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9"/>
  </p:notesMasterIdLst>
  <p:sldIdLst>
    <p:sldId id="801" r:id="rId2"/>
    <p:sldId id="1001" r:id="rId3"/>
    <p:sldId id="1310" r:id="rId4"/>
    <p:sldId id="1349" r:id="rId5"/>
    <p:sldId id="264" r:id="rId6"/>
    <p:sldId id="265" r:id="rId7"/>
    <p:sldId id="266" r:id="rId8"/>
    <p:sldId id="267" r:id="rId9"/>
    <p:sldId id="1311" r:id="rId10"/>
    <p:sldId id="1313" r:id="rId11"/>
    <p:sldId id="269" r:id="rId12"/>
    <p:sldId id="451" r:id="rId13"/>
    <p:sldId id="1230" r:id="rId14"/>
    <p:sldId id="259" r:id="rId15"/>
    <p:sldId id="468" r:id="rId16"/>
    <p:sldId id="1236" r:id="rId17"/>
    <p:sldId id="1317" r:id="rId18"/>
    <p:sldId id="311" r:id="rId19"/>
    <p:sldId id="1324" r:id="rId20"/>
    <p:sldId id="525" r:id="rId21"/>
    <p:sldId id="1325" r:id="rId22"/>
    <p:sldId id="312" r:id="rId23"/>
    <p:sldId id="1253" r:id="rId24"/>
    <p:sldId id="1326" r:id="rId25"/>
    <p:sldId id="455" r:id="rId26"/>
    <p:sldId id="1350" r:id="rId27"/>
    <p:sldId id="1327" r:id="rId28"/>
    <p:sldId id="456" r:id="rId29"/>
    <p:sldId id="454" r:id="rId30"/>
    <p:sldId id="1231" r:id="rId31"/>
    <p:sldId id="263" r:id="rId32"/>
    <p:sldId id="1284" r:id="rId33"/>
    <p:sldId id="476" r:id="rId34"/>
    <p:sldId id="290" r:id="rId35"/>
    <p:sldId id="1329" r:id="rId36"/>
    <p:sldId id="1296" r:id="rId37"/>
    <p:sldId id="1330" r:id="rId38"/>
    <p:sldId id="541" r:id="rId39"/>
    <p:sldId id="268" r:id="rId40"/>
    <p:sldId id="1332" r:id="rId41"/>
    <p:sldId id="478" r:id="rId42"/>
    <p:sldId id="1333" r:id="rId43"/>
    <p:sldId id="686" r:id="rId44"/>
    <p:sldId id="687" r:id="rId45"/>
    <p:sldId id="1314" r:id="rId46"/>
    <p:sldId id="1315" r:id="rId47"/>
    <p:sldId id="1316" r:id="rId48"/>
    <p:sldId id="1254" r:id="rId49"/>
    <p:sldId id="1256" r:id="rId50"/>
    <p:sldId id="1262" r:id="rId51"/>
    <p:sldId id="1289" r:id="rId52"/>
    <p:sldId id="1293" r:id="rId53"/>
    <p:sldId id="1303" r:id="rId54"/>
    <p:sldId id="1334" r:id="rId55"/>
    <p:sldId id="1304" r:id="rId56"/>
    <p:sldId id="1335" r:id="rId57"/>
    <p:sldId id="1305" r:id="rId58"/>
    <p:sldId id="1308" r:id="rId59"/>
    <p:sldId id="1318" r:id="rId60"/>
    <p:sldId id="825" r:id="rId61"/>
    <p:sldId id="1336" r:id="rId62"/>
    <p:sldId id="980" r:id="rId63"/>
    <p:sldId id="1337" r:id="rId64"/>
    <p:sldId id="981" r:id="rId65"/>
    <p:sldId id="1338" r:id="rId66"/>
    <p:sldId id="977" r:id="rId67"/>
    <p:sldId id="1339" r:id="rId68"/>
    <p:sldId id="978" r:id="rId69"/>
    <p:sldId id="1340" r:id="rId70"/>
    <p:sldId id="913" r:id="rId71"/>
    <p:sldId id="1341" r:id="rId72"/>
    <p:sldId id="914" r:id="rId73"/>
    <p:sldId id="1342" r:id="rId74"/>
    <p:sldId id="915" r:id="rId75"/>
    <p:sldId id="1343" r:id="rId76"/>
    <p:sldId id="1003" r:id="rId77"/>
    <p:sldId id="1344" r:id="rId78"/>
    <p:sldId id="986" r:id="rId79"/>
    <p:sldId id="987" r:id="rId80"/>
    <p:sldId id="988" r:id="rId81"/>
    <p:sldId id="989" r:id="rId82"/>
    <p:sldId id="990" r:id="rId83"/>
    <p:sldId id="991" r:id="rId84"/>
    <p:sldId id="1319" r:id="rId85"/>
    <p:sldId id="996" r:id="rId86"/>
    <p:sldId id="1345" r:id="rId87"/>
    <p:sldId id="1208" r:id="rId88"/>
    <p:sldId id="1346" r:id="rId89"/>
    <p:sldId id="1005" r:id="rId90"/>
    <p:sldId id="1347" r:id="rId91"/>
    <p:sldId id="992" r:id="rId92"/>
    <p:sldId id="993" r:id="rId93"/>
    <p:sldId id="1196" r:id="rId94"/>
    <p:sldId id="1197" r:id="rId95"/>
    <p:sldId id="1348" r:id="rId96"/>
    <p:sldId id="1320" r:id="rId97"/>
    <p:sldId id="431" r:id="rId98"/>
    <p:sldId id="1309" r:id="rId99"/>
    <p:sldId id="1351" r:id="rId100"/>
    <p:sldId id="1352" r:id="rId101"/>
    <p:sldId id="1437" r:id="rId102"/>
    <p:sldId id="1353" r:id="rId103"/>
    <p:sldId id="1354" r:id="rId104"/>
    <p:sldId id="1358" r:id="rId105"/>
    <p:sldId id="1355" r:id="rId106"/>
    <p:sldId id="1356" r:id="rId107"/>
    <p:sldId id="1436" r:id="rId108"/>
    <p:sldId id="1357" r:id="rId109"/>
    <p:sldId id="1359" r:id="rId110"/>
    <p:sldId id="1365" r:id="rId111"/>
    <p:sldId id="1360" r:id="rId112"/>
    <p:sldId id="1361" r:id="rId113"/>
    <p:sldId id="1362" r:id="rId114"/>
    <p:sldId id="1435" r:id="rId115"/>
    <p:sldId id="1363" r:id="rId116"/>
    <p:sldId id="1366" r:id="rId117"/>
    <p:sldId id="1367" r:id="rId118"/>
    <p:sldId id="1368" r:id="rId119"/>
    <p:sldId id="1369" r:id="rId120"/>
    <p:sldId id="1370" r:id="rId121"/>
    <p:sldId id="1371" r:id="rId122"/>
    <p:sldId id="1372" r:id="rId123"/>
    <p:sldId id="1373" r:id="rId124"/>
    <p:sldId id="1374" r:id="rId125"/>
    <p:sldId id="1375" r:id="rId126"/>
    <p:sldId id="1376" r:id="rId127"/>
    <p:sldId id="1377" r:id="rId128"/>
    <p:sldId id="1378" r:id="rId129"/>
    <p:sldId id="1379" r:id="rId130"/>
    <p:sldId id="1439" r:id="rId131"/>
    <p:sldId id="1380" r:id="rId132"/>
    <p:sldId id="1381" r:id="rId133"/>
    <p:sldId id="1382" r:id="rId134"/>
    <p:sldId id="1438" r:id="rId135"/>
    <p:sldId id="1384" r:id="rId136"/>
    <p:sldId id="1383" r:id="rId137"/>
    <p:sldId id="1385" r:id="rId138"/>
    <p:sldId id="1386" r:id="rId139"/>
    <p:sldId id="1387" r:id="rId140"/>
    <p:sldId id="1388" r:id="rId141"/>
    <p:sldId id="1389" r:id="rId142"/>
    <p:sldId id="1390" r:id="rId143"/>
    <p:sldId id="1391" r:id="rId144"/>
    <p:sldId id="1392" r:id="rId145"/>
    <p:sldId id="1393" r:id="rId146"/>
    <p:sldId id="1394" r:id="rId147"/>
    <p:sldId id="1395" r:id="rId148"/>
    <p:sldId id="1396" r:id="rId149"/>
    <p:sldId id="1397" r:id="rId150"/>
    <p:sldId id="1398" r:id="rId151"/>
    <p:sldId id="1399" r:id="rId152"/>
    <p:sldId id="1400" r:id="rId153"/>
    <p:sldId id="1401" r:id="rId154"/>
    <p:sldId id="1402" r:id="rId155"/>
    <p:sldId id="1403" r:id="rId156"/>
    <p:sldId id="1404" r:id="rId157"/>
    <p:sldId id="1405" r:id="rId158"/>
    <p:sldId id="1406" r:id="rId159"/>
    <p:sldId id="1407" r:id="rId160"/>
    <p:sldId id="1408" r:id="rId161"/>
    <p:sldId id="1409" r:id="rId162"/>
    <p:sldId id="1410" r:id="rId163"/>
    <p:sldId id="1411" r:id="rId164"/>
    <p:sldId id="1412" r:id="rId165"/>
    <p:sldId id="1413" r:id="rId166"/>
    <p:sldId id="1440" r:id="rId167"/>
    <p:sldId id="1414" r:id="rId168"/>
    <p:sldId id="1415" r:id="rId169"/>
    <p:sldId id="1416" r:id="rId170"/>
    <p:sldId id="1417" r:id="rId171"/>
    <p:sldId id="1418" r:id="rId172"/>
    <p:sldId id="1419" r:id="rId173"/>
    <p:sldId id="1420" r:id="rId174"/>
    <p:sldId id="1421" r:id="rId175"/>
    <p:sldId id="1422" r:id="rId176"/>
    <p:sldId id="1423" r:id="rId177"/>
    <p:sldId id="1424" r:id="rId178"/>
    <p:sldId id="1425" r:id="rId179"/>
    <p:sldId id="1426" r:id="rId180"/>
    <p:sldId id="1427" r:id="rId181"/>
    <p:sldId id="1428" r:id="rId182"/>
    <p:sldId id="1429" r:id="rId183"/>
    <p:sldId id="1430" r:id="rId184"/>
    <p:sldId id="1431" r:id="rId185"/>
    <p:sldId id="1432" r:id="rId186"/>
    <p:sldId id="1433" r:id="rId187"/>
    <p:sldId id="1434" r:id="rId1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086"/>
    <a:srgbClr val="A1BFC2"/>
    <a:srgbClr val="3333FF"/>
    <a:srgbClr val="9966FF"/>
    <a:srgbClr val="CC0000"/>
    <a:srgbClr val="0899E2"/>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43"/>
    <p:restoredTop sz="94629"/>
  </p:normalViewPr>
  <p:slideViewPr>
    <p:cSldViewPr snapToGrid="0">
      <p:cViewPr varScale="1">
        <p:scale>
          <a:sx n="129" d="100"/>
          <a:sy n="129" d="100"/>
        </p:scale>
        <p:origin x="928"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Xinrui (MU-Student)" userId="S::xy62k@mail.missouri.edu::0888bd44-8b46-4eca-8435-28e76367c21d" providerId="AD" clId="Web-{88B12972-C301-40CE-ABB1-7E6564E12DD2}"/>
    <pc:docChg chg="modSld">
      <pc:chgData name="Yang, Xinrui (MU-Student)" userId="S::xy62k@mail.missouri.edu::0888bd44-8b46-4eca-8435-28e76367c21d" providerId="AD" clId="Web-{88B12972-C301-40CE-ABB1-7E6564E12DD2}" dt="2019-11-20T12:56:38.425" v="22"/>
      <pc:docMkLst>
        <pc:docMk/>
      </pc:docMkLst>
      <pc:sldChg chg="modSp">
        <pc:chgData name="Yang, Xinrui (MU-Student)" userId="S::xy62k@mail.missouri.edu::0888bd44-8b46-4eca-8435-28e76367c21d" providerId="AD" clId="Web-{88B12972-C301-40CE-ABB1-7E6564E12DD2}" dt="2019-11-20T12:53:38.518" v="20" actId="20577"/>
        <pc:sldMkLst>
          <pc:docMk/>
          <pc:sldMk cId="3848599689" sldId="456"/>
        </pc:sldMkLst>
        <pc:spChg chg="mod">
          <ac:chgData name="Yang, Xinrui (MU-Student)" userId="S::xy62k@mail.missouri.edu::0888bd44-8b46-4eca-8435-28e76367c21d" providerId="AD" clId="Web-{88B12972-C301-40CE-ABB1-7E6564E12DD2}" dt="2019-11-20T12:53:38.518" v="20" actId="20577"/>
          <ac:spMkLst>
            <pc:docMk/>
            <pc:sldMk cId="3848599689" sldId="456"/>
            <ac:spMk id="7173" creationId="{13536402-E714-804E-BE7F-FDAE4D06FE09}"/>
          </ac:spMkLst>
        </pc:spChg>
      </pc:sldChg>
      <pc:sldChg chg="mod modShow">
        <pc:chgData name="Yang, Xinrui (MU-Student)" userId="S::xy62k@mail.missouri.edu::0888bd44-8b46-4eca-8435-28e76367c21d" providerId="AD" clId="Web-{88B12972-C301-40CE-ABB1-7E6564E12DD2}" dt="2019-11-20T12:56:38.425" v="22"/>
        <pc:sldMkLst>
          <pc:docMk/>
          <pc:sldMk cId="2131203791" sldId="1208"/>
        </pc:sldMkLst>
      </pc:sldChg>
      <pc:sldChg chg="modSp">
        <pc:chgData name="Yang, Xinrui (MU-Student)" userId="S::xy62k@mail.missouri.edu::0888bd44-8b46-4eca-8435-28e76367c21d" providerId="AD" clId="Web-{88B12972-C301-40CE-ABB1-7E6564E12DD2}" dt="2019-11-20T12:52:43.909" v="2" actId="20577"/>
        <pc:sldMkLst>
          <pc:docMk/>
          <pc:sldMk cId="2417086825" sldId="1324"/>
        </pc:sldMkLst>
        <pc:spChg chg="mod">
          <ac:chgData name="Yang, Xinrui (MU-Student)" userId="S::xy62k@mail.missouri.edu::0888bd44-8b46-4eca-8435-28e76367c21d" providerId="AD" clId="Web-{88B12972-C301-40CE-ABB1-7E6564E12DD2}" dt="2019-11-20T12:52:43.909" v="2" actId="20577"/>
          <ac:spMkLst>
            <pc:docMk/>
            <pc:sldMk cId="2417086825" sldId="1324"/>
            <ac:spMk id="349187" creationId="{CD4CF160-B124-D94B-81D4-AC3625F37A3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image" Target="../media/image9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11/24/19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996A62-2ED8-4D44-B314-2969E43DBACD}" type="slidenum">
              <a:rPr lang="en-US" smtClean="0"/>
              <a:t>10</a:t>
            </a:fld>
            <a:endParaRPr lang="en-US"/>
          </a:p>
        </p:txBody>
      </p:sp>
    </p:spTree>
    <p:extLst>
      <p:ext uri="{BB962C8B-B14F-4D97-AF65-F5344CB8AC3E}">
        <p14:creationId xmlns:p14="http://schemas.microsoft.com/office/powerpoint/2010/main" val="1866414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DNN: input and output are both vector</a:t>
            </a:r>
            <a:endParaRPr lang="zh-TW" altLang="en-US"/>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65</a:t>
            </a:fld>
            <a:endParaRPr lang="zh-TW" altLang="en-US"/>
          </a:p>
        </p:txBody>
      </p:sp>
    </p:spTree>
    <p:extLst>
      <p:ext uri="{BB962C8B-B14F-4D97-AF65-F5344CB8AC3E}">
        <p14:creationId xmlns:p14="http://schemas.microsoft.com/office/powerpoint/2010/main" val="420959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General idea</a:t>
            </a:r>
            <a:endParaRPr lang="zh-TW" altLang="en-US"/>
          </a:p>
          <a:p>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70</a:t>
            </a:fld>
            <a:endParaRPr lang="zh-TW" altLang="en-US"/>
          </a:p>
        </p:txBody>
      </p:sp>
    </p:spTree>
    <p:extLst>
      <p:ext uri="{BB962C8B-B14F-4D97-AF65-F5344CB8AC3E}">
        <p14:creationId xmlns:p14="http://schemas.microsoft.com/office/powerpoint/2010/main" val="151362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General idea</a:t>
            </a:r>
            <a:endParaRPr lang="zh-TW" altLang="en-US"/>
          </a:p>
          <a:p>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71</a:t>
            </a:fld>
            <a:endParaRPr lang="zh-TW" altLang="en-US"/>
          </a:p>
        </p:txBody>
      </p:sp>
    </p:spTree>
    <p:extLst>
      <p:ext uri="{BB962C8B-B14F-4D97-AF65-F5344CB8AC3E}">
        <p14:creationId xmlns:p14="http://schemas.microsoft.com/office/powerpoint/2010/main" val="60531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General idea</a:t>
            </a:r>
            <a:endParaRPr lang="zh-TW" altLang="en-US"/>
          </a:p>
          <a:p>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72</a:t>
            </a:fld>
            <a:endParaRPr lang="zh-TW" altLang="en-US"/>
          </a:p>
        </p:txBody>
      </p:sp>
    </p:spTree>
    <p:extLst>
      <p:ext uri="{BB962C8B-B14F-4D97-AF65-F5344CB8AC3E}">
        <p14:creationId xmlns:p14="http://schemas.microsoft.com/office/powerpoint/2010/main" val="998026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General idea</a:t>
            </a:r>
            <a:endParaRPr lang="zh-TW" altLang="en-US"/>
          </a:p>
          <a:p>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73</a:t>
            </a:fld>
            <a:endParaRPr lang="zh-TW" altLang="en-US"/>
          </a:p>
        </p:txBody>
      </p:sp>
    </p:spTree>
    <p:extLst>
      <p:ext uri="{BB962C8B-B14F-4D97-AF65-F5344CB8AC3E}">
        <p14:creationId xmlns:p14="http://schemas.microsoft.com/office/powerpoint/2010/main" val="696787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combine G and I weights, but more power this way</a:t>
            </a:r>
          </a:p>
          <a:p>
            <a:r>
              <a:rPr lang="en-US"/>
              <a:t>In the </a:t>
            </a:r>
            <a:r>
              <a:rPr lang="en-US" err="1"/>
              <a:t>recurrency</a:t>
            </a:r>
            <a:r>
              <a:rPr lang="en-US"/>
              <a:t> of the LSTM the activation function is the </a:t>
            </a:r>
            <a:r>
              <a:rPr lang="en-US" i="1"/>
              <a:t>identity </a:t>
            </a:r>
            <a:r>
              <a:rPr lang="en-US"/>
              <a:t>function with a derivative of 1.0. So, the </a:t>
            </a:r>
            <a:r>
              <a:rPr lang="en-US" err="1"/>
              <a:t>backpropagated</a:t>
            </a:r>
            <a:r>
              <a:rPr lang="en-US"/>
              <a:t> gradient neither vanishes or explodes when passing through, but remains constant.</a:t>
            </a:r>
          </a:p>
          <a:p>
            <a:r>
              <a:rPr lang="en-US"/>
              <a:t>The effective weight of the </a:t>
            </a:r>
            <a:r>
              <a:rPr lang="en-US" err="1"/>
              <a:t>recurrency</a:t>
            </a:r>
            <a:r>
              <a:rPr lang="en-US"/>
              <a:t> is equal to the </a:t>
            </a:r>
            <a:r>
              <a:rPr lang="en-US" i="1"/>
              <a:t>forget gate</a:t>
            </a:r>
            <a:r>
              <a:rPr lang="en-US"/>
              <a:t> activation. So, if the </a:t>
            </a:r>
            <a:r>
              <a:rPr lang="en-US" i="1"/>
              <a:t>forget gate</a:t>
            </a:r>
            <a:r>
              <a:rPr lang="en-US"/>
              <a:t> is on (activation close to 1.0), then the gradient does not vanish. Since the </a:t>
            </a:r>
            <a:r>
              <a:rPr lang="en-US" i="1"/>
              <a:t>forget gate</a:t>
            </a:r>
            <a:r>
              <a:rPr lang="en-US"/>
              <a:t> activation is never&gt;1.0&gt;1.0, the gradient can't explode either.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t>Use </a:t>
            </a:r>
            <a:r>
              <a:rPr lang="en-US" err="1"/>
              <a:t>Maliya</a:t>
            </a:r>
            <a:r>
              <a:rPr lang="en-US"/>
              <a:t> slides to show gradients.  Need delta c to calculate c-1, since all weight deltas are just products with c, then c keeps control of vanishing/exploding gradients for most part</a:t>
            </a:r>
          </a:p>
          <a:p>
            <a:endParaRPr lang="en-US"/>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85</a:t>
            </a:fld>
            <a:endParaRPr lang="en-US">
              <a:uFillTx/>
            </a:endParaRPr>
          </a:p>
        </p:txBody>
      </p:sp>
    </p:spTree>
    <p:extLst>
      <p:ext uri="{BB962C8B-B14F-4D97-AF65-F5344CB8AC3E}">
        <p14:creationId xmlns:p14="http://schemas.microsoft.com/office/powerpoint/2010/main" val="501280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combine G and I weights, but more power this way</a:t>
            </a:r>
          </a:p>
          <a:p>
            <a:r>
              <a:rPr lang="en-US"/>
              <a:t>In the </a:t>
            </a:r>
            <a:r>
              <a:rPr lang="en-US" err="1"/>
              <a:t>recurrency</a:t>
            </a:r>
            <a:r>
              <a:rPr lang="en-US"/>
              <a:t> of the LSTM the activation function is the </a:t>
            </a:r>
            <a:r>
              <a:rPr lang="en-US" i="1"/>
              <a:t>identity </a:t>
            </a:r>
            <a:r>
              <a:rPr lang="en-US"/>
              <a:t>function with a derivative of 1.0. So, the </a:t>
            </a:r>
            <a:r>
              <a:rPr lang="en-US" err="1"/>
              <a:t>backpropagated</a:t>
            </a:r>
            <a:r>
              <a:rPr lang="en-US"/>
              <a:t> gradient neither vanishes or explodes when passing through, but remains constant.</a:t>
            </a:r>
          </a:p>
          <a:p>
            <a:r>
              <a:rPr lang="en-US"/>
              <a:t>The effective weight of the </a:t>
            </a:r>
            <a:r>
              <a:rPr lang="en-US" err="1"/>
              <a:t>recurrency</a:t>
            </a:r>
            <a:r>
              <a:rPr lang="en-US"/>
              <a:t> is equal to the </a:t>
            </a:r>
            <a:r>
              <a:rPr lang="en-US" i="1"/>
              <a:t>forget gate</a:t>
            </a:r>
            <a:r>
              <a:rPr lang="en-US"/>
              <a:t> activation. So, if the </a:t>
            </a:r>
            <a:r>
              <a:rPr lang="en-US" i="1"/>
              <a:t>forget gate</a:t>
            </a:r>
            <a:r>
              <a:rPr lang="en-US"/>
              <a:t> is on (activation close to 1.0), then the gradient does not vanish. Since the </a:t>
            </a:r>
            <a:r>
              <a:rPr lang="en-US" i="1"/>
              <a:t>forget gate</a:t>
            </a:r>
            <a:r>
              <a:rPr lang="en-US"/>
              <a:t> activation is never&gt;1.0&gt;1.0, the gradient can't explode either.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t>Use </a:t>
            </a:r>
            <a:r>
              <a:rPr lang="en-US" err="1"/>
              <a:t>Maliya</a:t>
            </a:r>
            <a:r>
              <a:rPr lang="en-US"/>
              <a:t> slides to show gradients.  Need delta c to calculate c-1, since all weight deltas are just products with c, then c keeps control of vanishing/exploding gradients for most part</a:t>
            </a:r>
          </a:p>
          <a:p>
            <a:endParaRPr lang="en-US"/>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86</a:t>
            </a:fld>
            <a:endParaRPr lang="en-US">
              <a:uFillTx/>
            </a:endParaRPr>
          </a:p>
        </p:txBody>
      </p:sp>
    </p:spTree>
    <p:extLst>
      <p:ext uri="{BB962C8B-B14F-4D97-AF65-F5344CB8AC3E}">
        <p14:creationId xmlns:p14="http://schemas.microsoft.com/office/powerpoint/2010/main" val="64019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combine G and I weights, but more power this way</a:t>
            </a:r>
          </a:p>
          <a:p>
            <a:r>
              <a:rPr lang="en-US"/>
              <a:t>In the </a:t>
            </a:r>
            <a:r>
              <a:rPr lang="en-US" err="1"/>
              <a:t>recurrency</a:t>
            </a:r>
            <a:r>
              <a:rPr lang="en-US"/>
              <a:t> of the LSTM the activation function is the </a:t>
            </a:r>
            <a:r>
              <a:rPr lang="en-US" i="1"/>
              <a:t>identity </a:t>
            </a:r>
            <a:r>
              <a:rPr lang="en-US"/>
              <a:t>function with a derivative of 1.0. So, the </a:t>
            </a:r>
            <a:r>
              <a:rPr lang="en-US" err="1"/>
              <a:t>backpropagated</a:t>
            </a:r>
            <a:r>
              <a:rPr lang="en-US"/>
              <a:t> gradient neither vanishes or explodes when passing through, but remains constant.</a:t>
            </a:r>
          </a:p>
          <a:p>
            <a:r>
              <a:rPr lang="en-US"/>
              <a:t>The effective weight of the </a:t>
            </a:r>
            <a:r>
              <a:rPr lang="en-US" err="1"/>
              <a:t>recurrency</a:t>
            </a:r>
            <a:r>
              <a:rPr lang="en-US"/>
              <a:t> is equal to the </a:t>
            </a:r>
            <a:r>
              <a:rPr lang="en-US" i="1"/>
              <a:t>forget gate</a:t>
            </a:r>
            <a:r>
              <a:rPr lang="en-US"/>
              <a:t> activation. So, if the </a:t>
            </a:r>
            <a:r>
              <a:rPr lang="en-US" i="1"/>
              <a:t>forget gate</a:t>
            </a:r>
            <a:r>
              <a:rPr lang="en-US"/>
              <a:t> is on (activation close to 1.0), then the gradient does not vanish. Since the </a:t>
            </a:r>
            <a:r>
              <a:rPr lang="en-US" i="1"/>
              <a:t>forget gate</a:t>
            </a:r>
            <a:r>
              <a:rPr lang="en-US"/>
              <a:t> activation is never&gt;1.0&gt;1.0, the gradient can't explode either.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t>Use </a:t>
            </a:r>
            <a:r>
              <a:rPr lang="en-US" err="1"/>
              <a:t>Maliya</a:t>
            </a:r>
            <a:r>
              <a:rPr lang="en-US"/>
              <a:t> slides to show gradients.  Need delta c to calculate c-1, since all weight deltas are just products with c, then c keeps control of vanishing/exploding gradients for most part</a:t>
            </a:r>
          </a:p>
          <a:p>
            <a:endParaRPr lang="en-US"/>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87</a:t>
            </a:fld>
            <a:endParaRPr lang="en-US">
              <a:uFillTx/>
            </a:endParaRPr>
          </a:p>
        </p:txBody>
      </p:sp>
    </p:spTree>
    <p:extLst>
      <p:ext uri="{BB962C8B-B14F-4D97-AF65-F5344CB8AC3E}">
        <p14:creationId xmlns:p14="http://schemas.microsoft.com/office/powerpoint/2010/main" val="1834708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combine G and I weights, but more power this way</a:t>
            </a:r>
          </a:p>
          <a:p>
            <a:r>
              <a:rPr lang="en-US"/>
              <a:t>In the </a:t>
            </a:r>
            <a:r>
              <a:rPr lang="en-US" err="1"/>
              <a:t>recurrency</a:t>
            </a:r>
            <a:r>
              <a:rPr lang="en-US"/>
              <a:t> of the LSTM the activation function is the </a:t>
            </a:r>
            <a:r>
              <a:rPr lang="en-US" i="1"/>
              <a:t>identity </a:t>
            </a:r>
            <a:r>
              <a:rPr lang="en-US"/>
              <a:t>function with a derivative of 1.0. So, the </a:t>
            </a:r>
            <a:r>
              <a:rPr lang="en-US" err="1"/>
              <a:t>backpropagated</a:t>
            </a:r>
            <a:r>
              <a:rPr lang="en-US"/>
              <a:t> gradient neither vanishes or explodes when passing through, but remains constant.</a:t>
            </a:r>
          </a:p>
          <a:p>
            <a:r>
              <a:rPr lang="en-US"/>
              <a:t>The effective weight of the </a:t>
            </a:r>
            <a:r>
              <a:rPr lang="en-US" err="1"/>
              <a:t>recurrency</a:t>
            </a:r>
            <a:r>
              <a:rPr lang="en-US"/>
              <a:t> is equal to the </a:t>
            </a:r>
            <a:r>
              <a:rPr lang="en-US" i="1"/>
              <a:t>forget gate</a:t>
            </a:r>
            <a:r>
              <a:rPr lang="en-US"/>
              <a:t> activation. So, if the </a:t>
            </a:r>
            <a:r>
              <a:rPr lang="en-US" i="1"/>
              <a:t>forget gate</a:t>
            </a:r>
            <a:r>
              <a:rPr lang="en-US"/>
              <a:t> is on (activation close to 1.0), then the gradient does not vanish. Since the </a:t>
            </a:r>
            <a:r>
              <a:rPr lang="en-US" i="1"/>
              <a:t>forget gate</a:t>
            </a:r>
            <a:r>
              <a:rPr lang="en-US"/>
              <a:t> activation is never&gt;1.0&gt;1.0, the gradient can't explode either.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t>Use </a:t>
            </a:r>
            <a:r>
              <a:rPr lang="en-US" err="1"/>
              <a:t>Maliya</a:t>
            </a:r>
            <a:r>
              <a:rPr lang="en-US"/>
              <a:t> slides to show gradients.  Need delta c to calculate c-1, since all weight deltas are just products with c, then c keeps control of vanishing/exploding gradients for most part</a:t>
            </a:r>
          </a:p>
          <a:p>
            <a:endParaRPr lang="en-US"/>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88</a:t>
            </a:fld>
            <a:endParaRPr lang="en-US">
              <a:uFillTx/>
            </a:endParaRPr>
          </a:p>
        </p:txBody>
      </p:sp>
    </p:spTree>
    <p:extLst>
      <p:ext uri="{BB962C8B-B14F-4D97-AF65-F5344CB8AC3E}">
        <p14:creationId xmlns:p14="http://schemas.microsoft.com/office/powerpoint/2010/main" val="1498585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Normal neuron</a:t>
            </a:r>
          </a:p>
          <a:p>
            <a:r>
              <a:rPr lang="en-US" altLang="zh-TW"/>
              <a:t>1</a:t>
            </a:r>
            <a:r>
              <a:rPr lang="en-US" altLang="zh-TW" baseline="0"/>
              <a:t> input, 1 output</a:t>
            </a:r>
          </a:p>
          <a:p>
            <a:endParaRPr lang="en-US" altLang="zh-TW" baseline="0"/>
          </a:p>
          <a:p>
            <a:r>
              <a:rPr lang="en-US" altLang="zh-TW" baseline="0"/>
              <a:t>This one</a:t>
            </a:r>
          </a:p>
          <a:p>
            <a:r>
              <a:rPr lang="en-US" altLang="zh-TW" baseline="0"/>
              <a:t>4 input, 1 output</a:t>
            </a:r>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89</a:t>
            </a:fld>
            <a:endParaRPr lang="zh-TW" altLang="en-US"/>
          </a:p>
        </p:txBody>
      </p:sp>
    </p:spTree>
    <p:extLst>
      <p:ext uri="{BB962C8B-B14F-4D97-AF65-F5344CB8AC3E}">
        <p14:creationId xmlns:p14="http://schemas.microsoft.com/office/powerpoint/2010/main" val="1788914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6C974C98-7B40-0742-9064-C04C98A83EF2}"/>
              </a:ext>
            </a:extLst>
          </p:cNvPr>
          <p:cNvSpPr>
            <a:spLocks noGrp="1" noChangeArrowheads="1"/>
          </p:cNvSpPr>
          <p:nvPr>
            <p:ph type="dt" sz="quarter" idx="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534A2B-7DC3-9F4B-A153-5827ABAED42D}" type="datetime4">
              <a:rPr lang="en-US" altLang="en-US" sz="1200"/>
              <a:pPr/>
              <a:t>November 24, 2019</a:t>
            </a:fld>
            <a:endParaRPr lang="en-US" altLang="en-US" sz="1200"/>
          </a:p>
        </p:txBody>
      </p:sp>
      <p:sp>
        <p:nvSpPr>
          <p:cNvPr id="33795" name="Rectangle 7">
            <a:extLst>
              <a:ext uri="{FF2B5EF4-FFF2-40B4-BE49-F238E27FC236}">
                <a16:creationId xmlns:a16="http://schemas.microsoft.com/office/drawing/2014/main" id="{BC4507F4-D09B-9044-8449-F5533AF664F0}"/>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537A70F-14EB-5645-ACAD-C1A78AD22A00}" type="slidenum">
              <a:rPr lang="en-US" altLang="en-US" sz="1200"/>
              <a:pPr/>
              <a:t>12</a:t>
            </a:fld>
            <a:endParaRPr lang="en-US" altLang="en-US" sz="1200"/>
          </a:p>
        </p:txBody>
      </p:sp>
      <p:sp>
        <p:nvSpPr>
          <p:cNvPr id="33796" name="Rectangle 2">
            <a:extLst>
              <a:ext uri="{FF2B5EF4-FFF2-40B4-BE49-F238E27FC236}">
                <a16:creationId xmlns:a16="http://schemas.microsoft.com/office/drawing/2014/main" id="{929A7706-A832-2045-8FE3-772E4FA0BA85}"/>
              </a:ext>
            </a:extLst>
          </p:cNvPr>
          <p:cNvSpPr>
            <a:spLocks noGrp="1" noRot="1" noChangeAspect="1" noChangeArrowheads="1" noTextEdit="1"/>
          </p:cNvSpPr>
          <p:nvPr>
            <p:ph type="sldImg"/>
          </p:nvPr>
        </p:nvSpPr>
        <p:spPr>
          <a:ln/>
        </p:spPr>
      </p:sp>
      <p:sp>
        <p:nvSpPr>
          <p:cNvPr id="33797" name="Rectangle 3">
            <a:extLst>
              <a:ext uri="{FF2B5EF4-FFF2-40B4-BE49-F238E27FC236}">
                <a16:creationId xmlns:a16="http://schemas.microsoft.com/office/drawing/2014/main" id="{767D73CB-85E4-E442-B8AC-B340B3EA024E}"/>
              </a:ext>
            </a:extLst>
          </p:cNvPr>
          <p:cNvSpPr>
            <a:spLocks noGrp="1" noChangeArrowheads="1"/>
          </p:cNvSpPr>
          <p:nvPr>
            <p:ph type="body" idx="1"/>
          </p:nvPr>
        </p:nvSpPr>
        <p:spPr>
          <a:noFill/>
        </p:spPr>
        <p:txBody>
          <a:bodyPr/>
          <a:lstStyle/>
          <a:p>
            <a:endParaRPr lang="tr-TR" altLang="en-US">
              <a:latin typeface="Times New Roman" panose="02020603050405020304" pitchFamily="18" charset="0"/>
            </a:endParaRPr>
          </a:p>
        </p:txBody>
      </p:sp>
    </p:spTree>
    <p:extLst>
      <p:ext uri="{BB962C8B-B14F-4D97-AF65-F5344CB8AC3E}">
        <p14:creationId xmlns:p14="http://schemas.microsoft.com/office/powerpoint/2010/main" val="29132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Normal neuron</a:t>
            </a:r>
          </a:p>
          <a:p>
            <a:r>
              <a:rPr lang="en-US" altLang="zh-TW"/>
              <a:t>1</a:t>
            </a:r>
            <a:r>
              <a:rPr lang="en-US" altLang="zh-TW" baseline="0"/>
              <a:t> input, 1 output</a:t>
            </a:r>
          </a:p>
          <a:p>
            <a:endParaRPr lang="en-US" altLang="zh-TW" baseline="0"/>
          </a:p>
          <a:p>
            <a:r>
              <a:rPr lang="en-US" altLang="zh-TW" baseline="0"/>
              <a:t>This one</a:t>
            </a:r>
          </a:p>
          <a:p>
            <a:r>
              <a:rPr lang="en-US" altLang="zh-TW" baseline="0"/>
              <a:t>4 input, 1 output</a:t>
            </a:r>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90</a:t>
            </a:fld>
            <a:endParaRPr lang="zh-TW" altLang="en-US"/>
          </a:p>
        </p:txBody>
      </p:sp>
    </p:spTree>
    <p:extLst>
      <p:ext uri="{BB962C8B-B14F-4D97-AF65-F5344CB8AC3E}">
        <p14:creationId xmlns:p14="http://schemas.microsoft.com/office/powerpoint/2010/main" val="328792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a:t>Gated Recurrent Unit (GRU): </a:t>
            </a:r>
            <a:endParaRPr lang="en-US" altLang="zh-TW"/>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Structurally Constrained Recurrent Network (SCRN). </a:t>
            </a:r>
            <a:endParaRPr lang="zh-TW" altLang="en-US"/>
          </a:p>
          <a:p>
            <a:endParaRPr lang="en-US" altLang="zh-TW"/>
          </a:p>
          <a:p>
            <a:r>
              <a:rPr lang="en-US" altLang="zh-TW" err="1"/>
              <a:t>Cloclwise</a:t>
            </a:r>
            <a:r>
              <a:rPr lang="en-US" altLang="zh-TW"/>
              <a:t> RNN</a:t>
            </a:r>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93</a:t>
            </a:fld>
            <a:endParaRPr lang="zh-TW" altLang="en-US"/>
          </a:p>
        </p:txBody>
      </p:sp>
    </p:spTree>
    <p:extLst>
      <p:ext uri="{BB962C8B-B14F-4D97-AF65-F5344CB8AC3E}">
        <p14:creationId xmlns:p14="http://schemas.microsoft.com/office/powerpoint/2010/main" val="1406433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a:t>Gated Recurrent Unit (GRU): </a:t>
            </a:r>
            <a:endParaRPr lang="en-US" altLang="zh-TW"/>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Structurally Constrained Recurrent Network (SCRN). </a:t>
            </a:r>
            <a:endParaRPr lang="zh-TW" altLang="en-US"/>
          </a:p>
          <a:p>
            <a:endParaRPr lang="en-US" altLang="zh-TW"/>
          </a:p>
          <a:p>
            <a:r>
              <a:rPr lang="en-US" altLang="zh-TW" err="1"/>
              <a:t>Cloclwise</a:t>
            </a:r>
            <a:r>
              <a:rPr lang="en-US" altLang="zh-TW"/>
              <a:t> RNN</a:t>
            </a:r>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94</a:t>
            </a:fld>
            <a:endParaRPr lang="zh-TW" altLang="en-US"/>
          </a:p>
        </p:txBody>
      </p:sp>
    </p:spTree>
    <p:extLst>
      <p:ext uri="{BB962C8B-B14F-4D97-AF65-F5344CB8AC3E}">
        <p14:creationId xmlns:p14="http://schemas.microsoft.com/office/powerpoint/2010/main" val="363968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a:t>Gated Recurrent Unit (GRU): </a:t>
            </a:r>
            <a:endParaRPr lang="en-US" altLang="zh-TW"/>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Structurally Constrained Recurrent Network (SCRN). </a:t>
            </a:r>
            <a:endParaRPr lang="zh-TW" altLang="en-US"/>
          </a:p>
          <a:p>
            <a:endParaRPr lang="en-US" altLang="zh-TW"/>
          </a:p>
          <a:p>
            <a:r>
              <a:rPr lang="en-US" altLang="zh-TW" err="1"/>
              <a:t>Cloclwise</a:t>
            </a:r>
            <a:r>
              <a:rPr lang="en-US" altLang="zh-TW"/>
              <a:t> RNN</a:t>
            </a:r>
            <a:endParaRPr lang="zh-TW" altLang="en-US"/>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95</a:t>
            </a:fld>
            <a:endParaRPr lang="zh-TW" altLang="en-US"/>
          </a:p>
        </p:txBody>
      </p:sp>
    </p:spTree>
    <p:extLst>
      <p:ext uri="{BB962C8B-B14F-4D97-AF65-F5344CB8AC3E}">
        <p14:creationId xmlns:p14="http://schemas.microsoft.com/office/powerpoint/2010/main" val="298605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892AFD-5826-5B47-89CE-76B81A20FEEE}"/>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EC3815F8-C161-014B-A3EF-68D140E02EDC}"/>
              </a:ext>
            </a:extLst>
          </p:cNvPr>
          <p:cNvSpPr>
            <a:spLocks noGrp="1" noChangeArrowheads="1"/>
          </p:cNvSpPr>
          <p:nvPr>
            <p:ph type="dt" idx="1"/>
          </p:nvPr>
        </p:nvSpPr>
        <p:spPr>
          <a:ln/>
        </p:spPr>
        <p:txBody>
          <a:bodyPr/>
          <a:lstStyle/>
          <a:p>
            <a:fld id="{EF6D77E3-F3FF-8443-B3BB-0F1EB9CF3039}" type="datetime1">
              <a:rPr lang="zh-CN" altLang="en-US"/>
              <a:pPr/>
              <a:t>2019/11/24</a:t>
            </a:fld>
            <a:endParaRPr lang="en-US" altLang="zh-CN"/>
          </a:p>
        </p:txBody>
      </p:sp>
      <p:sp>
        <p:nvSpPr>
          <p:cNvPr id="7" name="Rectangle 7">
            <a:extLst>
              <a:ext uri="{FF2B5EF4-FFF2-40B4-BE49-F238E27FC236}">
                <a16:creationId xmlns:a16="http://schemas.microsoft.com/office/drawing/2014/main" id="{83488AE6-0274-874E-8452-08BF71FD2487}"/>
              </a:ext>
            </a:extLst>
          </p:cNvPr>
          <p:cNvSpPr>
            <a:spLocks noGrp="1" noChangeArrowheads="1"/>
          </p:cNvSpPr>
          <p:nvPr>
            <p:ph type="sldNum" sz="quarter" idx="5"/>
          </p:nvPr>
        </p:nvSpPr>
        <p:spPr>
          <a:ln/>
        </p:spPr>
        <p:txBody>
          <a:bodyPr/>
          <a:lstStyle/>
          <a:p>
            <a:fld id="{51AA28DF-C252-974B-8D65-0C867536B5FD}" type="slidenum">
              <a:rPr lang="zh-CN" altLang="en-US"/>
              <a:pPr/>
              <a:t>97</a:t>
            </a:fld>
            <a:endParaRPr lang="en-US" altLang="zh-CN"/>
          </a:p>
        </p:txBody>
      </p:sp>
      <p:sp>
        <p:nvSpPr>
          <p:cNvPr id="876546" name="Rectangle 2">
            <a:extLst>
              <a:ext uri="{FF2B5EF4-FFF2-40B4-BE49-F238E27FC236}">
                <a16:creationId xmlns:a16="http://schemas.microsoft.com/office/drawing/2014/main" id="{70D6A596-C27D-014A-9524-57D5C1F76D0B}"/>
              </a:ext>
            </a:extLst>
          </p:cNvPr>
          <p:cNvSpPr>
            <a:spLocks noGrp="1" noRot="1" noChangeAspect="1" noChangeArrowheads="1" noTextEdit="1"/>
          </p:cNvSpPr>
          <p:nvPr>
            <p:ph type="sldImg"/>
          </p:nvPr>
        </p:nvSpPr>
        <p:spPr>
          <a:xfrm>
            <a:off x="1157288" y="673100"/>
            <a:ext cx="4581525" cy="3436938"/>
          </a:xfrm>
          <a:ln/>
        </p:spPr>
      </p:sp>
      <p:sp>
        <p:nvSpPr>
          <p:cNvPr id="876547" name="Rectangle 3">
            <a:extLst>
              <a:ext uri="{FF2B5EF4-FFF2-40B4-BE49-F238E27FC236}">
                <a16:creationId xmlns:a16="http://schemas.microsoft.com/office/drawing/2014/main" id="{CEB464FB-F436-954A-B3EF-0C96672340FF}"/>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722114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018ECA5-81A7-4044-80EC-E62A6A5EC05B}"/>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9D04633E-196A-2348-A9AB-14883B69B0B1}"/>
              </a:ext>
            </a:extLst>
          </p:cNvPr>
          <p:cNvSpPr>
            <a:spLocks noGrp="1" noChangeArrowheads="1"/>
          </p:cNvSpPr>
          <p:nvPr>
            <p:ph type="dt" idx="1"/>
          </p:nvPr>
        </p:nvSpPr>
        <p:spPr>
          <a:ln/>
        </p:spPr>
        <p:txBody>
          <a:bodyPr/>
          <a:lstStyle/>
          <a:p>
            <a:fld id="{C798BD35-E9DA-3946-8142-24AE1C1B8901}" type="datetime1">
              <a:rPr lang="zh-CN" altLang="en-US"/>
              <a:pPr/>
              <a:t>2019/11/24</a:t>
            </a:fld>
            <a:endParaRPr lang="en-US" altLang="zh-CN"/>
          </a:p>
        </p:txBody>
      </p:sp>
      <p:sp>
        <p:nvSpPr>
          <p:cNvPr id="7" name="Rectangle 7">
            <a:extLst>
              <a:ext uri="{FF2B5EF4-FFF2-40B4-BE49-F238E27FC236}">
                <a16:creationId xmlns:a16="http://schemas.microsoft.com/office/drawing/2014/main" id="{5C2A7813-E105-514D-96D8-21762535F2B9}"/>
              </a:ext>
            </a:extLst>
          </p:cNvPr>
          <p:cNvSpPr>
            <a:spLocks noGrp="1" noChangeArrowheads="1"/>
          </p:cNvSpPr>
          <p:nvPr>
            <p:ph type="sldNum" sz="quarter" idx="5"/>
          </p:nvPr>
        </p:nvSpPr>
        <p:spPr>
          <a:ln/>
        </p:spPr>
        <p:txBody>
          <a:bodyPr/>
          <a:lstStyle/>
          <a:p>
            <a:fld id="{86B7D9F5-F2DA-9D4D-BB58-573AE1EF06FD}" type="slidenum">
              <a:rPr lang="zh-CN" altLang="en-US"/>
              <a:pPr/>
              <a:t>98</a:t>
            </a:fld>
            <a:endParaRPr lang="en-US" altLang="zh-CN"/>
          </a:p>
        </p:txBody>
      </p:sp>
      <p:sp>
        <p:nvSpPr>
          <p:cNvPr id="878594" name="Rectangle 2">
            <a:extLst>
              <a:ext uri="{FF2B5EF4-FFF2-40B4-BE49-F238E27FC236}">
                <a16:creationId xmlns:a16="http://schemas.microsoft.com/office/drawing/2014/main" id="{52D8D612-0E05-DB47-AF05-C64DCED3E988}"/>
              </a:ext>
            </a:extLst>
          </p:cNvPr>
          <p:cNvSpPr>
            <a:spLocks noGrp="1" noRot="1" noChangeAspect="1" noChangeArrowheads="1" noTextEdit="1"/>
          </p:cNvSpPr>
          <p:nvPr>
            <p:ph type="sldImg"/>
          </p:nvPr>
        </p:nvSpPr>
        <p:spPr>
          <a:xfrm>
            <a:off x="1157288" y="673100"/>
            <a:ext cx="4581525" cy="3436938"/>
          </a:xfrm>
          <a:ln/>
        </p:spPr>
      </p:sp>
      <p:sp>
        <p:nvSpPr>
          <p:cNvPr id="878595" name="Rectangle 3">
            <a:extLst>
              <a:ext uri="{FF2B5EF4-FFF2-40B4-BE49-F238E27FC236}">
                <a16:creationId xmlns:a16="http://schemas.microsoft.com/office/drawing/2014/main" id="{01EAD914-C100-944C-B3F2-F0390E561CDA}"/>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3959035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99</a:t>
            </a:fld>
            <a:endParaRPr lang="en-US"/>
          </a:p>
        </p:txBody>
      </p:sp>
    </p:spTree>
    <p:extLst>
      <p:ext uri="{BB962C8B-B14F-4D97-AF65-F5344CB8AC3E}">
        <p14:creationId xmlns:p14="http://schemas.microsoft.com/office/powerpoint/2010/main" val="2964077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100</a:t>
            </a:fld>
            <a:endParaRPr lang="en-US"/>
          </a:p>
        </p:txBody>
      </p:sp>
    </p:spTree>
    <p:extLst>
      <p:ext uri="{BB962C8B-B14F-4D97-AF65-F5344CB8AC3E}">
        <p14:creationId xmlns:p14="http://schemas.microsoft.com/office/powerpoint/2010/main" val="279848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101</a:t>
            </a:fld>
            <a:endParaRPr lang="en-US"/>
          </a:p>
        </p:txBody>
      </p:sp>
    </p:spTree>
    <p:extLst>
      <p:ext uri="{BB962C8B-B14F-4D97-AF65-F5344CB8AC3E}">
        <p14:creationId xmlns:p14="http://schemas.microsoft.com/office/powerpoint/2010/main" val="457603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102</a:t>
            </a:fld>
            <a:endParaRPr lang="en-US"/>
          </a:p>
        </p:txBody>
      </p:sp>
    </p:spTree>
    <p:extLst>
      <p:ext uri="{BB962C8B-B14F-4D97-AF65-F5344CB8AC3E}">
        <p14:creationId xmlns:p14="http://schemas.microsoft.com/office/powerpoint/2010/main" val="375847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23AA0F8-25F5-8E4F-BA30-648FE0D3A8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fld id="{815B53D5-F852-7C42-B3F8-C94627810883}" type="slidenum">
              <a:rPr lang="en-US" altLang="en-US" sz="1300"/>
              <a:pPr/>
              <a:t>32</a:t>
            </a:fld>
            <a:endParaRPr lang="en-US" altLang="en-US" sz="1300"/>
          </a:p>
        </p:txBody>
      </p:sp>
      <p:sp>
        <p:nvSpPr>
          <p:cNvPr id="43011" name="Rectangle 2">
            <a:extLst>
              <a:ext uri="{FF2B5EF4-FFF2-40B4-BE49-F238E27FC236}">
                <a16:creationId xmlns:a16="http://schemas.microsoft.com/office/drawing/2014/main" id="{A7B10EE1-64BC-7245-9FE0-4AB1B6A09FC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FC385F6F-F173-1145-B216-CB18591E4C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3789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103</a:t>
            </a:fld>
            <a:endParaRPr lang="en-US"/>
          </a:p>
        </p:txBody>
      </p:sp>
    </p:spTree>
    <p:extLst>
      <p:ext uri="{BB962C8B-B14F-4D97-AF65-F5344CB8AC3E}">
        <p14:creationId xmlns:p14="http://schemas.microsoft.com/office/powerpoint/2010/main" val="92902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105</a:t>
            </a:fld>
            <a:endParaRPr lang="en-US"/>
          </a:p>
        </p:txBody>
      </p:sp>
    </p:spTree>
    <p:extLst>
      <p:ext uri="{BB962C8B-B14F-4D97-AF65-F5344CB8AC3E}">
        <p14:creationId xmlns:p14="http://schemas.microsoft.com/office/powerpoint/2010/main" val="4215699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106</a:t>
            </a:fld>
            <a:endParaRPr lang="en-US"/>
          </a:p>
        </p:txBody>
      </p:sp>
    </p:spTree>
    <p:extLst>
      <p:ext uri="{BB962C8B-B14F-4D97-AF65-F5344CB8AC3E}">
        <p14:creationId xmlns:p14="http://schemas.microsoft.com/office/powerpoint/2010/main" val="3362218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107</a:t>
            </a:fld>
            <a:endParaRPr lang="en-US"/>
          </a:p>
        </p:txBody>
      </p:sp>
    </p:spTree>
    <p:extLst>
      <p:ext uri="{BB962C8B-B14F-4D97-AF65-F5344CB8AC3E}">
        <p14:creationId xmlns:p14="http://schemas.microsoft.com/office/powerpoint/2010/main" val="3574607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109</a:t>
            </a:fld>
            <a:endParaRPr lang="en-US"/>
          </a:p>
        </p:txBody>
      </p:sp>
    </p:spTree>
    <p:extLst>
      <p:ext uri="{BB962C8B-B14F-4D97-AF65-F5344CB8AC3E}">
        <p14:creationId xmlns:p14="http://schemas.microsoft.com/office/powerpoint/2010/main" val="204752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110</a:t>
            </a:fld>
            <a:endParaRPr lang="en-US"/>
          </a:p>
        </p:txBody>
      </p:sp>
    </p:spTree>
    <p:extLst>
      <p:ext uri="{BB962C8B-B14F-4D97-AF65-F5344CB8AC3E}">
        <p14:creationId xmlns:p14="http://schemas.microsoft.com/office/powerpoint/2010/main" val="2073698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111</a:t>
            </a:fld>
            <a:endParaRPr lang="en-US"/>
          </a:p>
        </p:txBody>
      </p:sp>
    </p:spTree>
    <p:extLst>
      <p:ext uri="{BB962C8B-B14F-4D97-AF65-F5344CB8AC3E}">
        <p14:creationId xmlns:p14="http://schemas.microsoft.com/office/powerpoint/2010/main" val="2725502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112</a:t>
            </a:fld>
            <a:endParaRPr lang="en-US"/>
          </a:p>
        </p:txBody>
      </p:sp>
    </p:spTree>
    <p:extLst>
      <p:ext uri="{BB962C8B-B14F-4D97-AF65-F5344CB8AC3E}">
        <p14:creationId xmlns:p14="http://schemas.microsoft.com/office/powerpoint/2010/main" val="4279879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113</a:t>
            </a:fld>
            <a:endParaRPr lang="en-US"/>
          </a:p>
        </p:txBody>
      </p:sp>
    </p:spTree>
    <p:extLst>
      <p:ext uri="{BB962C8B-B14F-4D97-AF65-F5344CB8AC3E}">
        <p14:creationId xmlns:p14="http://schemas.microsoft.com/office/powerpoint/2010/main" val="336636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114</a:t>
            </a:fld>
            <a:endParaRPr lang="en-US"/>
          </a:p>
        </p:txBody>
      </p:sp>
    </p:spTree>
    <p:extLst>
      <p:ext uri="{BB962C8B-B14F-4D97-AF65-F5344CB8AC3E}">
        <p14:creationId xmlns:p14="http://schemas.microsoft.com/office/powerpoint/2010/main" val="198853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C3435BF7-C7DC-4146-92E6-DFFD26AC70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6E7725-F76C-5340-A708-0B3360F76C49}" type="slidenum">
              <a:rPr lang="en-US" altLang="en-US"/>
              <a:pPr eaLnBrk="1" hangingPunct="1"/>
              <a:t>38</a:t>
            </a:fld>
            <a:endParaRPr lang="en-US" altLang="en-US"/>
          </a:p>
        </p:txBody>
      </p:sp>
      <p:sp>
        <p:nvSpPr>
          <p:cNvPr id="60419" name="Rectangle 2">
            <a:extLst>
              <a:ext uri="{FF2B5EF4-FFF2-40B4-BE49-F238E27FC236}">
                <a16:creationId xmlns:a16="http://schemas.microsoft.com/office/drawing/2014/main" id="{9E0757FE-FCE8-1C45-8FE9-B69B9909E90D}"/>
              </a:ext>
            </a:extLst>
          </p:cNvPr>
          <p:cNvSpPr>
            <a:spLocks noGrp="1" noRot="1" noChangeAspect="1" noChangeArrowheads="1" noTextEdit="1"/>
          </p:cNvSpPr>
          <p:nvPr>
            <p:ph type="sldImg"/>
          </p:nvPr>
        </p:nvSpPr>
        <p:spPr>
          <a:xfrm>
            <a:off x="1255713" y="720725"/>
            <a:ext cx="4802187" cy="3602038"/>
          </a:xfrm>
          <a:ln/>
        </p:spPr>
      </p:sp>
      <p:sp>
        <p:nvSpPr>
          <p:cNvPr id="60420" name="Rectangle 3">
            <a:extLst>
              <a:ext uri="{FF2B5EF4-FFF2-40B4-BE49-F238E27FC236}">
                <a16:creationId xmlns:a16="http://schemas.microsoft.com/office/drawing/2014/main" id="{0195A3EA-0CC7-344A-8664-BFC25186645F}"/>
              </a:ext>
            </a:extLst>
          </p:cNvPr>
          <p:cNvSpPr>
            <a:spLocks noGrp="1" noChangeArrowheads="1"/>
          </p:cNvSpPr>
          <p:nvPr>
            <p:ph type="body" idx="1"/>
          </p:nvPr>
        </p:nvSpPr>
        <p:spPr>
          <a:xfrm>
            <a:off x="974725" y="4560888"/>
            <a:ext cx="5364163"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226" tIns="47613" rIns="95226" bIns="47613" anchor="ctr"/>
          <a:lstStyle/>
          <a:p>
            <a:pPr defTabSz="4572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51437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115</a:t>
            </a:fld>
            <a:endParaRPr lang="en-US"/>
          </a:p>
        </p:txBody>
      </p:sp>
    </p:spTree>
    <p:extLst>
      <p:ext uri="{BB962C8B-B14F-4D97-AF65-F5344CB8AC3E}">
        <p14:creationId xmlns:p14="http://schemas.microsoft.com/office/powerpoint/2010/main" val="3691228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116</a:t>
            </a:fld>
            <a:endParaRPr lang="en-US"/>
          </a:p>
        </p:txBody>
      </p:sp>
    </p:spTree>
    <p:extLst>
      <p:ext uri="{BB962C8B-B14F-4D97-AF65-F5344CB8AC3E}">
        <p14:creationId xmlns:p14="http://schemas.microsoft.com/office/powerpoint/2010/main" val="3295012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117</a:t>
            </a:fld>
            <a:endParaRPr lang="en-US"/>
          </a:p>
        </p:txBody>
      </p:sp>
    </p:spTree>
    <p:extLst>
      <p:ext uri="{BB962C8B-B14F-4D97-AF65-F5344CB8AC3E}">
        <p14:creationId xmlns:p14="http://schemas.microsoft.com/office/powerpoint/2010/main" val="109349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118</a:t>
            </a:fld>
            <a:endParaRPr lang="en-US"/>
          </a:p>
        </p:txBody>
      </p:sp>
    </p:spTree>
    <p:extLst>
      <p:ext uri="{BB962C8B-B14F-4D97-AF65-F5344CB8AC3E}">
        <p14:creationId xmlns:p14="http://schemas.microsoft.com/office/powerpoint/2010/main" val="4204813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119</a:t>
            </a:fld>
            <a:endParaRPr lang="en-US"/>
          </a:p>
        </p:txBody>
      </p:sp>
    </p:spTree>
    <p:extLst>
      <p:ext uri="{BB962C8B-B14F-4D97-AF65-F5344CB8AC3E}">
        <p14:creationId xmlns:p14="http://schemas.microsoft.com/office/powerpoint/2010/main" val="564513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120</a:t>
            </a:fld>
            <a:endParaRPr lang="en-US"/>
          </a:p>
        </p:txBody>
      </p:sp>
    </p:spTree>
    <p:extLst>
      <p:ext uri="{BB962C8B-B14F-4D97-AF65-F5344CB8AC3E}">
        <p14:creationId xmlns:p14="http://schemas.microsoft.com/office/powerpoint/2010/main" val="1395627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121</a:t>
            </a:fld>
            <a:endParaRPr lang="en-US"/>
          </a:p>
        </p:txBody>
      </p:sp>
    </p:spTree>
    <p:extLst>
      <p:ext uri="{BB962C8B-B14F-4D97-AF65-F5344CB8AC3E}">
        <p14:creationId xmlns:p14="http://schemas.microsoft.com/office/powerpoint/2010/main" val="3852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pPr defTabSz="931774">
              <a:defRPr/>
            </a:pPr>
            <a:r>
              <a:rPr lang="en-US" dirty="0"/>
              <a:t>Algorithmically, these models are similar, except that CBOW predicts target words (e.g. 'mat') from source context words ('the cat sits on the'), while the skip-gram does the inverse and. This inversion might seem like an arbitrary choice, but statistically it has the effect that CBOW </a:t>
            </a:r>
            <a:r>
              <a:rPr lang="en-US" dirty="0" err="1"/>
              <a:t>smoothes</a:t>
            </a:r>
            <a:r>
              <a:rPr lang="en-US" dirty="0"/>
              <a:t> over a lot of the distributional information (by treating an entire context as one observation). For the most part, this turns out to be a useful thing for smaller datasets. However, skip-gram treats each context-target pair as a new observation, and this tends to do better when we have larger datasets. We will focus on the skip-gram model in the rest of this tutorial.</a:t>
            </a:r>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122</a:t>
            </a:fld>
            <a:endParaRPr lang="en-US"/>
          </a:p>
        </p:txBody>
      </p:sp>
    </p:spTree>
    <p:extLst>
      <p:ext uri="{BB962C8B-B14F-4D97-AF65-F5344CB8AC3E}">
        <p14:creationId xmlns:p14="http://schemas.microsoft.com/office/powerpoint/2010/main" val="1232976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123</a:t>
            </a:fld>
            <a:endParaRPr lang="en-US"/>
          </a:p>
        </p:txBody>
      </p:sp>
    </p:spTree>
    <p:extLst>
      <p:ext uri="{BB962C8B-B14F-4D97-AF65-F5344CB8AC3E}">
        <p14:creationId xmlns:p14="http://schemas.microsoft.com/office/powerpoint/2010/main" val="305597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124</a:t>
            </a:fld>
            <a:endParaRPr lang="en-US"/>
          </a:p>
        </p:txBody>
      </p:sp>
    </p:spTree>
    <p:extLst>
      <p:ext uri="{BB962C8B-B14F-4D97-AF65-F5344CB8AC3E}">
        <p14:creationId xmlns:p14="http://schemas.microsoft.com/office/powerpoint/2010/main" val="756511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17C3327-BB6D-7B4A-B4B2-6FA88ED982BA}"/>
              </a:ext>
            </a:extLst>
          </p:cNvPr>
          <p:cNvSpPr>
            <a:spLocks noGrp="1" noChangeArrowheads="1"/>
          </p:cNvSpPr>
          <p:nvPr>
            <p:ph type="sldNum" sz="quarter" idx="5"/>
          </p:nvPr>
        </p:nvSpPr>
        <p:spPr>
          <a:ln/>
        </p:spPr>
        <p:txBody>
          <a:bodyPr/>
          <a:lstStyle/>
          <a:p>
            <a:fld id="{B8C45859-99ED-DD4A-815E-FAE25F5DD73C}" type="slidenum">
              <a:rPr lang="zh-CN" altLang="en-US"/>
              <a:pPr/>
              <a:t>43</a:t>
            </a:fld>
            <a:endParaRPr lang="en-US" altLang="zh-CN"/>
          </a:p>
        </p:txBody>
      </p:sp>
      <p:sp>
        <p:nvSpPr>
          <p:cNvPr id="921602" name="Rectangle 2">
            <a:extLst>
              <a:ext uri="{FF2B5EF4-FFF2-40B4-BE49-F238E27FC236}">
                <a16:creationId xmlns:a16="http://schemas.microsoft.com/office/drawing/2014/main" id="{858730C9-D076-6047-A744-B740A1DEC87C}"/>
              </a:ext>
            </a:extLst>
          </p:cNvPr>
          <p:cNvSpPr>
            <a:spLocks noGrp="1" noRot="1" noChangeAspect="1" noChangeArrowheads="1" noTextEdit="1"/>
          </p:cNvSpPr>
          <p:nvPr>
            <p:ph type="sldImg"/>
          </p:nvPr>
        </p:nvSpPr>
        <p:spPr>
          <a:xfrm>
            <a:off x="977900" y="755650"/>
            <a:ext cx="5143500" cy="3859213"/>
          </a:xfrm>
          <a:ln w="12700" cap="flat">
            <a:solidFill>
              <a:schemeClr val="tx1"/>
            </a:solidFill>
          </a:ln>
          <a:extLst>
            <a:ext uri="{909E8E84-426E-40DD-AFC4-6F175D3DCCD1}">
              <a14:hiddenFill xmlns:a14="http://schemas.microsoft.com/office/drawing/2010/main">
                <a:noFill/>
              </a14:hiddenFill>
            </a:ext>
          </a:extLst>
        </p:spPr>
      </p:sp>
      <p:sp>
        <p:nvSpPr>
          <p:cNvPr id="921603" name="Rectangle 3">
            <a:extLst>
              <a:ext uri="{FF2B5EF4-FFF2-40B4-BE49-F238E27FC236}">
                <a16:creationId xmlns:a16="http://schemas.microsoft.com/office/drawing/2014/main" id="{69C6DA17-E38D-BD48-8090-ACB6A738C3AC}"/>
              </a:ext>
            </a:extLst>
          </p:cNvPr>
          <p:cNvSpPr>
            <a:spLocks noGrp="1" noChangeArrowheads="1"/>
          </p:cNvSpPr>
          <p:nvPr>
            <p:ph type="body" idx="1"/>
          </p:nvPr>
        </p:nvSpPr>
        <p:spPr>
          <a:xfrm>
            <a:off x="946150" y="4859338"/>
            <a:ext cx="5207000" cy="4632325"/>
          </a:xfrm>
          <a:ln/>
        </p:spPr>
        <p:txBody>
          <a:bodyPr lIns="97332" tIns="48667" rIns="97332" bIns="48667"/>
          <a:lstStyle/>
          <a:p>
            <a:endParaRPr lang="zh-CN" altLang="en-US">
              <a:ea typeface="宋体" panose="02010600030101010101" pitchFamily="2" charset="-122"/>
            </a:endParaRPr>
          </a:p>
        </p:txBody>
      </p:sp>
    </p:spTree>
    <p:extLst>
      <p:ext uri="{BB962C8B-B14F-4D97-AF65-F5344CB8AC3E}">
        <p14:creationId xmlns:p14="http://schemas.microsoft.com/office/powerpoint/2010/main" val="2895929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125</a:t>
            </a:fld>
            <a:endParaRPr lang="en-US"/>
          </a:p>
        </p:txBody>
      </p:sp>
    </p:spTree>
    <p:extLst>
      <p:ext uri="{BB962C8B-B14F-4D97-AF65-F5344CB8AC3E}">
        <p14:creationId xmlns:p14="http://schemas.microsoft.com/office/powerpoint/2010/main" val="3024831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126</a:t>
            </a:fld>
            <a:endParaRPr lang="en-US"/>
          </a:p>
        </p:txBody>
      </p:sp>
    </p:spTree>
    <p:extLst>
      <p:ext uri="{BB962C8B-B14F-4D97-AF65-F5344CB8AC3E}">
        <p14:creationId xmlns:p14="http://schemas.microsoft.com/office/powerpoint/2010/main" val="3325770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127</a:t>
            </a:fld>
            <a:endParaRPr lang="en-US"/>
          </a:p>
        </p:txBody>
      </p:sp>
    </p:spTree>
    <p:extLst>
      <p:ext uri="{BB962C8B-B14F-4D97-AF65-F5344CB8AC3E}">
        <p14:creationId xmlns:p14="http://schemas.microsoft.com/office/powerpoint/2010/main" val="564175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128</a:t>
            </a:fld>
            <a:endParaRPr lang="en-US"/>
          </a:p>
        </p:txBody>
      </p:sp>
    </p:spTree>
    <p:extLst>
      <p:ext uri="{BB962C8B-B14F-4D97-AF65-F5344CB8AC3E}">
        <p14:creationId xmlns:p14="http://schemas.microsoft.com/office/powerpoint/2010/main" val="3719750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Polynomial</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569561D5-64A1-497B-B6D4-58E11FB8E695}" type="slidenum">
              <a:rPr lang="zh-CN" altLang="en-US" smtClean="0"/>
              <a:t>137</a:t>
            </a:fld>
            <a:endParaRPr lang="zh-CN" altLang="en-US"/>
          </a:p>
        </p:txBody>
      </p:sp>
    </p:spTree>
    <p:extLst>
      <p:ext uri="{BB962C8B-B14F-4D97-AF65-F5344CB8AC3E}">
        <p14:creationId xmlns:p14="http://schemas.microsoft.com/office/powerpoint/2010/main" val="1350532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076A2D09-5C46-1749-BCC9-38789F1439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752612-FF54-E843-9ADB-741586744752}" type="slidenum">
              <a:rPr lang="en-US" altLang="en-US"/>
              <a:pPr eaLnBrk="1" hangingPunct="1"/>
              <a:t>149</a:t>
            </a:fld>
            <a:endParaRPr lang="en-US" altLang="en-US"/>
          </a:p>
        </p:txBody>
      </p:sp>
    </p:spTree>
    <p:extLst>
      <p:ext uri="{BB962C8B-B14F-4D97-AF65-F5344CB8AC3E}">
        <p14:creationId xmlns:p14="http://schemas.microsoft.com/office/powerpoint/2010/main" val="38517117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AD7C1B2-2921-BD48-ABAA-97648503E5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fld id="{10C91EEB-1A63-2249-96B8-F6AF33FDE4B8}" type="slidenum">
              <a:rPr lang="en-US" altLang="en-US" sz="1300"/>
              <a:pPr/>
              <a:t>150</a:t>
            </a:fld>
            <a:endParaRPr lang="en-US" altLang="en-US" sz="1300"/>
          </a:p>
        </p:txBody>
      </p:sp>
      <p:sp>
        <p:nvSpPr>
          <p:cNvPr id="30723" name="Rectangle 2">
            <a:extLst>
              <a:ext uri="{FF2B5EF4-FFF2-40B4-BE49-F238E27FC236}">
                <a16:creationId xmlns:a16="http://schemas.microsoft.com/office/drawing/2014/main" id="{FFD32B58-0591-B34A-8710-996E937E2A98}"/>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C3BB243-4698-2F41-92EB-2C2B1B62B4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59620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8D924D7-B8EF-B040-A15E-9961DEF5C20E}"/>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8144EB87-CCC3-5545-845A-65C1A8D397A6}"/>
              </a:ext>
            </a:extLst>
          </p:cNvPr>
          <p:cNvSpPr>
            <a:spLocks noGrp="1" noChangeArrowheads="1"/>
          </p:cNvSpPr>
          <p:nvPr>
            <p:ph type="dt" idx="1"/>
          </p:nvPr>
        </p:nvSpPr>
        <p:spPr>
          <a:ln/>
        </p:spPr>
        <p:txBody>
          <a:bodyPr/>
          <a:lstStyle/>
          <a:p>
            <a:fld id="{ABE92048-180E-CE48-A104-4804D3C5FB2B}" type="datetime1">
              <a:rPr lang="zh-CN" altLang="en-US"/>
              <a:pPr/>
              <a:t>2019/11/24</a:t>
            </a:fld>
            <a:endParaRPr lang="en-US" altLang="zh-CN"/>
          </a:p>
        </p:txBody>
      </p:sp>
      <p:sp>
        <p:nvSpPr>
          <p:cNvPr id="7" name="Rectangle 7">
            <a:extLst>
              <a:ext uri="{FF2B5EF4-FFF2-40B4-BE49-F238E27FC236}">
                <a16:creationId xmlns:a16="http://schemas.microsoft.com/office/drawing/2014/main" id="{043D3BFF-DF87-7C41-8ADA-10ABE1712396}"/>
              </a:ext>
            </a:extLst>
          </p:cNvPr>
          <p:cNvSpPr>
            <a:spLocks noGrp="1" noChangeArrowheads="1"/>
          </p:cNvSpPr>
          <p:nvPr>
            <p:ph type="sldNum" sz="quarter" idx="5"/>
          </p:nvPr>
        </p:nvSpPr>
        <p:spPr>
          <a:ln/>
        </p:spPr>
        <p:txBody>
          <a:bodyPr/>
          <a:lstStyle/>
          <a:p>
            <a:fld id="{5D87A1D7-8DB6-9D48-B241-18D33E455213}" type="slidenum">
              <a:rPr lang="zh-CN" altLang="en-US"/>
              <a:pPr/>
              <a:t>152</a:t>
            </a:fld>
            <a:endParaRPr lang="en-US" altLang="zh-CN"/>
          </a:p>
        </p:txBody>
      </p:sp>
      <p:sp>
        <p:nvSpPr>
          <p:cNvPr id="862210" name="Rectangle 2">
            <a:extLst>
              <a:ext uri="{FF2B5EF4-FFF2-40B4-BE49-F238E27FC236}">
                <a16:creationId xmlns:a16="http://schemas.microsoft.com/office/drawing/2014/main" id="{F23ED26A-4DD4-B541-A49C-78C51EC1C2EB}"/>
              </a:ext>
            </a:extLst>
          </p:cNvPr>
          <p:cNvSpPr>
            <a:spLocks noGrp="1" noRot="1" noChangeAspect="1" noChangeArrowheads="1" noTextEdit="1"/>
          </p:cNvSpPr>
          <p:nvPr>
            <p:ph type="sldImg"/>
          </p:nvPr>
        </p:nvSpPr>
        <p:spPr>
          <a:xfrm>
            <a:off x="1157288" y="673100"/>
            <a:ext cx="4581525" cy="3436938"/>
          </a:xfrm>
          <a:ln/>
        </p:spPr>
      </p:sp>
      <p:sp>
        <p:nvSpPr>
          <p:cNvPr id="862211" name="Rectangle 3">
            <a:extLst>
              <a:ext uri="{FF2B5EF4-FFF2-40B4-BE49-F238E27FC236}">
                <a16:creationId xmlns:a16="http://schemas.microsoft.com/office/drawing/2014/main" id="{E15BD457-F3D9-E740-BF65-22BB6D4CEDCC}"/>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a:t>
            </a:r>
          </a:p>
        </p:txBody>
      </p:sp>
    </p:spTree>
    <p:extLst>
      <p:ext uri="{BB962C8B-B14F-4D97-AF65-F5344CB8AC3E}">
        <p14:creationId xmlns:p14="http://schemas.microsoft.com/office/powerpoint/2010/main" val="2347166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8D924D7-B8EF-B040-A15E-9961DEF5C20E}"/>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8144EB87-CCC3-5545-845A-65C1A8D397A6}"/>
              </a:ext>
            </a:extLst>
          </p:cNvPr>
          <p:cNvSpPr>
            <a:spLocks noGrp="1" noChangeArrowheads="1"/>
          </p:cNvSpPr>
          <p:nvPr>
            <p:ph type="dt" idx="1"/>
          </p:nvPr>
        </p:nvSpPr>
        <p:spPr>
          <a:ln/>
        </p:spPr>
        <p:txBody>
          <a:bodyPr/>
          <a:lstStyle/>
          <a:p>
            <a:fld id="{ABE92048-180E-CE48-A104-4804D3C5FB2B}" type="datetime1">
              <a:rPr lang="zh-CN" altLang="en-US"/>
              <a:pPr/>
              <a:t>2019/11/24</a:t>
            </a:fld>
            <a:endParaRPr lang="en-US" altLang="zh-CN"/>
          </a:p>
        </p:txBody>
      </p:sp>
      <p:sp>
        <p:nvSpPr>
          <p:cNvPr id="7" name="Rectangle 7">
            <a:extLst>
              <a:ext uri="{FF2B5EF4-FFF2-40B4-BE49-F238E27FC236}">
                <a16:creationId xmlns:a16="http://schemas.microsoft.com/office/drawing/2014/main" id="{043D3BFF-DF87-7C41-8ADA-10ABE1712396}"/>
              </a:ext>
            </a:extLst>
          </p:cNvPr>
          <p:cNvSpPr>
            <a:spLocks noGrp="1" noChangeArrowheads="1"/>
          </p:cNvSpPr>
          <p:nvPr>
            <p:ph type="sldNum" sz="quarter" idx="5"/>
          </p:nvPr>
        </p:nvSpPr>
        <p:spPr>
          <a:ln/>
        </p:spPr>
        <p:txBody>
          <a:bodyPr/>
          <a:lstStyle/>
          <a:p>
            <a:fld id="{5D87A1D7-8DB6-9D48-B241-18D33E455213}" type="slidenum">
              <a:rPr lang="zh-CN" altLang="en-US"/>
              <a:pPr/>
              <a:t>153</a:t>
            </a:fld>
            <a:endParaRPr lang="en-US" altLang="zh-CN"/>
          </a:p>
        </p:txBody>
      </p:sp>
      <p:sp>
        <p:nvSpPr>
          <p:cNvPr id="862210" name="Rectangle 2">
            <a:extLst>
              <a:ext uri="{FF2B5EF4-FFF2-40B4-BE49-F238E27FC236}">
                <a16:creationId xmlns:a16="http://schemas.microsoft.com/office/drawing/2014/main" id="{F23ED26A-4DD4-B541-A49C-78C51EC1C2EB}"/>
              </a:ext>
            </a:extLst>
          </p:cNvPr>
          <p:cNvSpPr>
            <a:spLocks noGrp="1" noRot="1" noChangeAspect="1" noChangeArrowheads="1" noTextEdit="1"/>
          </p:cNvSpPr>
          <p:nvPr>
            <p:ph type="sldImg"/>
          </p:nvPr>
        </p:nvSpPr>
        <p:spPr>
          <a:xfrm>
            <a:off x="1157288" y="673100"/>
            <a:ext cx="4581525" cy="3436938"/>
          </a:xfrm>
          <a:ln/>
        </p:spPr>
      </p:sp>
      <p:sp>
        <p:nvSpPr>
          <p:cNvPr id="862211" name="Rectangle 3">
            <a:extLst>
              <a:ext uri="{FF2B5EF4-FFF2-40B4-BE49-F238E27FC236}">
                <a16:creationId xmlns:a16="http://schemas.microsoft.com/office/drawing/2014/main" id="{E15BD457-F3D9-E740-BF65-22BB6D4CEDCC}"/>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a:t>
            </a:r>
          </a:p>
        </p:txBody>
      </p:sp>
    </p:spTree>
    <p:extLst>
      <p:ext uri="{BB962C8B-B14F-4D97-AF65-F5344CB8AC3E}">
        <p14:creationId xmlns:p14="http://schemas.microsoft.com/office/powerpoint/2010/main" val="2722053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557D24B-2606-E943-8FF9-B9D17155718C}"/>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81D303C3-52C1-2043-9F58-A2A3BCE722B2}"/>
              </a:ext>
            </a:extLst>
          </p:cNvPr>
          <p:cNvSpPr>
            <a:spLocks noGrp="1" noChangeArrowheads="1"/>
          </p:cNvSpPr>
          <p:nvPr>
            <p:ph type="dt" idx="1"/>
          </p:nvPr>
        </p:nvSpPr>
        <p:spPr>
          <a:ln/>
        </p:spPr>
        <p:txBody>
          <a:bodyPr/>
          <a:lstStyle/>
          <a:p>
            <a:fld id="{5D9F3DD2-9334-DF4C-BE79-57D3CC6B6B0C}" type="datetime1">
              <a:rPr lang="zh-CN" altLang="en-US"/>
              <a:pPr/>
              <a:t>2019/11/24</a:t>
            </a:fld>
            <a:endParaRPr lang="en-US" altLang="zh-CN"/>
          </a:p>
        </p:txBody>
      </p:sp>
      <p:sp>
        <p:nvSpPr>
          <p:cNvPr id="7" name="Rectangle 7">
            <a:extLst>
              <a:ext uri="{FF2B5EF4-FFF2-40B4-BE49-F238E27FC236}">
                <a16:creationId xmlns:a16="http://schemas.microsoft.com/office/drawing/2014/main" id="{3DD45E40-84F2-B849-805D-75CEA7391A6F}"/>
              </a:ext>
            </a:extLst>
          </p:cNvPr>
          <p:cNvSpPr>
            <a:spLocks noGrp="1" noChangeArrowheads="1"/>
          </p:cNvSpPr>
          <p:nvPr>
            <p:ph type="sldNum" sz="quarter" idx="5"/>
          </p:nvPr>
        </p:nvSpPr>
        <p:spPr>
          <a:ln/>
        </p:spPr>
        <p:txBody>
          <a:bodyPr/>
          <a:lstStyle/>
          <a:p>
            <a:fld id="{CE4151A4-70CE-3247-8CF4-5A975CFE62C7}" type="slidenum">
              <a:rPr lang="zh-CN" altLang="en-US"/>
              <a:pPr/>
              <a:t>154</a:t>
            </a:fld>
            <a:endParaRPr lang="en-US" altLang="zh-CN"/>
          </a:p>
        </p:txBody>
      </p:sp>
      <p:sp>
        <p:nvSpPr>
          <p:cNvPr id="869378" name="Rectangle 2">
            <a:extLst>
              <a:ext uri="{FF2B5EF4-FFF2-40B4-BE49-F238E27FC236}">
                <a16:creationId xmlns:a16="http://schemas.microsoft.com/office/drawing/2014/main" id="{8C63ED82-C41F-2543-926F-FA0F4482F923}"/>
              </a:ext>
            </a:extLst>
          </p:cNvPr>
          <p:cNvSpPr>
            <a:spLocks noGrp="1" noRot="1" noChangeAspect="1" noChangeArrowheads="1" noTextEdit="1"/>
          </p:cNvSpPr>
          <p:nvPr>
            <p:ph type="sldImg"/>
          </p:nvPr>
        </p:nvSpPr>
        <p:spPr>
          <a:xfrm>
            <a:off x="1157288" y="673100"/>
            <a:ext cx="4581525" cy="3436938"/>
          </a:xfrm>
          <a:ln/>
        </p:spPr>
      </p:sp>
      <p:sp>
        <p:nvSpPr>
          <p:cNvPr id="869379" name="Rectangle 3">
            <a:extLst>
              <a:ext uri="{FF2B5EF4-FFF2-40B4-BE49-F238E27FC236}">
                <a16:creationId xmlns:a16="http://schemas.microsoft.com/office/drawing/2014/main" id="{629893C5-492D-5947-A1C6-1273F8CE1EE1}"/>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33608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79F25F-0F9A-E848-A5B3-E33BAEC7A326}"/>
              </a:ext>
            </a:extLst>
          </p:cNvPr>
          <p:cNvSpPr>
            <a:spLocks noGrp="1" noChangeArrowheads="1"/>
          </p:cNvSpPr>
          <p:nvPr>
            <p:ph type="sldNum" sz="quarter" idx="5"/>
          </p:nvPr>
        </p:nvSpPr>
        <p:spPr>
          <a:ln/>
        </p:spPr>
        <p:txBody>
          <a:bodyPr/>
          <a:lstStyle/>
          <a:p>
            <a:fld id="{5E2F9AC8-B6AD-C14F-9B61-FECE8D505053}" type="slidenum">
              <a:rPr lang="zh-CN" altLang="en-US"/>
              <a:pPr/>
              <a:t>45</a:t>
            </a:fld>
            <a:endParaRPr lang="en-US" altLang="zh-CN"/>
          </a:p>
        </p:txBody>
      </p:sp>
      <p:sp>
        <p:nvSpPr>
          <p:cNvPr id="930818" name="Rectangle 2">
            <a:extLst>
              <a:ext uri="{FF2B5EF4-FFF2-40B4-BE49-F238E27FC236}">
                <a16:creationId xmlns:a16="http://schemas.microsoft.com/office/drawing/2014/main" id="{792CA0F7-2A66-1D43-AD40-157B154DB005}"/>
              </a:ext>
            </a:extLst>
          </p:cNvPr>
          <p:cNvSpPr>
            <a:spLocks noGrp="1" noRot="1" noChangeAspect="1" noChangeArrowheads="1" noTextEdit="1"/>
          </p:cNvSpPr>
          <p:nvPr>
            <p:ph type="sldImg"/>
          </p:nvPr>
        </p:nvSpPr>
        <p:spPr>
          <a:ln/>
        </p:spPr>
      </p:sp>
      <p:sp>
        <p:nvSpPr>
          <p:cNvPr id="930819" name="Rectangle 3">
            <a:extLst>
              <a:ext uri="{FF2B5EF4-FFF2-40B4-BE49-F238E27FC236}">
                <a16:creationId xmlns:a16="http://schemas.microsoft.com/office/drawing/2014/main" id="{E7C0C2B0-2231-1042-958E-4F43FC4D29AE}"/>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901978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557D24B-2606-E943-8FF9-B9D17155718C}"/>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81D303C3-52C1-2043-9F58-A2A3BCE722B2}"/>
              </a:ext>
            </a:extLst>
          </p:cNvPr>
          <p:cNvSpPr>
            <a:spLocks noGrp="1" noChangeArrowheads="1"/>
          </p:cNvSpPr>
          <p:nvPr>
            <p:ph type="dt" idx="1"/>
          </p:nvPr>
        </p:nvSpPr>
        <p:spPr>
          <a:ln/>
        </p:spPr>
        <p:txBody>
          <a:bodyPr/>
          <a:lstStyle/>
          <a:p>
            <a:fld id="{5D9F3DD2-9334-DF4C-BE79-57D3CC6B6B0C}" type="datetime1">
              <a:rPr lang="zh-CN" altLang="en-US"/>
              <a:pPr/>
              <a:t>2019/11/24</a:t>
            </a:fld>
            <a:endParaRPr lang="en-US" altLang="zh-CN"/>
          </a:p>
        </p:txBody>
      </p:sp>
      <p:sp>
        <p:nvSpPr>
          <p:cNvPr id="7" name="Rectangle 7">
            <a:extLst>
              <a:ext uri="{FF2B5EF4-FFF2-40B4-BE49-F238E27FC236}">
                <a16:creationId xmlns:a16="http://schemas.microsoft.com/office/drawing/2014/main" id="{3DD45E40-84F2-B849-805D-75CEA7391A6F}"/>
              </a:ext>
            </a:extLst>
          </p:cNvPr>
          <p:cNvSpPr>
            <a:spLocks noGrp="1" noChangeArrowheads="1"/>
          </p:cNvSpPr>
          <p:nvPr>
            <p:ph type="sldNum" sz="quarter" idx="5"/>
          </p:nvPr>
        </p:nvSpPr>
        <p:spPr>
          <a:ln/>
        </p:spPr>
        <p:txBody>
          <a:bodyPr/>
          <a:lstStyle/>
          <a:p>
            <a:fld id="{CE4151A4-70CE-3247-8CF4-5A975CFE62C7}" type="slidenum">
              <a:rPr lang="zh-CN" altLang="en-US"/>
              <a:pPr/>
              <a:t>155</a:t>
            </a:fld>
            <a:endParaRPr lang="en-US" altLang="zh-CN"/>
          </a:p>
        </p:txBody>
      </p:sp>
      <p:sp>
        <p:nvSpPr>
          <p:cNvPr id="869378" name="Rectangle 2">
            <a:extLst>
              <a:ext uri="{FF2B5EF4-FFF2-40B4-BE49-F238E27FC236}">
                <a16:creationId xmlns:a16="http://schemas.microsoft.com/office/drawing/2014/main" id="{8C63ED82-C41F-2543-926F-FA0F4482F923}"/>
              </a:ext>
            </a:extLst>
          </p:cNvPr>
          <p:cNvSpPr>
            <a:spLocks noGrp="1" noRot="1" noChangeAspect="1" noChangeArrowheads="1" noTextEdit="1"/>
          </p:cNvSpPr>
          <p:nvPr>
            <p:ph type="sldImg"/>
          </p:nvPr>
        </p:nvSpPr>
        <p:spPr>
          <a:xfrm>
            <a:off x="1157288" y="673100"/>
            <a:ext cx="4581525" cy="3436938"/>
          </a:xfrm>
          <a:ln/>
        </p:spPr>
      </p:sp>
      <p:sp>
        <p:nvSpPr>
          <p:cNvPr id="869379" name="Rectangle 3">
            <a:extLst>
              <a:ext uri="{FF2B5EF4-FFF2-40B4-BE49-F238E27FC236}">
                <a16:creationId xmlns:a16="http://schemas.microsoft.com/office/drawing/2014/main" id="{629893C5-492D-5947-A1C6-1273F8CE1EE1}"/>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1011185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D5B8C58-B2F8-F04F-B1C6-CB6B7118E9B9}"/>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E3090285-0EBC-724D-8919-93A50CC47FBC}"/>
              </a:ext>
            </a:extLst>
          </p:cNvPr>
          <p:cNvSpPr>
            <a:spLocks noGrp="1" noChangeArrowheads="1"/>
          </p:cNvSpPr>
          <p:nvPr>
            <p:ph type="dt" idx="1"/>
          </p:nvPr>
        </p:nvSpPr>
        <p:spPr>
          <a:ln/>
        </p:spPr>
        <p:txBody>
          <a:bodyPr/>
          <a:lstStyle/>
          <a:p>
            <a:fld id="{62428E29-FD06-554A-AA3B-74B439C081AC}" type="datetime1">
              <a:rPr lang="zh-CN" altLang="en-US"/>
              <a:pPr/>
              <a:t>2019/11/24</a:t>
            </a:fld>
            <a:endParaRPr lang="en-US" altLang="zh-CN"/>
          </a:p>
        </p:txBody>
      </p:sp>
      <p:sp>
        <p:nvSpPr>
          <p:cNvPr id="7" name="Rectangle 7">
            <a:extLst>
              <a:ext uri="{FF2B5EF4-FFF2-40B4-BE49-F238E27FC236}">
                <a16:creationId xmlns:a16="http://schemas.microsoft.com/office/drawing/2014/main" id="{296AB134-CF14-7046-92A4-1D7CAFAA9256}"/>
              </a:ext>
            </a:extLst>
          </p:cNvPr>
          <p:cNvSpPr>
            <a:spLocks noGrp="1" noChangeArrowheads="1"/>
          </p:cNvSpPr>
          <p:nvPr>
            <p:ph type="sldNum" sz="quarter" idx="5"/>
          </p:nvPr>
        </p:nvSpPr>
        <p:spPr>
          <a:ln/>
        </p:spPr>
        <p:txBody>
          <a:bodyPr/>
          <a:lstStyle/>
          <a:p>
            <a:fld id="{1376E550-B5C9-0445-A3ED-A3A84C3260D4}" type="slidenum">
              <a:rPr lang="zh-CN" altLang="en-US"/>
              <a:pPr/>
              <a:t>156</a:t>
            </a:fld>
            <a:endParaRPr lang="en-US" altLang="zh-CN"/>
          </a:p>
        </p:txBody>
      </p:sp>
      <p:sp>
        <p:nvSpPr>
          <p:cNvPr id="873474" name="Rectangle 2">
            <a:extLst>
              <a:ext uri="{FF2B5EF4-FFF2-40B4-BE49-F238E27FC236}">
                <a16:creationId xmlns:a16="http://schemas.microsoft.com/office/drawing/2014/main" id="{6C1D9856-4790-E94C-9C8E-442B975A5698}"/>
              </a:ext>
            </a:extLst>
          </p:cNvPr>
          <p:cNvSpPr>
            <a:spLocks noGrp="1" noRot="1" noChangeAspect="1" noChangeArrowheads="1" noTextEdit="1"/>
          </p:cNvSpPr>
          <p:nvPr>
            <p:ph type="sldImg"/>
          </p:nvPr>
        </p:nvSpPr>
        <p:spPr>
          <a:xfrm>
            <a:off x="1157288" y="673100"/>
            <a:ext cx="4581525" cy="3436938"/>
          </a:xfrm>
          <a:ln/>
        </p:spPr>
      </p:sp>
      <p:sp>
        <p:nvSpPr>
          <p:cNvPr id="873475" name="Rectangle 3">
            <a:extLst>
              <a:ext uri="{FF2B5EF4-FFF2-40B4-BE49-F238E27FC236}">
                <a16:creationId xmlns:a16="http://schemas.microsoft.com/office/drawing/2014/main" id="{80AA3EA7-5F8E-3C43-8614-ADE3B23A66CD}"/>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1479532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D5B8C58-B2F8-F04F-B1C6-CB6B7118E9B9}"/>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E3090285-0EBC-724D-8919-93A50CC47FBC}"/>
              </a:ext>
            </a:extLst>
          </p:cNvPr>
          <p:cNvSpPr>
            <a:spLocks noGrp="1" noChangeArrowheads="1"/>
          </p:cNvSpPr>
          <p:nvPr>
            <p:ph type="dt" idx="1"/>
          </p:nvPr>
        </p:nvSpPr>
        <p:spPr>
          <a:ln/>
        </p:spPr>
        <p:txBody>
          <a:bodyPr/>
          <a:lstStyle/>
          <a:p>
            <a:fld id="{62428E29-FD06-554A-AA3B-74B439C081AC}" type="datetime1">
              <a:rPr lang="zh-CN" altLang="en-US"/>
              <a:pPr/>
              <a:t>2019/11/24</a:t>
            </a:fld>
            <a:endParaRPr lang="en-US" altLang="zh-CN"/>
          </a:p>
        </p:txBody>
      </p:sp>
      <p:sp>
        <p:nvSpPr>
          <p:cNvPr id="7" name="Rectangle 7">
            <a:extLst>
              <a:ext uri="{FF2B5EF4-FFF2-40B4-BE49-F238E27FC236}">
                <a16:creationId xmlns:a16="http://schemas.microsoft.com/office/drawing/2014/main" id="{296AB134-CF14-7046-92A4-1D7CAFAA9256}"/>
              </a:ext>
            </a:extLst>
          </p:cNvPr>
          <p:cNvSpPr>
            <a:spLocks noGrp="1" noChangeArrowheads="1"/>
          </p:cNvSpPr>
          <p:nvPr>
            <p:ph type="sldNum" sz="quarter" idx="5"/>
          </p:nvPr>
        </p:nvSpPr>
        <p:spPr>
          <a:ln/>
        </p:spPr>
        <p:txBody>
          <a:bodyPr/>
          <a:lstStyle/>
          <a:p>
            <a:fld id="{1376E550-B5C9-0445-A3ED-A3A84C3260D4}" type="slidenum">
              <a:rPr lang="zh-CN" altLang="en-US"/>
              <a:pPr/>
              <a:t>157</a:t>
            </a:fld>
            <a:endParaRPr lang="en-US" altLang="zh-CN"/>
          </a:p>
        </p:txBody>
      </p:sp>
      <p:sp>
        <p:nvSpPr>
          <p:cNvPr id="873474" name="Rectangle 2">
            <a:extLst>
              <a:ext uri="{FF2B5EF4-FFF2-40B4-BE49-F238E27FC236}">
                <a16:creationId xmlns:a16="http://schemas.microsoft.com/office/drawing/2014/main" id="{6C1D9856-4790-E94C-9C8E-442B975A5698}"/>
              </a:ext>
            </a:extLst>
          </p:cNvPr>
          <p:cNvSpPr>
            <a:spLocks noGrp="1" noRot="1" noChangeAspect="1" noChangeArrowheads="1" noTextEdit="1"/>
          </p:cNvSpPr>
          <p:nvPr>
            <p:ph type="sldImg"/>
          </p:nvPr>
        </p:nvSpPr>
        <p:spPr>
          <a:xfrm>
            <a:off x="1157288" y="673100"/>
            <a:ext cx="4581525" cy="3436938"/>
          </a:xfrm>
          <a:ln/>
        </p:spPr>
      </p:sp>
      <p:sp>
        <p:nvSpPr>
          <p:cNvPr id="873475" name="Rectangle 3">
            <a:extLst>
              <a:ext uri="{FF2B5EF4-FFF2-40B4-BE49-F238E27FC236}">
                <a16:creationId xmlns:a16="http://schemas.microsoft.com/office/drawing/2014/main" id="{80AA3EA7-5F8E-3C43-8614-ADE3B23A66CD}"/>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1994072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018ECA5-81A7-4044-80EC-E62A6A5EC05B}"/>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9D04633E-196A-2348-A9AB-14883B69B0B1}"/>
              </a:ext>
            </a:extLst>
          </p:cNvPr>
          <p:cNvSpPr>
            <a:spLocks noGrp="1" noChangeArrowheads="1"/>
          </p:cNvSpPr>
          <p:nvPr>
            <p:ph type="dt" idx="1"/>
          </p:nvPr>
        </p:nvSpPr>
        <p:spPr>
          <a:ln/>
        </p:spPr>
        <p:txBody>
          <a:bodyPr/>
          <a:lstStyle/>
          <a:p>
            <a:fld id="{C798BD35-E9DA-3946-8142-24AE1C1B8901}" type="datetime1">
              <a:rPr lang="zh-CN" altLang="en-US"/>
              <a:pPr/>
              <a:t>2019/11/24</a:t>
            </a:fld>
            <a:endParaRPr lang="en-US" altLang="zh-CN"/>
          </a:p>
        </p:txBody>
      </p:sp>
      <p:sp>
        <p:nvSpPr>
          <p:cNvPr id="7" name="Rectangle 7">
            <a:extLst>
              <a:ext uri="{FF2B5EF4-FFF2-40B4-BE49-F238E27FC236}">
                <a16:creationId xmlns:a16="http://schemas.microsoft.com/office/drawing/2014/main" id="{5C2A7813-E105-514D-96D8-21762535F2B9}"/>
              </a:ext>
            </a:extLst>
          </p:cNvPr>
          <p:cNvSpPr>
            <a:spLocks noGrp="1" noChangeArrowheads="1"/>
          </p:cNvSpPr>
          <p:nvPr>
            <p:ph type="sldNum" sz="quarter" idx="5"/>
          </p:nvPr>
        </p:nvSpPr>
        <p:spPr>
          <a:ln/>
        </p:spPr>
        <p:txBody>
          <a:bodyPr/>
          <a:lstStyle/>
          <a:p>
            <a:fld id="{86B7D9F5-F2DA-9D4D-BB58-573AE1EF06FD}" type="slidenum">
              <a:rPr lang="zh-CN" altLang="en-US"/>
              <a:pPr/>
              <a:t>158</a:t>
            </a:fld>
            <a:endParaRPr lang="en-US" altLang="zh-CN"/>
          </a:p>
        </p:txBody>
      </p:sp>
      <p:sp>
        <p:nvSpPr>
          <p:cNvPr id="878594" name="Rectangle 2">
            <a:extLst>
              <a:ext uri="{FF2B5EF4-FFF2-40B4-BE49-F238E27FC236}">
                <a16:creationId xmlns:a16="http://schemas.microsoft.com/office/drawing/2014/main" id="{52D8D612-0E05-DB47-AF05-C64DCED3E988}"/>
              </a:ext>
            </a:extLst>
          </p:cNvPr>
          <p:cNvSpPr>
            <a:spLocks noGrp="1" noRot="1" noChangeAspect="1" noChangeArrowheads="1" noTextEdit="1"/>
          </p:cNvSpPr>
          <p:nvPr>
            <p:ph type="sldImg"/>
          </p:nvPr>
        </p:nvSpPr>
        <p:spPr>
          <a:xfrm>
            <a:off x="1157288" y="673100"/>
            <a:ext cx="4581525" cy="3436938"/>
          </a:xfrm>
          <a:ln/>
        </p:spPr>
      </p:sp>
      <p:sp>
        <p:nvSpPr>
          <p:cNvPr id="878595" name="Rectangle 3">
            <a:extLst>
              <a:ext uri="{FF2B5EF4-FFF2-40B4-BE49-F238E27FC236}">
                <a16:creationId xmlns:a16="http://schemas.microsoft.com/office/drawing/2014/main" id="{01EAD914-C100-944C-B3F2-F0390E561CDA}"/>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2616986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018ECA5-81A7-4044-80EC-E62A6A5EC05B}"/>
              </a:ext>
            </a:extLst>
          </p:cNvPr>
          <p:cNvSpPr>
            <a:spLocks noGrp="1" noChangeArrowheads="1"/>
          </p:cNvSpPr>
          <p:nvPr>
            <p:ph type="hdr" sz="quarter"/>
          </p:nvPr>
        </p:nvSpPr>
        <p:spPr>
          <a:ln/>
        </p:spPr>
        <p:txBody>
          <a:bodyPr/>
          <a:lstStyle/>
          <a:p>
            <a:r>
              <a:rPr lang="zh-CN" altLang="en-US"/>
              <a:t>CSE 473 Artificial Intelligence</a:t>
            </a:r>
            <a:endParaRPr lang="en-US" altLang="zh-CN"/>
          </a:p>
        </p:txBody>
      </p:sp>
      <p:sp>
        <p:nvSpPr>
          <p:cNvPr id="5" name="Rectangle 3">
            <a:extLst>
              <a:ext uri="{FF2B5EF4-FFF2-40B4-BE49-F238E27FC236}">
                <a16:creationId xmlns:a16="http://schemas.microsoft.com/office/drawing/2014/main" id="{9D04633E-196A-2348-A9AB-14883B69B0B1}"/>
              </a:ext>
            </a:extLst>
          </p:cNvPr>
          <p:cNvSpPr>
            <a:spLocks noGrp="1" noChangeArrowheads="1"/>
          </p:cNvSpPr>
          <p:nvPr>
            <p:ph type="dt" idx="1"/>
          </p:nvPr>
        </p:nvSpPr>
        <p:spPr>
          <a:ln/>
        </p:spPr>
        <p:txBody>
          <a:bodyPr/>
          <a:lstStyle/>
          <a:p>
            <a:fld id="{C798BD35-E9DA-3946-8142-24AE1C1B8901}" type="datetime1">
              <a:rPr lang="zh-CN" altLang="en-US"/>
              <a:pPr/>
              <a:t>2019/11/24</a:t>
            </a:fld>
            <a:endParaRPr lang="en-US" altLang="zh-CN"/>
          </a:p>
        </p:txBody>
      </p:sp>
      <p:sp>
        <p:nvSpPr>
          <p:cNvPr id="7" name="Rectangle 7">
            <a:extLst>
              <a:ext uri="{FF2B5EF4-FFF2-40B4-BE49-F238E27FC236}">
                <a16:creationId xmlns:a16="http://schemas.microsoft.com/office/drawing/2014/main" id="{5C2A7813-E105-514D-96D8-21762535F2B9}"/>
              </a:ext>
            </a:extLst>
          </p:cNvPr>
          <p:cNvSpPr>
            <a:spLocks noGrp="1" noChangeArrowheads="1"/>
          </p:cNvSpPr>
          <p:nvPr>
            <p:ph type="sldNum" sz="quarter" idx="5"/>
          </p:nvPr>
        </p:nvSpPr>
        <p:spPr>
          <a:ln/>
        </p:spPr>
        <p:txBody>
          <a:bodyPr/>
          <a:lstStyle/>
          <a:p>
            <a:fld id="{86B7D9F5-F2DA-9D4D-BB58-573AE1EF06FD}" type="slidenum">
              <a:rPr lang="zh-CN" altLang="en-US"/>
              <a:pPr/>
              <a:t>159</a:t>
            </a:fld>
            <a:endParaRPr lang="en-US" altLang="zh-CN"/>
          </a:p>
        </p:txBody>
      </p:sp>
      <p:sp>
        <p:nvSpPr>
          <p:cNvPr id="878594" name="Rectangle 2">
            <a:extLst>
              <a:ext uri="{FF2B5EF4-FFF2-40B4-BE49-F238E27FC236}">
                <a16:creationId xmlns:a16="http://schemas.microsoft.com/office/drawing/2014/main" id="{52D8D612-0E05-DB47-AF05-C64DCED3E988}"/>
              </a:ext>
            </a:extLst>
          </p:cNvPr>
          <p:cNvSpPr>
            <a:spLocks noGrp="1" noRot="1" noChangeAspect="1" noChangeArrowheads="1" noTextEdit="1"/>
          </p:cNvSpPr>
          <p:nvPr>
            <p:ph type="sldImg"/>
          </p:nvPr>
        </p:nvSpPr>
        <p:spPr>
          <a:xfrm>
            <a:off x="1157288" y="673100"/>
            <a:ext cx="4581525" cy="3436938"/>
          </a:xfrm>
          <a:ln/>
        </p:spPr>
      </p:sp>
      <p:sp>
        <p:nvSpPr>
          <p:cNvPr id="878595" name="Rectangle 3">
            <a:extLst>
              <a:ext uri="{FF2B5EF4-FFF2-40B4-BE49-F238E27FC236}">
                <a16:creationId xmlns:a16="http://schemas.microsoft.com/office/drawing/2014/main" id="{01EAD914-C100-944C-B3F2-F0390E561CDA}"/>
              </a:ext>
            </a:extLst>
          </p:cNvPr>
          <p:cNvSpPr>
            <a:spLocks noGrp="1" noChangeArrowheads="1"/>
          </p:cNvSpPr>
          <p:nvPr>
            <p:ph type="body" idx="1"/>
          </p:nvPr>
        </p:nvSpPr>
        <p:spPr>
          <a:xfrm>
            <a:off x="909638" y="4333875"/>
            <a:ext cx="5078412" cy="4037013"/>
          </a:xfrm>
        </p:spPr>
        <p:txBody>
          <a:bodyPr/>
          <a:lstStyle/>
          <a:p>
            <a:r>
              <a:rPr lang="en-US" altLang="en-US" sz="1000" b="1">
                <a:latin typeface="Arial" panose="020B0604020202020204" pitchFamily="34" charset="0"/>
              </a:rPr>
              <a:t>CLICK EACH SUB</a:t>
            </a:r>
          </a:p>
        </p:txBody>
      </p:sp>
    </p:spTree>
    <p:extLst>
      <p:ext uri="{BB962C8B-B14F-4D97-AF65-F5344CB8AC3E}">
        <p14:creationId xmlns:p14="http://schemas.microsoft.com/office/powerpoint/2010/main" val="3797253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圖像版面配置區 1">
            <a:extLst>
              <a:ext uri="{FF2B5EF4-FFF2-40B4-BE49-F238E27FC236}">
                <a16:creationId xmlns:a16="http://schemas.microsoft.com/office/drawing/2014/main" id="{8819FFFF-BF8A-7A47-8FFA-172868CE4F93}"/>
              </a:ext>
            </a:extLst>
          </p:cNvPr>
          <p:cNvSpPr>
            <a:spLocks noGrp="1" noRot="1" noChangeAspect="1" noTextEdit="1"/>
          </p:cNvSpPr>
          <p:nvPr>
            <p:ph type="sldImg"/>
          </p:nvPr>
        </p:nvSpPr>
        <p:spPr>
          <a:ln/>
        </p:spPr>
      </p:sp>
      <p:sp>
        <p:nvSpPr>
          <p:cNvPr id="89091" name="備忘稿版面配置區 2">
            <a:extLst>
              <a:ext uri="{FF2B5EF4-FFF2-40B4-BE49-F238E27FC236}">
                <a16:creationId xmlns:a16="http://schemas.microsoft.com/office/drawing/2014/main" id="{6C645680-E677-5F4D-91E8-6DEC7D81B6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a typeface="新細明體" panose="02020500000000000000" pitchFamily="18" charset="-120"/>
            </a:endParaRPr>
          </a:p>
        </p:txBody>
      </p:sp>
      <p:sp>
        <p:nvSpPr>
          <p:cNvPr id="89092" name="投影片編號版面配置區 3">
            <a:extLst>
              <a:ext uri="{FF2B5EF4-FFF2-40B4-BE49-F238E27FC236}">
                <a16:creationId xmlns:a16="http://schemas.microsoft.com/office/drawing/2014/main" id="{FDC1B4DB-5EAA-1C4C-B73C-E2FE8B2145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defTabSz="987425"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defTabSz="987425"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defTabSz="987425"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defTabSz="987425"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F6E9A85-C323-4942-A9E4-E2BDD761DA5C}" type="slidenum">
              <a:rPr lang="en-US" altLang="zh-TW"/>
              <a:pPr eaLnBrk="1" hangingPunct="1"/>
              <a:t>160</a:t>
            </a:fld>
            <a:endParaRPr lang="en-US" altLang="zh-TW"/>
          </a:p>
        </p:txBody>
      </p:sp>
    </p:spTree>
    <p:extLst>
      <p:ext uri="{BB962C8B-B14F-4D97-AF65-F5344CB8AC3E}">
        <p14:creationId xmlns:p14="http://schemas.microsoft.com/office/powerpoint/2010/main" val="1635379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圖像版面配置區 1">
            <a:extLst>
              <a:ext uri="{FF2B5EF4-FFF2-40B4-BE49-F238E27FC236}">
                <a16:creationId xmlns:a16="http://schemas.microsoft.com/office/drawing/2014/main" id="{8819FFFF-BF8A-7A47-8FFA-172868CE4F93}"/>
              </a:ext>
            </a:extLst>
          </p:cNvPr>
          <p:cNvSpPr>
            <a:spLocks noGrp="1" noRot="1" noChangeAspect="1" noTextEdit="1"/>
          </p:cNvSpPr>
          <p:nvPr>
            <p:ph type="sldImg"/>
          </p:nvPr>
        </p:nvSpPr>
        <p:spPr>
          <a:ln/>
        </p:spPr>
      </p:sp>
      <p:sp>
        <p:nvSpPr>
          <p:cNvPr id="89091" name="備忘稿版面配置區 2">
            <a:extLst>
              <a:ext uri="{FF2B5EF4-FFF2-40B4-BE49-F238E27FC236}">
                <a16:creationId xmlns:a16="http://schemas.microsoft.com/office/drawing/2014/main" id="{6C645680-E677-5F4D-91E8-6DEC7D81B6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20204" pitchFamily="34" charset="0"/>
              <a:ea typeface="新細明體" panose="02020500000000000000" pitchFamily="18" charset="-120"/>
            </a:endParaRPr>
          </a:p>
        </p:txBody>
      </p:sp>
      <p:sp>
        <p:nvSpPr>
          <p:cNvPr id="89092" name="投影片編號版面配置區 3">
            <a:extLst>
              <a:ext uri="{FF2B5EF4-FFF2-40B4-BE49-F238E27FC236}">
                <a16:creationId xmlns:a16="http://schemas.microsoft.com/office/drawing/2014/main" id="{FDC1B4DB-5EAA-1C4C-B73C-E2FE8B21452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defTabSz="987425"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defTabSz="987425"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defTabSz="987425"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defTabSz="987425"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defTabSz="987425"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F6E9A85-C323-4942-A9E4-E2BDD761DA5C}" type="slidenum">
              <a:rPr lang="en-US" altLang="zh-TW"/>
              <a:pPr eaLnBrk="1" hangingPunct="1"/>
              <a:t>161</a:t>
            </a:fld>
            <a:endParaRPr lang="en-US" altLang="zh-TW"/>
          </a:p>
        </p:txBody>
      </p:sp>
    </p:spTree>
    <p:extLst>
      <p:ext uri="{BB962C8B-B14F-4D97-AF65-F5344CB8AC3E}">
        <p14:creationId xmlns:p14="http://schemas.microsoft.com/office/powerpoint/2010/main" val="20573871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5A514E3-00D7-D243-8D07-2EFBB762B5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fld id="{72F36142-DB44-1B4D-BADF-F00011FCBD0C}" type="slidenum">
              <a:rPr lang="en-US" altLang="en-US" sz="1300"/>
              <a:pPr/>
              <a:t>167</a:t>
            </a:fld>
            <a:endParaRPr lang="en-US" altLang="en-US" sz="1300"/>
          </a:p>
        </p:txBody>
      </p:sp>
      <p:sp>
        <p:nvSpPr>
          <p:cNvPr id="34819" name="Rectangle 2">
            <a:extLst>
              <a:ext uri="{FF2B5EF4-FFF2-40B4-BE49-F238E27FC236}">
                <a16:creationId xmlns:a16="http://schemas.microsoft.com/office/drawing/2014/main" id="{612B5DB2-B1C8-3948-9D4F-BB3A2320096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10A21B6F-3A72-B041-81AF-77FB45D99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79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5B67148-1D5C-2B44-9615-6D55DC6856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fld id="{DD9BBB49-7530-C040-8945-80F749300408}" type="slidenum">
              <a:rPr lang="en-US" altLang="en-US" sz="1300"/>
              <a:pPr/>
              <a:t>172</a:t>
            </a:fld>
            <a:endParaRPr lang="en-US" altLang="en-US" sz="1300"/>
          </a:p>
        </p:txBody>
      </p:sp>
      <p:sp>
        <p:nvSpPr>
          <p:cNvPr id="45059" name="Rectangle 2">
            <a:extLst>
              <a:ext uri="{FF2B5EF4-FFF2-40B4-BE49-F238E27FC236}">
                <a16:creationId xmlns:a16="http://schemas.microsoft.com/office/drawing/2014/main" id="{B89201A9-AF68-D044-B6AB-2FD78B5F82DE}"/>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41C8186C-6137-DE4A-AFDF-3A248ADDD8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786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5B67148-1D5C-2B44-9615-6D55DC6856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fld id="{DD9BBB49-7530-C040-8945-80F749300408}" type="slidenum">
              <a:rPr lang="en-US" altLang="en-US" sz="1300"/>
              <a:pPr/>
              <a:t>173</a:t>
            </a:fld>
            <a:endParaRPr lang="en-US" altLang="en-US" sz="1300"/>
          </a:p>
        </p:txBody>
      </p:sp>
      <p:sp>
        <p:nvSpPr>
          <p:cNvPr id="45059" name="Rectangle 2">
            <a:extLst>
              <a:ext uri="{FF2B5EF4-FFF2-40B4-BE49-F238E27FC236}">
                <a16:creationId xmlns:a16="http://schemas.microsoft.com/office/drawing/2014/main" id="{B89201A9-AF68-D044-B6AB-2FD78B5F82DE}"/>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41C8186C-6137-DE4A-AFDF-3A248ADDD8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630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79F25F-0F9A-E848-A5B3-E33BAEC7A326}"/>
              </a:ext>
            </a:extLst>
          </p:cNvPr>
          <p:cNvSpPr>
            <a:spLocks noGrp="1" noChangeArrowheads="1"/>
          </p:cNvSpPr>
          <p:nvPr>
            <p:ph type="sldNum" sz="quarter" idx="5"/>
          </p:nvPr>
        </p:nvSpPr>
        <p:spPr>
          <a:ln/>
        </p:spPr>
        <p:txBody>
          <a:bodyPr/>
          <a:lstStyle/>
          <a:p>
            <a:fld id="{5E2F9AC8-B6AD-C14F-9B61-FECE8D505053}" type="slidenum">
              <a:rPr lang="zh-CN" altLang="en-US"/>
              <a:pPr/>
              <a:t>46</a:t>
            </a:fld>
            <a:endParaRPr lang="en-US" altLang="zh-CN"/>
          </a:p>
        </p:txBody>
      </p:sp>
      <p:sp>
        <p:nvSpPr>
          <p:cNvPr id="930818" name="Rectangle 2">
            <a:extLst>
              <a:ext uri="{FF2B5EF4-FFF2-40B4-BE49-F238E27FC236}">
                <a16:creationId xmlns:a16="http://schemas.microsoft.com/office/drawing/2014/main" id="{792CA0F7-2A66-1D43-AD40-157B154DB005}"/>
              </a:ext>
            </a:extLst>
          </p:cNvPr>
          <p:cNvSpPr>
            <a:spLocks noGrp="1" noRot="1" noChangeAspect="1" noChangeArrowheads="1" noTextEdit="1"/>
          </p:cNvSpPr>
          <p:nvPr>
            <p:ph type="sldImg"/>
          </p:nvPr>
        </p:nvSpPr>
        <p:spPr>
          <a:ln/>
        </p:spPr>
      </p:sp>
      <p:sp>
        <p:nvSpPr>
          <p:cNvPr id="930819" name="Rectangle 3">
            <a:extLst>
              <a:ext uri="{FF2B5EF4-FFF2-40B4-BE49-F238E27FC236}">
                <a16:creationId xmlns:a16="http://schemas.microsoft.com/office/drawing/2014/main" id="{E7C0C2B0-2231-1042-958E-4F43FC4D29AE}"/>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441479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596EB85F-E0E6-8F4F-8BBE-EE56C23E83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C9C6860-F5B3-684B-83D4-D0CC12C360F3}" type="slidenum">
              <a:rPr lang="en-US" altLang="en-US"/>
              <a:pPr eaLnBrk="1" hangingPunct="1"/>
              <a:t>177</a:t>
            </a:fld>
            <a:endParaRPr lang="en-US" altLang="en-US"/>
          </a:p>
        </p:txBody>
      </p:sp>
      <p:sp>
        <p:nvSpPr>
          <p:cNvPr id="59395" name="Rectangle 2">
            <a:extLst>
              <a:ext uri="{FF2B5EF4-FFF2-40B4-BE49-F238E27FC236}">
                <a16:creationId xmlns:a16="http://schemas.microsoft.com/office/drawing/2014/main" id="{F84CE186-4BAD-E841-B513-B6A29522839A}"/>
              </a:ext>
            </a:extLst>
          </p:cNvPr>
          <p:cNvSpPr>
            <a:spLocks noGrp="1" noRot="1" noChangeAspect="1" noChangeArrowheads="1" noTextEdit="1"/>
          </p:cNvSpPr>
          <p:nvPr>
            <p:ph type="sldImg"/>
          </p:nvPr>
        </p:nvSpPr>
        <p:spPr>
          <a:xfrm>
            <a:off x="1255713" y="720725"/>
            <a:ext cx="4802187" cy="3602038"/>
          </a:xfrm>
          <a:ln/>
        </p:spPr>
      </p:sp>
      <p:sp>
        <p:nvSpPr>
          <p:cNvPr id="59396" name="Rectangle 3">
            <a:extLst>
              <a:ext uri="{FF2B5EF4-FFF2-40B4-BE49-F238E27FC236}">
                <a16:creationId xmlns:a16="http://schemas.microsoft.com/office/drawing/2014/main" id="{70DC45A8-BB3E-3D4F-884F-FED4C3981B27}"/>
              </a:ext>
            </a:extLst>
          </p:cNvPr>
          <p:cNvSpPr>
            <a:spLocks noGrp="1" noChangeArrowheads="1"/>
          </p:cNvSpPr>
          <p:nvPr>
            <p:ph type="body" idx="1"/>
          </p:nvPr>
        </p:nvSpPr>
        <p:spPr>
          <a:xfrm>
            <a:off x="974725" y="4560888"/>
            <a:ext cx="5364163"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226" tIns="47613" rIns="95226" bIns="47613" anchor="ctr"/>
          <a:lstStyle/>
          <a:p>
            <a:pPr defTabSz="4572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2076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A79F25F-0F9A-E848-A5B3-E33BAEC7A326}"/>
              </a:ext>
            </a:extLst>
          </p:cNvPr>
          <p:cNvSpPr>
            <a:spLocks noGrp="1" noChangeArrowheads="1"/>
          </p:cNvSpPr>
          <p:nvPr>
            <p:ph type="sldNum" sz="quarter" idx="5"/>
          </p:nvPr>
        </p:nvSpPr>
        <p:spPr>
          <a:ln/>
        </p:spPr>
        <p:txBody>
          <a:bodyPr/>
          <a:lstStyle/>
          <a:p>
            <a:fld id="{5E2F9AC8-B6AD-C14F-9B61-FECE8D505053}" type="slidenum">
              <a:rPr lang="zh-CN" altLang="en-US"/>
              <a:pPr/>
              <a:t>47</a:t>
            </a:fld>
            <a:endParaRPr lang="en-US" altLang="zh-CN"/>
          </a:p>
        </p:txBody>
      </p:sp>
      <p:sp>
        <p:nvSpPr>
          <p:cNvPr id="930818" name="Rectangle 2">
            <a:extLst>
              <a:ext uri="{FF2B5EF4-FFF2-40B4-BE49-F238E27FC236}">
                <a16:creationId xmlns:a16="http://schemas.microsoft.com/office/drawing/2014/main" id="{792CA0F7-2A66-1D43-AD40-157B154DB005}"/>
              </a:ext>
            </a:extLst>
          </p:cNvPr>
          <p:cNvSpPr>
            <a:spLocks noGrp="1" noRot="1" noChangeAspect="1" noChangeArrowheads="1" noTextEdit="1"/>
          </p:cNvSpPr>
          <p:nvPr>
            <p:ph type="sldImg"/>
          </p:nvPr>
        </p:nvSpPr>
        <p:spPr>
          <a:ln/>
        </p:spPr>
      </p:sp>
      <p:sp>
        <p:nvSpPr>
          <p:cNvPr id="930819" name="Rectangle 3">
            <a:extLst>
              <a:ext uri="{FF2B5EF4-FFF2-40B4-BE49-F238E27FC236}">
                <a16:creationId xmlns:a16="http://schemas.microsoft.com/office/drawing/2014/main" id="{E7C0C2B0-2231-1042-958E-4F43FC4D29AE}"/>
              </a:ext>
            </a:extLst>
          </p:cNvPr>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116523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DNN: input and output are both vector</a:t>
            </a:r>
            <a:endParaRPr lang="zh-TW" altLang="en-US"/>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64</a:t>
            </a:fld>
            <a:endParaRPr lang="zh-TW" altLang="en-US"/>
          </a:p>
        </p:txBody>
      </p:sp>
    </p:spTree>
    <p:extLst>
      <p:ext uri="{BB962C8B-B14F-4D97-AF65-F5344CB8AC3E}">
        <p14:creationId xmlns:p14="http://schemas.microsoft.com/office/powerpoint/2010/main" val="953671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11/24/19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C2B1-2239-A441-A0B6-67F52C31E7F8}"/>
              </a:ext>
            </a:extLst>
          </p:cNvPr>
          <p:cNvSpPr>
            <a:spLocks noGrp="1"/>
          </p:cNvSpPr>
          <p:nvPr>
            <p:ph type="title"/>
          </p:nvPr>
        </p:nvSpPr>
        <p:spPr>
          <a:xfrm>
            <a:off x="457200" y="244475"/>
            <a:ext cx="8385175" cy="14319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561A2A-25E0-EC48-B01C-FA89D05316EC}"/>
              </a:ext>
            </a:extLst>
          </p:cNvPr>
          <p:cNvSpPr>
            <a:spLocks noGrp="1"/>
          </p:cNvSpPr>
          <p:nvPr>
            <p:ph type="body" sz="half" idx="1"/>
          </p:nvPr>
        </p:nvSpPr>
        <p:spPr>
          <a:xfrm>
            <a:off x="838200" y="1905000"/>
            <a:ext cx="3927475" cy="419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543549-D7D0-794C-B3F3-0E354711703F}"/>
              </a:ext>
            </a:extLst>
          </p:cNvPr>
          <p:cNvSpPr>
            <a:spLocks noGrp="1"/>
          </p:cNvSpPr>
          <p:nvPr>
            <p:ph sz="half" idx="2"/>
          </p:nvPr>
        </p:nvSpPr>
        <p:spPr>
          <a:xfrm>
            <a:off x="4918075" y="1905000"/>
            <a:ext cx="3927475" cy="419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D7817E-0EFC-DA47-ADA6-DA9172030177}"/>
              </a:ext>
            </a:extLst>
          </p:cNvPr>
          <p:cNvSpPr>
            <a:spLocks noGrp="1"/>
          </p:cNvSpPr>
          <p:nvPr>
            <p:ph type="dt" sz="half" idx="10"/>
          </p:nvPr>
        </p:nvSpPr>
        <p:spPr>
          <a:xfrm>
            <a:off x="838200" y="6245225"/>
            <a:ext cx="1901825"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FD8AEFF7-AFC6-1E44-A2B0-D2259FB694AE}"/>
              </a:ext>
            </a:extLst>
          </p:cNvPr>
          <p:cNvSpPr>
            <a:spLocks noGrp="1"/>
          </p:cNvSpPr>
          <p:nvPr>
            <p:ph type="ftr" sz="quarter" idx="11"/>
          </p:nvPr>
        </p:nvSpPr>
        <p:spPr>
          <a:xfrm>
            <a:off x="3429000" y="6245225"/>
            <a:ext cx="2895600" cy="476250"/>
          </a:xfrm>
        </p:spPr>
        <p:txBody>
          <a:bodyPr/>
          <a:lstStyle>
            <a:lvl1pPr>
              <a:defRPr/>
            </a:lvl1pPr>
          </a:lstStyle>
          <a:p>
            <a:r>
              <a:rPr lang="en-US" altLang="en-US"/>
              <a:t>ICT619</a:t>
            </a:r>
          </a:p>
        </p:txBody>
      </p:sp>
      <p:sp>
        <p:nvSpPr>
          <p:cNvPr id="7" name="Slide Number Placeholder 6">
            <a:extLst>
              <a:ext uri="{FF2B5EF4-FFF2-40B4-BE49-F238E27FC236}">
                <a16:creationId xmlns:a16="http://schemas.microsoft.com/office/drawing/2014/main" id="{DC6486A9-41D5-8B43-8C85-06491E7BDB54}"/>
              </a:ext>
            </a:extLst>
          </p:cNvPr>
          <p:cNvSpPr>
            <a:spLocks noGrp="1"/>
          </p:cNvSpPr>
          <p:nvPr>
            <p:ph type="sldNum" sz="quarter" idx="12"/>
          </p:nvPr>
        </p:nvSpPr>
        <p:spPr>
          <a:xfrm>
            <a:off x="6937375" y="6245225"/>
            <a:ext cx="1901825" cy="476250"/>
          </a:xfrm>
        </p:spPr>
        <p:txBody>
          <a:bodyPr/>
          <a:lstStyle>
            <a:lvl1pPr>
              <a:defRPr/>
            </a:lvl1pPr>
          </a:lstStyle>
          <a:p>
            <a:fld id="{72A740A8-29E7-6E4E-8542-0F13A3CBB439}" type="slidenum">
              <a:rPr lang="en-US" altLang="en-US"/>
              <a:pPr/>
              <a:t>‹#›</a:t>
            </a:fld>
            <a:endParaRPr lang="en-US" altLang="en-US"/>
          </a:p>
        </p:txBody>
      </p:sp>
    </p:spTree>
    <p:extLst>
      <p:ext uri="{BB962C8B-B14F-4D97-AF65-F5344CB8AC3E}">
        <p14:creationId xmlns:p14="http://schemas.microsoft.com/office/powerpoint/2010/main" val="20033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11/24/19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11/24/19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11/24/19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bionlp-www.utu.fi/wv_demo/"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image" Target="../media/image75.tiff"/><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142.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 Id="rId4" Type="http://schemas.openxmlformats.org/officeDocument/2006/relationships/image" Target="../media/image82.tiff"/></Relationships>
</file>

<file path=ppt/slides/_rels/slide146.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fanyi.baidu.com/"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translate.google.com/"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www.youtube.com/watch?v=j60J1cGINX4" TargetMode="External"/><Relationship Id="rId7" Type="http://schemas.openxmlformats.org/officeDocument/2006/relationships/hyperlink" Target="https://magenta.tensorflow.org/assets/sketch_rnn_demo/index.html" TargetMode="External"/><Relationship Id="rId2" Type="http://schemas.openxmlformats.org/officeDocument/2006/relationships/hyperlink" Target="https://www.youtube.com/watch?v=A2gyidoFsoI" TargetMode="External"/><Relationship Id="rId1" Type="http://schemas.openxmlformats.org/officeDocument/2006/relationships/slideLayout" Target="../slideLayouts/slideLayout2.xml"/><Relationship Id="rId6" Type="http://schemas.openxmlformats.org/officeDocument/2006/relationships/hyperlink" Target="https://www.youtube.com/watch?v=Zt-7MI9eKEo" TargetMode="External"/><Relationship Id="rId5" Type="http://schemas.openxmlformats.org/officeDocument/2006/relationships/hyperlink" Target="http://www.cs.toronto.edu/~ilya/rnn.html" TargetMode="External"/><Relationship Id="rId4" Type="http://schemas.openxmlformats.org/officeDocument/2006/relationships/hyperlink" Target="https://www.youtube.com/watch?v=LSHZ_b05W7o"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www.youtube.com/watch?v=j60J1cGINX4" TargetMode="External"/><Relationship Id="rId7" Type="http://schemas.openxmlformats.org/officeDocument/2006/relationships/hyperlink" Target="https://magenta.tensorflow.org/assets/sketch_rnn_demo/index.html" TargetMode="External"/><Relationship Id="rId2" Type="http://schemas.openxmlformats.org/officeDocument/2006/relationships/hyperlink" Target="https://www.youtube.com/watch?v=A2gyidoFsoI" TargetMode="External"/><Relationship Id="rId1" Type="http://schemas.openxmlformats.org/officeDocument/2006/relationships/slideLayout" Target="../slideLayouts/slideLayout2.xml"/><Relationship Id="rId6" Type="http://schemas.openxmlformats.org/officeDocument/2006/relationships/hyperlink" Target="https://www.youtube.com/watch?v=Zt-7MI9eKEo" TargetMode="External"/><Relationship Id="rId5" Type="http://schemas.openxmlformats.org/officeDocument/2006/relationships/hyperlink" Target="http://www.cs.toronto.edu/~ilya/rnn.html" TargetMode="External"/><Relationship Id="rId4" Type="http://schemas.openxmlformats.org/officeDocument/2006/relationships/hyperlink" Target="https://www.youtube.com/watch?v=LSHZ_b05W7o"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www.ask.com/web?qsrc=2417&amp;o=0&amp;l=dir&amp;q=how+old+is+america+ferrera?&amp;search=search"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www.ask.com/web?qsrc=2417&amp;o=0&amp;l=dir&amp;q=When+did+the+berlin+wall+fall?&amp;search=search"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www.ask.com/web?qsrc=2417&amp;o=0&amp;l=dir&amp;q=how+old+is+america+ferrera?&amp;search=search"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www.ask.com/web?qsrc=2417&amp;o=0&amp;l=dir&amp;q=When+did+the+berlin+wall+fall?&amp;search=search" TargetMode="External"/></Relationships>
</file>

<file path=ppt/slides/_rels/slide1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93.png"/><Relationship Id="rId4" Type="http://schemas.openxmlformats.org/officeDocument/2006/relationships/oleObject" Target="../embeddings/oleObject13.bin"/></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duilian.msra.cn/" TargetMode="External"/><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arxiv.org/abs/1406.1078" TargetMode="External"/><Relationship Id="rId7" Type="http://schemas.openxmlformats.org/officeDocument/2006/relationships/hyperlink" Target="https://arxiv.org/pdf/1402.3722v1.pdf" TargetMode="External"/><Relationship Id="rId2" Type="http://schemas.openxmlformats.org/officeDocument/2006/relationships/hyperlink" Target="https://arxiv.org/pdf/1506.00019.pdf" TargetMode="External"/><Relationship Id="rId1" Type="http://schemas.openxmlformats.org/officeDocument/2006/relationships/slideLayout" Target="../slideLayouts/slideLayout2.xml"/><Relationship Id="rId6" Type="http://schemas.openxmlformats.org/officeDocument/2006/relationships/hyperlink" Target="https://arxiv.org/abs/1301.3781" TargetMode="External"/><Relationship Id="rId5" Type="http://schemas.openxmlformats.org/officeDocument/2006/relationships/hyperlink" Target="https://arxiv.org/abs/1412.3555" TargetMode="External"/><Relationship Id="rId4" Type="http://schemas.openxmlformats.org/officeDocument/2006/relationships/hyperlink" Target="http://machinelearning.wustl.edu/mlpapers/paper_files/icml2006_GravesFGS06.pdf"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1.emf"/><Relationship Id="rId18" Type="http://schemas.openxmlformats.org/officeDocument/2006/relationships/oleObject" Target="../embeddings/oleObject9.bin"/><Relationship Id="rId3" Type="http://schemas.openxmlformats.org/officeDocument/2006/relationships/notesSlide" Target="../notesSlides/notesSlide6.xml"/><Relationship Id="rId21" Type="http://schemas.openxmlformats.org/officeDocument/2006/relationships/image" Target="../media/image35.emf"/><Relationship Id="rId7" Type="http://schemas.openxmlformats.org/officeDocument/2006/relationships/image" Target="../media/image28.emf"/><Relationship Id="rId12" Type="http://schemas.openxmlformats.org/officeDocument/2006/relationships/oleObject" Target="../embeddings/oleObject6.bin"/><Relationship Id="rId17" Type="http://schemas.openxmlformats.org/officeDocument/2006/relationships/image" Target="../media/image33.emf"/><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0.emf"/><Relationship Id="rId5" Type="http://schemas.openxmlformats.org/officeDocument/2006/relationships/image" Target="../media/image27.emf"/><Relationship Id="rId15" Type="http://schemas.openxmlformats.org/officeDocument/2006/relationships/image" Target="../media/image32.emf"/><Relationship Id="rId10" Type="http://schemas.openxmlformats.org/officeDocument/2006/relationships/oleObject" Target="../embeddings/oleObject5.bin"/><Relationship Id="rId19" Type="http://schemas.openxmlformats.org/officeDocument/2006/relationships/image" Target="../media/image34.emf"/><Relationship Id="rId4" Type="http://schemas.openxmlformats.org/officeDocument/2006/relationships/oleObject" Target="../embeddings/oleObject2.bin"/><Relationship Id="rId9" Type="http://schemas.openxmlformats.org/officeDocument/2006/relationships/image" Target="../media/image29.emf"/><Relationship Id="rId1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yyyweb.com/demo/inner-show/word-itou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emf"/><Relationship Id="rId5" Type="http://schemas.openxmlformats.org/officeDocument/2006/relationships/oleObject" Target="../embeddings/oleObject12.bin"/><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8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511175"/>
            <a:ext cx="8534400" cy="2917825"/>
          </a:xfrm>
        </p:spPr>
        <p:txBody>
          <a:bodyPr>
            <a:noAutofit/>
          </a:bodyPr>
          <a:lstStyle/>
          <a:p>
            <a:pPr algn="ctr" hangingPunct="0"/>
            <a:r>
              <a:rPr lang="en-US" sz="7200" b="1"/>
              <a:t>Natural Language Processing</a:t>
            </a:r>
            <a:endParaRPr lang="en-US" sz="7200"/>
          </a:p>
        </p:txBody>
      </p:sp>
      <p:sp>
        <p:nvSpPr>
          <p:cNvPr id="5" name="Rectangle 9"/>
          <p:cNvSpPr>
            <a:spLocks noChangeArrowheads="1"/>
          </p:cNvSpPr>
          <p:nvPr/>
        </p:nvSpPr>
        <p:spPr bwMode="auto">
          <a:xfrm>
            <a:off x="-533400" y="3810000"/>
            <a:ext cx="7620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a:p>
          <a:p>
            <a:pPr algn="ctr">
              <a:lnSpc>
                <a:spcPct val="30000"/>
              </a:lnSpc>
              <a:spcBef>
                <a:spcPct val="50000"/>
              </a:spcBef>
              <a:spcAft>
                <a:spcPct val="0"/>
              </a:spcAft>
              <a:buClrTx/>
              <a:buSzTx/>
              <a:buFontTx/>
              <a:buNone/>
            </a:pPr>
            <a:r>
              <a:rPr kumimoji="0" lang="en-US" altLang="zh-CN" b="1"/>
              <a:t>Dong Xu</a:t>
            </a:r>
          </a:p>
          <a:p>
            <a:pPr algn="ctr">
              <a:lnSpc>
                <a:spcPct val="30000"/>
              </a:lnSpc>
              <a:spcBef>
                <a:spcPct val="50000"/>
              </a:spcBef>
              <a:spcAft>
                <a:spcPct val="0"/>
              </a:spcAft>
              <a:buClrTx/>
              <a:buSzTx/>
              <a:buFontTx/>
              <a:buNone/>
            </a:pPr>
            <a:r>
              <a:rPr kumimoji="0" lang="en-US" altLang="zh-CN" sz="1200"/>
              <a:t> </a:t>
            </a:r>
          </a:p>
          <a:p>
            <a:pPr algn="ctr">
              <a:lnSpc>
                <a:spcPct val="30000"/>
              </a:lnSpc>
              <a:spcBef>
                <a:spcPct val="50000"/>
              </a:spcBef>
              <a:spcAft>
                <a:spcPct val="0"/>
              </a:spcAft>
              <a:buClrTx/>
              <a:buSzTx/>
              <a:buFontTx/>
              <a:buNone/>
            </a:pPr>
            <a:r>
              <a:rPr kumimoji="0" lang="en-US" altLang="zh-CN" sz="1000"/>
              <a:t> </a:t>
            </a:r>
          </a:p>
          <a:p>
            <a:pPr algn="ctr">
              <a:lnSpc>
                <a:spcPct val="50000"/>
              </a:lnSpc>
              <a:spcBef>
                <a:spcPct val="50000"/>
              </a:spcBef>
              <a:spcAft>
                <a:spcPct val="0"/>
              </a:spcAft>
              <a:buClrTx/>
              <a:buSzTx/>
              <a:buFontTx/>
              <a:buNone/>
            </a:pPr>
            <a:r>
              <a:rPr kumimoji="0" lang="en-US" altLang="zh-CN" sz="2600" i="1"/>
              <a:t>EECS Department</a:t>
            </a:r>
          </a:p>
          <a:p>
            <a:pPr algn="ctr">
              <a:lnSpc>
                <a:spcPct val="50000"/>
              </a:lnSpc>
              <a:spcBef>
                <a:spcPct val="50000"/>
              </a:spcBef>
              <a:spcAft>
                <a:spcPct val="0"/>
              </a:spcAft>
              <a:buClrTx/>
              <a:buSzTx/>
              <a:buFontTx/>
              <a:buNone/>
            </a:pPr>
            <a:r>
              <a:rPr kumimoji="0" lang="en-US" altLang="zh-CN" sz="2600" i="1"/>
              <a:t> C. S. Bond Life Sciences Center</a:t>
            </a:r>
          </a:p>
          <a:p>
            <a:pPr algn="ctr">
              <a:lnSpc>
                <a:spcPct val="50000"/>
              </a:lnSpc>
              <a:spcBef>
                <a:spcPct val="50000"/>
              </a:spcBef>
              <a:spcAft>
                <a:spcPct val="0"/>
              </a:spcAft>
              <a:buClrTx/>
              <a:buSzTx/>
              <a:buFontTx/>
              <a:buNone/>
            </a:pPr>
            <a:r>
              <a:rPr kumimoji="0" lang="en-US" altLang="zh-CN" sz="2600" i="1"/>
              <a:t>Informatics Institute</a:t>
            </a:r>
          </a:p>
          <a:p>
            <a:pPr algn="ctr">
              <a:lnSpc>
                <a:spcPct val="50000"/>
              </a:lnSpc>
              <a:spcBef>
                <a:spcPct val="50000"/>
              </a:spcBef>
              <a:spcAft>
                <a:spcPct val="0"/>
              </a:spcAft>
              <a:buClrTx/>
              <a:buSzTx/>
              <a:buFontTx/>
              <a:buNone/>
            </a:pPr>
            <a:r>
              <a:rPr kumimoji="0" lang="en-US" altLang="zh-CN" sz="2600" i="1"/>
              <a:t>University of Missouri, Columbia</a:t>
            </a:r>
          </a:p>
          <a:p>
            <a:pPr algn="ctr">
              <a:lnSpc>
                <a:spcPct val="50000"/>
              </a:lnSpc>
              <a:spcBef>
                <a:spcPct val="50000"/>
              </a:spcBef>
              <a:spcAft>
                <a:spcPct val="0"/>
              </a:spcAft>
              <a:buClrTx/>
              <a:buSzTx/>
              <a:buFontTx/>
              <a:buNone/>
            </a:pPr>
            <a:r>
              <a:rPr kumimoji="0" lang="en-US" altLang="zh-CN" sz="2600" i="1"/>
              <a:t>http://</a:t>
            </a:r>
            <a:r>
              <a:rPr kumimoji="0" lang="en-US" altLang="zh-CN" sz="2600" i="1" err="1"/>
              <a:t>digbio.missouri.edu</a:t>
            </a:r>
            <a:endParaRPr kumimoji="0" lang="en-US" altLang="zh-CN" sz="2600" i="1"/>
          </a:p>
          <a:p>
            <a:pPr algn="ctr">
              <a:lnSpc>
                <a:spcPct val="30000"/>
              </a:lnSpc>
              <a:spcBef>
                <a:spcPct val="50000"/>
              </a:spcBef>
              <a:spcAft>
                <a:spcPct val="0"/>
              </a:spcAft>
              <a:buClrTx/>
              <a:buSzTx/>
              <a:buFontTx/>
              <a:buNone/>
            </a:pPr>
            <a:r>
              <a:rPr kumimoji="0" lang="en-US" altLang="zh-CN" sz="1600" i="1"/>
              <a:t> </a:t>
            </a:r>
          </a:p>
        </p:txBody>
      </p:sp>
      <p:pic>
        <p:nvPicPr>
          <p:cNvPr id="6" name="Picture 5"/>
          <p:cNvPicPr>
            <a:picLocks noChangeAspect="1"/>
          </p:cNvPicPr>
          <p:nvPr/>
        </p:nvPicPr>
        <p:blipFill rotWithShape="1">
          <a:blip r:embed="rId2"/>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3AB00564-FDA3-B747-B955-21ACDBF14593}"/>
              </a:ext>
            </a:extLst>
          </p:cNvPr>
          <p:cNvPicPr>
            <a:picLocks noChangeAspect="1"/>
          </p:cNvPicPr>
          <p:nvPr/>
        </p:nvPicPr>
        <p:blipFill>
          <a:blip r:embed="rId3"/>
          <a:stretch>
            <a:fillRect/>
          </a:stretch>
        </p:blipFill>
        <p:spPr>
          <a:xfrm>
            <a:off x="2667000" y="457200"/>
            <a:ext cx="6315762" cy="6315762"/>
          </a:xfrm>
          <a:prstGeom prst="rect">
            <a:avLst/>
          </a:prstGeom>
        </p:spPr>
      </p:pic>
      <p:sp>
        <p:nvSpPr>
          <p:cNvPr id="2" name="object 2"/>
          <p:cNvSpPr txBox="1">
            <a:spLocks noGrp="1"/>
          </p:cNvSpPr>
          <p:nvPr>
            <p:ph type="title"/>
          </p:nvPr>
        </p:nvSpPr>
        <p:spPr>
          <a:xfrm>
            <a:off x="448362" y="5169931"/>
            <a:ext cx="8229600" cy="998914"/>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spc="-85">
                <a:solidFill>
                  <a:srgbClr val="438086"/>
                </a:solidFill>
                <a:latin typeface="+mj-ea"/>
                <a:cs typeface="Helvetica" panose="020B0604020202020204" pitchFamily="34" charset="0"/>
              </a:rPr>
              <a:t> </a:t>
            </a:r>
            <a:r>
              <a:rPr lang="ja-JP" altLang="en-US" sz="3200" b="1" spc="-85">
                <a:solidFill>
                  <a:srgbClr val="438086"/>
                </a:solidFill>
                <a:latin typeface="+mj-ea"/>
                <a:cs typeface="Helvetica" panose="020B0604020202020204" pitchFamily="34" charset="0"/>
              </a:rPr>
              <a:t>中文</a:t>
            </a:r>
            <a:r>
              <a:rPr sz="3200" b="1">
                <a:solidFill>
                  <a:srgbClr val="438086"/>
                </a:solidFill>
                <a:latin typeface="+mj-ea"/>
                <a:cs typeface="Helvetica" panose="020B0604020202020204" pitchFamily="34" charset="0"/>
              </a:rPr>
              <a:t>处理</a:t>
            </a:r>
            <a:r>
              <a:rPr sz="3200" b="1" spc="-15">
                <a:solidFill>
                  <a:srgbClr val="438086"/>
                </a:solidFill>
                <a:latin typeface="+mj-ea"/>
                <a:cs typeface="Helvetica" panose="020B0604020202020204" pitchFamily="34" charset="0"/>
              </a:rPr>
              <a:t>任</a:t>
            </a:r>
            <a:r>
              <a:rPr lang="zh-CN" altLang="en-US" sz="3200" b="1">
                <a:solidFill>
                  <a:srgbClr val="438086"/>
                </a:solidFill>
                <a:latin typeface="+mj-ea"/>
                <a:cs typeface="Helvetica" panose="020B0604020202020204" pitchFamily="34" charset="0"/>
              </a:rPr>
              <a:t>务</a:t>
            </a:r>
            <a:endParaRPr sz="3200" b="1">
              <a:solidFill>
                <a:srgbClr val="438086"/>
              </a:solidFill>
              <a:latin typeface="+mj-ea"/>
              <a:cs typeface="Helvetica" panose="020B0604020202020204" pitchFamily="34" charset="0"/>
            </a:endParaRPr>
          </a:p>
        </p:txBody>
      </p:sp>
    </p:spTree>
    <p:extLst>
      <p:ext uri="{BB962C8B-B14F-4D97-AF65-F5344CB8AC3E}">
        <p14:creationId xmlns:p14="http://schemas.microsoft.com/office/powerpoint/2010/main" val="2797254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6872" y="489857"/>
            <a:ext cx="8684874" cy="1066800"/>
          </a:xfrm>
        </p:spPr>
        <p:txBody>
          <a:bodyPr>
            <a:noAutofit/>
          </a:bodyPr>
          <a:lstStyle/>
          <a:p>
            <a:r>
              <a:rPr lang="zh-CN" altLang="en-US" sz="3200" b="1" dirty="0">
                <a:solidFill>
                  <a:srgbClr val="438086"/>
                </a:solidFill>
                <a:latin typeface="+mj-ea"/>
                <a:cs typeface="Arial" charset="0"/>
              </a:rPr>
              <a:t>神经概率语言模型</a:t>
            </a:r>
            <a:endParaRPr lang="en-US" sz="3200" b="1" dirty="0">
              <a:solidFill>
                <a:srgbClr val="438086"/>
              </a:solidFill>
              <a:latin typeface="+mj-ea"/>
              <a:cs typeface="Arial" charset="0"/>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t>100</a:t>
            </a:fld>
            <a:endParaRPr lang="en-US"/>
          </a:p>
        </p:txBody>
      </p:sp>
      <p:sp>
        <p:nvSpPr>
          <p:cNvPr id="9" name="内容占位符 2">
            <a:extLst>
              <a:ext uri="{FF2B5EF4-FFF2-40B4-BE49-F238E27FC236}">
                <a16:creationId xmlns:a16="http://schemas.microsoft.com/office/drawing/2014/main" id="{BC776E61-D6B8-DA42-82CC-A73E4893480A}"/>
              </a:ext>
            </a:extLst>
          </p:cNvPr>
          <p:cNvSpPr>
            <a:spLocks noGrp="1" noChangeArrowheads="1"/>
          </p:cNvSpPr>
          <p:nvPr/>
        </p:nvSpPr>
        <p:spPr bwMode="auto">
          <a:xfrm>
            <a:off x="457200" y="1402175"/>
            <a:ext cx="8229600" cy="463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9pPr>
          </a:lstStyle>
          <a:p>
            <a:r>
              <a:rPr lang="en-US" altLang="zh-CN" sz="2800" dirty="0">
                <a:latin typeface="Tahoma" panose="020B0604030504040204" pitchFamily="34" charset="0"/>
              </a:rPr>
              <a:t>Hinton, 1986; </a:t>
            </a:r>
            <a:r>
              <a:rPr lang="en-US" altLang="zh-CN" sz="2800" dirty="0" err="1">
                <a:latin typeface="Tahoma" panose="020B0604030504040204" pitchFamily="34" charset="0"/>
              </a:rPr>
              <a:t>Bengio</a:t>
            </a:r>
            <a:r>
              <a:rPr lang="en-US" altLang="zh-CN" sz="2800" dirty="0">
                <a:latin typeface="Tahoma" panose="020B0604030504040204" pitchFamily="34" charset="0"/>
              </a:rPr>
              <a:t>, 2003</a:t>
            </a:r>
            <a:endParaRPr lang="zh-CN" altLang="en-US" sz="2400" dirty="0">
              <a:latin typeface="Tahoma" panose="020B0604030504040204" pitchFamily="34" charset="0"/>
            </a:endParaRPr>
          </a:p>
          <a:p>
            <a:pPr eaLnBrk="1" hangingPunct="1"/>
            <a:endParaRPr lang="en-GB" altLang="en-US" sz="1400" dirty="0"/>
          </a:p>
        </p:txBody>
      </p:sp>
      <p:pic>
        <p:nvPicPr>
          <p:cNvPr id="2" name="Picture 1">
            <a:extLst>
              <a:ext uri="{FF2B5EF4-FFF2-40B4-BE49-F238E27FC236}">
                <a16:creationId xmlns:a16="http://schemas.microsoft.com/office/drawing/2014/main" id="{D4AC6051-09BE-4A42-9900-9E2CF9BB508B}"/>
              </a:ext>
            </a:extLst>
          </p:cNvPr>
          <p:cNvPicPr>
            <a:picLocks noChangeAspect="1"/>
          </p:cNvPicPr>
          <p:nvPr/>
        </p:nvPicPr>
        <p:blipFill>
          <a:blip r:embed="rId3"/>
          <a:stretch>
            <a:fillRect/>
          </a:stretch>
        </p:blipFill>
        <p:spPr>
          <a:xfrm>
            <a:off x="1676400" y="1968534"/>
            <a:ext cx="5652777" cy="4858090"/>
          </a:xfrm>
          <a:prstGeom prst="rect">
            <a:avLst/>
          </a:prstGeom>
        </p:spPr>
      </p:pic>
    </p:spTree>
    <p:extLst>
      <p:ext uri="{BB962C8B-B14F-4D97-AF65-F5344CB8AC3E}">
        <p14:creationId xmlns:p14="http://schemas.microsoft.com/office/powerpoint/2010/main" val="22463760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6872" y="489857"/>
            <a:ext cx="8684874" cy="1066800"/>
          </a:xfrm>
        </p:spPr>
        <p:txBody>
          <a:bodyPr>
            <a:noAutofit/>
          </a:bodyPr>
          <a:lstStyle/>
          <a:p>
            <a:r>
              <a:rPr lang="ja-JP" altLang="en-US" sz="3200" b="1">
                <a:solidFill>
                  <a:srgbClr val="438086"/>
                </a:solidFill>
                <a:latin typeface="+mj-ea"/>
                <a:cs typeface="Arial" charset="0"/>
              </a:rPr>
              <a:t>隐变量</a:t>
            </a:r>
            <a:r>
              <a:rPr lang="en-US" altLang="ja-JP" sz="3200" b="1" dirty="0">
                <a:solidFill>
                  <a:srgbClr val="438086"/>
                </a:solidFill>
                <a:latin typeface="+mj-ea"/>
                <a:cs typeface="Arial" charset="0"/>
              </a:rPr>
              <a:t>(Latent Variable)</a:t>
            </a:r>
            <a:endParaRPr lang="en-US" sz="3200" b="1" dirty="0">
              <a:solidFill>
                <a:srgbClr val="438086"/>
              </a:solidFill>
              <a:latin typeface="+mj-ea"/>
              <a:cs typeface="Arial" charset="0"/>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t>101</a:t>
            </a:fld>
            <a:endParaRPr lang="en-US"/>
          </a:p>
        </p:txBody>
      </p:sp>
      <p:pic>
        <p:nvPicPr>
          <p:cNvPr id="3" name="Picture 2">
            <a:extLst>
              <a:ext uri="{FF2B5EF4-FFF2-40B4-BE49-F238E27FC236}">
                <a16:creationId xmlns:a16="http://schemas.microsoft.com/office/drawing/2014/main" id="{1068E876-6DF2-0846-A4A7-B8A54297507C}"/>
              </a:ext>
            </a:extLst>
          </p:cNvPr>
          <p:cNvPicPr>
            <a:picLocks noChangeAspect="1"/>
          </p:cNvPicPr>
          <p:nvPr/>
        </p:nvPicPr>
        <p:blipFill>
          <a:blip r:embed="rId3"/>
          <a:stretch>
            <a:fillRect/>
          </a:stretch>
        </p:blipFill>
        <p:spPr>
          <a:xfrm>
            <a:off x="1401416" y="1434537"/>
            <a:ext cx="6994111" cy="5319930"/>
          </a:xfrm>
          <a:prstGeom prst="rect">
            <a:avLst/>
          </a:prstGeom>
        </p:spPr>
      </p:pic>
    </p:spTree>
    <p:extLst>
      <p:ext uri="{BB962C8B-B14F-4D97-AF65-F5344CB8AC3E}">
        <p14:creationId xmlns:p14="http://schemas.microsoft.com/office/powerpoint/2010/main" val="6242342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304800"/>
            <a:ext cx="8229600" cy="1600200"/>
          </a:xfrm>
        </p:spPr>
        <p:txBody>
          <a:bodyPr/>
          <a:lstStyle/>
          <a:p>
            <a:r>
              <a:rPr lang="en-US" b="1" dirty="0">
                <a:solidFill>
                  <a:srgbClr val="0000FF"/>
                </a:solidFill>
                <a:latin typeface="Arial" charset="0"/>
                <a:ea typeface="Arial" charset="0"/>
                <a:cs typeface="Arial" charset="0"/>
              </a:rPr>
              <a:t>Vector Representation of Words</a:t>
            </a:r>
          </a:p>
        </p:txBody>
      </p:sp>
      <p:sp>
        <p:nvSpPr>
          <p:cNvPr id="3" name="Content Placeholder 2"/>
          <p:cNvSpPr>
            <a:spLocks noGrp="1"/>
          </p:cNvSpPr>
          <p:nvPr>
            <p:ph idx="1"/>
          </p:nvPr>
        </p:nvSpPr>
        <p:spPr>
          <a:xfrm>
            <a:off x="482600" y="1600200"/>
            <a:ext cx="8229600" cy="4325112"/>
          </a:xfrm>
        </p:spPr>
        <p:txBody>
          <a:bodyPr>
            <a:normAutofit/>
          </a:bodyPr>
          <a:lstStyle/>
          <a:p>
            <a:pPr>
              <a:lnSpc>
                <a:spcPct val="150000"/>
              </a:lnSpc>
            </a:pPr>
            <a:r>
              <a:rPr lang="en-US" dirty="0"/>
              <a:t>Vector space models (VSMs) represent (embed) words in a continuous vector space </a:t>
            </a:r>
          </a:p>
          <a:p>
            <a:pPr lvl="1">
              <a:lnSpc>
                <a:spcPct val="150000"/>
              </a:lnSpc>
            </a:pPr>
            <a:r>
              <a:rPr lang="en-US" dirty="0"/>
              <a:t>Theoretical foundation in Linguistics: Distributional Hypothesis </a:t>
            </a:r>
          </a:p>
          <a:p>
            <a:pPr lvl="2">
              <a:lnSpc>
                <a:spcPct val="150000"/>
              </a:lnSpc>
            </a:pPr>
            <a:r>
              <a:rPr lang="en-US" dirty="0"/>
              <a:t>Words with similar meanings will occur with similar neighbors if enough text material is available (Rubenstein et al. 1967). </a:t>
            </a:r>
          </a:p>
        </p:txBody>
      </p:sp>
      <p:sp>
        <p:nvSpPr>
          <p:cNvPr id="4" name="Slide Number Placeholder 3"/>
          <p:cNvSpPr>
            <a:spLocks noGrp="1"/>
          </p:cNvSpPr>
          <p:nvPr>
            <p:ph type="sldNum" sz="quarter" idx="12"/>
          </p:nvPr>
        </p:nvSpPr>
        <p:spPr/>
        <p:txBody>
          <a:bodyPr/>
          <a:lstStyle/>
          <a:p>
            <a:fld id="{C3B144FA-A4B6-4BA2-9DD1-C172BBD468E4}" type="slidenum">
              <a:rPr lang="en-US" smtClean="0"/>
              <a:t>102</a:t>
            </a:fld>
            <a:endParaRPr lang="en-US"/>
          </a:p>
        </p:txBody>
      </p:sp>
    </p:spTree>
    <p:extLst>
      <p:ext uri="{BB962C8B-B14F-4D97-AF65-F5344CB8AC3E}">
        <p14:creationId xmlns:p14="http://schemas.microsoft.com/office/powerpoint/2010/main" val="1202701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304800"/>
            <a:ext cx="8229600" cy="1600200"/>
          </a:xfrm>
        </p:spPr>
        <p:txBody>
          <a:bodyPr>
            <a:normAutofit/>
          </a:bodyPr>
          <a:lstStyle/>
          <a:p>
            <a:r>
              <a:rPr lang="zh-CN" altLang="en-US" b="1" dirty="0">
                <a:solidFill>
                  <a:srgbClr val="438086"/>
                </a:solidFill>
                <a:latin typeface="+mj-ea"/>
                <a:cs typeface="Arial" charset="0"/>
              </a:rPr>
              <a:t>单词的向量表示法</a:t>
            </a:r>
            <a:endParaRPr lang="en-US" b="1" dirty="0">
              <a:solidFill>
                <a:srgbClr val="438086"/>
              </a:solidFill>
              <a:latin typeface="+mj-ea"/>
              <a:cs typeface="Arial" charset="0"/>
            </a:endParaRPr>
          </a:p>
        </p:txBody>
      </p:sp>
      <p:sp>
        <p:nvSpPr>
          <p:cNvPr id="3" name="Content Placeholder 2"/>
          <p:cNvSpPr>
            <a:spLocks noGrp="1"/>
          </p:cNvSpPr>
          <p:nvPr>
            <p:ph idx="1"/>
          </p:nvPr>
        </p:nvSpPr>
        <p:spPr>
          <a:xfrm>
            <a:off x="482600" y="1818861"/>
            <a:ext cx="8229600" cy="4325112"/>
          </a:xfrm>
        </p:spPr>
        <p:txBody>
          <a:bodyPr>
            <a:normAutofit/>
          </a:bodyPr>
          <a:lstStyle/>
          <a:p>
            <a:pPr>
              <a:lnSpc>
                <a:spcPct val="150000"/>
              </a:lnSpc>
            </a:pPr>
            <a:r>
              <a:rPr lang="zh-CN" altLang="en-US" sz="2400" dirty="0"/>
              <a:t>向量空间模型</a:t>
            </a:r>
            <a:r>
              <a:rPr lang="en-US" sz="2400" dirty="0"/>
              <a:t>(VSMs)</a:t>
            </a:r>
            <a:r>
              <a:rPr lang="zh-CN" altLang="en-US" sz="2400" dirty="0"/>
              <a:t>在一个连续的向量空间中用向量表示单词</a:t>
            </a:r>
            <a:r>
              <a:rPr lang="en-US" sz="2400" dirty="0"/>
              <a:t> </a:t>
            </a:r>
            <a:r>
              <a:rPr lang="zh-CN" altLang="en-US" sz="2400" dirty="0"/>
              <a:t>。</a:t>
            </a:r>
            <a:endParaRPr lang="en-US" altLang="zh-CN" sz="2400" dirty="0"/>
          </a:p>
          <a:p>
            <a:pPr>
              <a:lnSpc>
                <a:spcPct val="150000"/>
              </a:lnSpc>
            </a:pPr>
            <a:endParaRPr lang="en-US" altLang="zh-CN" sz="2400" dirty="0"/>
          </a:p>
          <a:p>
            <a:pPr lvl="1">
              <a:lnSpc>
                <a:spcPct val="150000"/>
              </a:lnSpc>
            </a:pPr>
            <a:r>
              <a:rPr lang="zh-CN" altLang="en-US" sz="2400" dirty="0"/>
              <a:t>语言学的理论基础：分布假说</a:t>
            </a:r>
          </a:p>
          <a:p>
            <a:pPr lvl="2">
              <a:lnSpc>
                <a:spcPct val="150000"/>
              </a:lnSpc>
            </a:pPr>
            <a:r>
              <a:rPr lang="zh-CN" altLang="en-US" sz="2000" dirty="0"/>
              <a:t>当文本材料足够多时，上下文相似的词语义也相似</a:t>
            </a:r>
            <a:r>
              <a:rPr lang="en-US" sz="2000" dirty="0"/>
              <a:t>(Rubenstein et al. 1967). </a:t>
            </a:r>
          </a:p>
        </p:txBody>
      </p:sp>
      <p:sp>
        <p:nvSpPr>
          <p:cNvPr id="4" name="Slide Number Placeholder 3"/>
          <p:cNvSpPr>
            <a:spLocks noGrp="1"/>
          </p:cNvSpPr>
          <p:nvPr>
            <p:ph type="sldNum" sz="quarter" idx="12"/>
          </p:nvPr>
        </p:nvSpPr>
        <p:spPr/>
        <p:txBody>
          <a:bodyPr/>
          <a:lstStyle/>
          <a:p>
            <a:fld id="{C3B144FA-A4B6-4BA2-9DD1-C172BBD468E4}" type="slidenum">
              <a:rPr lang="en-US" smtClean="0"/>
              <a:t>103</a:t>
            </a:fld>
            <a:endParaRPr lang="en-US"/>
          </a:p>
        </p:txBody>
      </p:sp>
    </p:spTree>
    <p:extLst>
      <p:ext uri="{BB962C8B-B14F-4D97-AF65-F5344CB8AC3E}">
        <p14:creationId xmlns:p14="http://schemas.microsoft.com/office/powerpoint/2010/main" val="3463743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058909"/>
            <a:ext cx="7171204" cy="615553"/>
          </a:xfrm>
          <a:prstGeom prst="rect">
            <a:avLst/>
          </a:prstGeom>
        </p:spPr>
        <p:txBody>
          <a:bodyPr vert="horz" wrap="square" lIns="0" tIns="0" rIns="0" bIns="0" rtlCol="0" anchor="ctr">
            <a:spAutoFit/>
          </a:bodyPr>
          <a:lstStyle/>
          <a:p>
            <a:pPr marL="11206"/>
            <a:r>
              <a:rPr lang="zh-CN" altLang="en-US" b="1" dirty="0">
                <a:solidFill>
                  <a:srgbClr val="438086"/>
                </a:solidFill>
                <a:latin typeface="+mj-ea"/>
                <a:cs typeface="Arial" charset="0"/>
              </a:rPr>
              <a:t>如何表示词的关系</a:t>
            </a:r>
            <a:endParaRPr b="1" dirty="0">
              <a:solidFill>
                <a:srgbClr val="438086"/>
              </a:solidFill>
              <a:latin typeface="+mj-ea"/>
              <a:cs typeface="Arial" charset="0"/>
            </a:endParaRPr>
          </a:p>
        </p:txBody>
      </p:sp>
      <p:sp>
        <p:nvSpPr>
          <p:cNvPr id="3" name="object 3"/>
          <p:cNvSpPr txBox="1"/>
          <p:nvPr/>
        </p:nvSpPr>
        <p:spPr>
          <a:xfrm>
            <a:off x="609600" y="2100469"/>
            <a:ext cx="8213097" cy="3729291"/>
          </a:xfrm>
          <a:prstGeom prst="rect">
            <a:avLst/>
          </a:prstGeom>
        </p:spPr>
        <p:txBody>
          <a:bodyPr vert="horz" wrap="square" lIns="0" tIns="0" rIns="0" bIns="0" rtlCol="0">
            <a:spAutoFit/>
          </a:bodyPr>
          <a:lstStyle/>
          <a:p>
            <a:pPr marL="414079" marR="191631" indent="-403433">
              <a:lnSpc>
                <a:spcPts val="2294"/>
              </a:lnSpc>
              <a:tabLst>
                <a:tab pos="414079" algn="l"/>
              </a:tabLst>
            </a:pPr>
            <a:r>
              <a:rPr sz="2400" dirty="0">
                <a:solidFill>
                  <a:srgbClr val="404E59"/>
                </a:solidFill>
                <a:latin typeface="+mn-ea"/>
                <a:cs typeface="Arial"/>
              </a:rPr>
              <a:t>•</a:t>
            </a:r>
            <a:r>
              <a:rPr sz="2400" dirty="0">
                <a:solidFill>
                  <a:srgbClr val="51616C"/>
                </a:solidFill>
                <a:latin typeface="+mn-ea"/>
                <a:cs typeface="Helvetica"/>
              </a:rPr>
              <a:t> 	</a:t>
            </a:r>
            <a:r>
              <a:rPr lang="zh-CN" altLang="en-US" sz="2400" spc="75" dirty="0">
                <a:solidFill>
                  <a:srgbClr val="404E59"/>
                </a:solidFill>
                <a:latin typeface="+mn-ea"/>
                <a:cs typeface="Arial"/>
              </a:rPr>
              <a:t>我们使用标准符号编码所有的词</a:t>
            </a:r>
            <a:r>
              <a:rPr sz="2400" spc="66" dirty="0">
                <a:solidFill>
                  <a:srgbClr val="404E59"/>
                </a:solidFill>
                <a:latin typeface="+mn-ea"/>
                <a:cs typeface="Arial"/>
              </a:rPr>
              <a:t>,</a:t>
            </a:r>
            <a:r>
              <a:rPr sz="2400" spc="-40" dirty="0">
                <a:solidFill>
                  <a:srgbClr val="404E59"/>
                </a:solidFill>
                <a:latin typeface="+mn-ea"/>
                <a:cs typeface="Arial"/>
              </a:rPr>
              <a:t> </a:t>
            </a:r>
            <a:r>
              <a:rPr lang="zh-CN" altLang="en-US" sz="2400" spc="18" dirty="0">
                <a:solidFill>
                  <a:srgbClr val="404E59"/>
                </a:solidFill>
                <a:latin typeface="+mn-ea"/>
                <a:cs typeface="Arial"/>
              </a:rPr>
              <a:t>每个词都表示一个维度。</a:t>
            </a:r>
            <a:endParaRPr lang="en-US" altLang="zh-CN" sz="2400" spc="18" dirty="0">
              <a:solidFill>
                <a:srgbClr val="404E59"/>
              </a:solidFill>
              <a:latin typeface="+mn-ea"/>
              <a:cs typeface="Arial"/>
            </a:endParaRPr>
          </a:p>
          <a:p>
            <a:pPr marL="414079" marR="191631" indent="-403433">
              <a:lnSpc>
                <a:spcPts val="2294"/>
              </a:lnSpc>
              <a:tabLst>
                <a:tab pos="414079" algn="l"/>
              </a:tabLst>
            </a:pPr>
            <a:endParaRPr sz="2400" dirty="0">
              <a:latin typeface="+mn-ea"/>
              <a:cs typeface="Arial"/>
            </a:endParaRPr>
          </a:p>
          <a:p>
            <a:pPr marL="11206">
              <a:spcBef>
                <a:spcPts val="953"/>
              </a:spcBef>
              <a:tabLst>
                <a:tab pos="414079" algn="l"/>
              </a:tabLst>
            </a:pPr>
            <a:r>
              <a:rPr sz="2400" dirty="0">
                <a:solidFill>
                  <a:srgbClr val="404E59"/>
                </a:solidFill>
                <a:latin typeface="+mn-ea"/>
                <a:cs typeface="Arial"/>
              </a:rPr>
              <a:t>•</a:t>
            </a:r>
            <a:r>
              <a:rPr sz="2400" dirty="0">
                <a:solidFill>
                  <a:srgbClr val="51616C"/>
                </a:solidFill>
                <a:latin typeface="+mn-ea"/>
                <a:cs typeface="Helvetica"/>
              </a:rPr>
              <a:t> 	</a:t>
            </a:r>
            <a:r>
              <a:rPr lang="zh-CN" altLang="en-US" sz="2400" spc="101" dirty="0">
                <a:solidFill>
                  <a:srgbClr val="404E59"/>
                </a:solidFill>
                <a:latin typeface="+mn-ea"/>
                <a:cs typeface="Arial"/>
              </a:rPr>
              <a:t>不同的词则没有内在相似性</a:t>
            </a:r>
            <a:endParaRPr lang="en-US" altLang="zh-CN" sz="2400" spc="101" dirty="0">
              <a:solidFill>
                <a:srgbClr val="404E59"/>
              </a:solidFill>
              <a:latin typeface="+mn-ea"/>
              <a:cs typeface="Arial"/>
            </a:endParaRPr>
          </a:p>
          <a:p>
            <a:pPr marL="11206">
              <a:spcBef>
                <a:spcPts val="953"/>
              </a:spcBef>
              <a:tabLst>
                <a:tab pos="414079" algn="l"/>
              </a:tabLst>
            </a:pPr>
            <a:endParaRPr lang="en-US" sz="2400" dirty="0">
              <a:latin typeface="+mn-ea"/>
              <a:cs typeface="Arial"/>
            </a:endParaRPr>
          </a:p>
          <a:p>
            <a:pPr marL="11206">
              <a:lnSpc>
                <a:spcPts val="2462"/>
              </a:lnSpc>
              <a:spcBef>
                <a:spcPts val="899"/>
              </a:spcBef>
              <a:tabLst>
                <a:tab pos="414079" algn="l"/>
                <a:tab pos="1904541" algn="l"/>
              </a:tabLst>
            </a:pPr>
            <a:r>
              <a:rPr lang="en-US" sz="2400" dirty="0">
                <a:solidFill>
                  <a:srgbClr val="404E59"/>
                </a:solidFill>
                <a:latin typeface="+mn-ea"/>
                <a:cs typeface="Arial"/>
              </a:rPr>
              <a:t>•</a:t>
            </a:r>
            <a:r>
              <a:rPr lang="en-US" sz="2400" dirty="0">
                <a:solidFill>
                  <a:srgbClr val="51616C"/>
                </a:solidFill>
                <a:latin typeface="+mn-ea"/>
                <a:cs typeface="Helvetica"/>
              </a:rPr>
              <a:t> 	</a:t>
            </a:r>
            <a:r>
              <a:rPr lang="en-US" sz="2400" spc="-4" dirty="0">
                <a:solidFill>
                  <a:schemeClr val="accent3">
                    <a:lumMod val="75000"/>
                  </a:schemeClr>
                </a:solidFill>
                <a:latin typeface="+mj-lt"/>
                <a:cs typeface="Chalkduster"/>
              </a:rPr>
              <a:t>motel</a:t>
            </a:r>
            <a:r>
              <a:rPr lang="en-US" sz="2400" dirty="0">
                <a:solidFill>
                  <a:schemeClr val="accent3">
                    <a:lumMod val="75000"/>
                  </a:schemeClr>
                </a:solidFill>
                <a:latin typeface="+mj-lt"/>
                <a:cs typeface="Chalkduster"/>
              </a:rPr>
              <a:t>   </a:t>
            </a:r>
            <a:r>
              <a:rPr lang="en-US" sz="2400" spc="-4" dirty="0">
                <a:solidFill>
                  <a:schemeClr val="accent3">
                    <a:lumMod val="75000"/>
                  </a:schemeClr>
                </a:solidFill>
                <a:latin typeface="+mj-lt"/>
                <a:cs typeface="Chalkduster"/>
              </a:rPr>
              <a:t>[0 </a:t>
            </a:r>
            <a:r>
              <a:rPr lang="en-US" sz="2400" dirty="0">
                <a:solidFill>
                  <a:schemeClr val="accent3">
                    <a:lumMod val="75000"/>
                  </a:schemeClr>
                </a:solidFill>
                <a:latin typeface="+mj-lt"/>
                <a:cs typeface="Chalkduster"/>
              </a:rPr>
              <a:t>0 0 0 0 0 0 0 0 0 1 0 0 0</a:t>
            </a:r>
            <a:r>
              <a:rPr lang="en-US" sz="2400" spc="-137" dirty="0">
                <a:solidFill>
                  <a:schemeClr val="accent3">
                    <a:lumMod val="75000"/>
                  </a:schemeClr>
                </a:solidFill>
                <a:latin typeface="+mj-lt"/>
                <a:cs typeface="Chalkduster"/>
              </a:rPr>
              <a:t> </a:t>
            </a:r>
            <a:r>
              <a:rPr lang="en-US" sz="2400" dirty="0">
                <a:solidFill>
                  <a:schemeClr val="accent3">
                    <a:lumMod val="75000"/>
                  </a:schemeClr>
                </a:solidFill>
                <a:latin typeface="+mj-lt"/>
                <a:cs typeface="Chalkduster"/>
              </a:rPr>
              <a:t>0]</a:t>
            </a:r>
            <a:r>
              <a:rPr lang="en-US" sz="2400" baseline="24305" dirty="0">
                <a:solidFill>
                  <a:schemeClr val="accent3">
                    <a:lumMod val="75000"/>
                  </a:schemeClr>
                </a:solidFill>
                <a:latin typeface="+mj-lt"/>
                <a:cs typeface="Chalkduster"/>
              </a:rPr>
              <a:t>T</a:t>
            </a:r>
          </a:p>
          <a:p>
            <a:pPr marL="414079">
              <a:lnSpc>
                <a:spcPts val="2462"/>
              </a:lnSpc>
              <a:tabLst>
                <a:tab pos="1457403" algn="l"/>
              </a:tabLst>
            </a:pPr>
            <a:r>
              <a:rPr sz="2400" spc="-4" dirty="0">
                <a:solidFill>
                  <a:schemeClr val="accent3">
                    <a:lumMod val="75000"/>
                  </a:schemeClr>
                </a:solidFill>
                <a:latin typeface="+mj-lt"/>
                <a:cs typeface="Chalkduster"/>
              </a:rPr>
              <a:t>hotel	</a:t>
            </a:r>
            <a:r>
              <a:rPr sz="2400" dirty="0">
                <a:solidFill>
                  <a:schemeClr val="accent3">
                    <a:lumMod val="75000"/>
                  </a:schemeClr>
                </a:solidFill>
                <a:latin typeface="+mj-lt"/>
                <a:cs typeface="Chalkduster"/>
              </a:rPr>
              <a:t>[0 0 0 0 0 0 0 3 0 0 0 0 0 0 0] =</a:t>
            </a:r>
            <a:r>
              <a:rPr sz="2400" spc="-88" dirty="0">
                <a:solidFill>
                  <a:schemeClr val="accent3">
                    <a:lumMod val="75000"/>
                  </a:schemeClr>
                </a:solidFill>
                <a:latin typeface="+mj-lt"/>
                <a:cs typeface="Chalkduster"/>
              </a:rPr>
              <a:t> </a:t>
            </a:r>
            <a:r>
              <a:rPr sz="2400" spc="-35" dirty="0">
                <a:solidFill>
                  <a:schemeClr val="accent3">
                    <a:lumMod val="75000"/>
                  </a:schemeClr>
                </a:solidFill>
                <a:latin typeface="+mj-lt"/>
                <a:cs typeface="Chalkduster"/>
              </a:rPr>
              <a:t>0</a:t>
            </a:r>
            <a:r>
              <a:rPr sz="2400" spc="-110" dirty="0">
                <a:solidFill>
                  <a:schemeClr val="accent3">
                    <a:lumMod val="75000"/>
                  </a:schemeClr>
                </a:solidFill>
                <a:latin typeface="+mj-lt"/>
                <a:cs typeface="Arial"/>
              </a:rPr>
              <a:t> </a:t>
            </a:r>
            <a:endParaRPr lang="en-US" sz="2400" spc="-110" dirty="0">
              <a:solidFill>
                <a:schemeClr val="accent3">
                  <a:lumMod val="75000"/>
                </a:schemeClr>
              </a:solidFill>
              <a:latin typeface="+mj-lt"/>
              <a:cs typeface="Arial"/>
            </a:endParaRPr>
          </a:p>
          <a:p>
            <a:pPr marL="414079">
              <a:lnSpc>
                <a:spcPts val="2462"/>
              </a:lnSpc>
              <a:tabLst>
                <a:tab pos="1457403" algn="l"/>
              </a:tabLst>
            </a:pPr>
            <a:endParaRPr sz="2400" dirty="0">
              <a:solidFill>
                <a:schemeClr val="accent3">
                  <a:lumMod val="75000"/>
                </a:schemeClr>
              </a:solidFill>
              <a:latin typeface="+mj-lt"/>
              <a:cs typeface="Arial"/>
            </a:endParaRPr>
          </a:p>
          <a:p>
            <a:pPr marL="414079" marR="300334" indent="-403433">
              <a:lnSpc>
                <a:spcPts val="2382"/>
              </a:lnSpc>
              <a:spcBef>
                <a:spcPts val="1200"/>
              </a:spcBef>
              <a:tabLst>
                <a:tab pos="414079" algn="l"/>
              </a:tabLst>
            </a:pPr>
            <a:r>
              <a:rPr sz="2400" dirty="0">
                <a:solidFill>
                  <a:srgbClr val="404E59"/>
                </a:solidFill>
                <a:latin typeface="+mn-ea"/>
                <a:cs typeface="Arial"/>
              </a:rPr>
              <a:t>•</a:t>
            </a:r>
            <a:r>
              <a:rPr sz="2400" dirty="0">
                <a:solidFill>
                  <a:srgbClr val="51616C"/>
                </a:solidFill>
                <a:latin typeface="+mn-ea"/>
                <a:cs typeface="Helvetica"/>
              </a:rPr>
              <a:t> 	</a:t>
            </a:r>
            <a:r>
              <a:rPr lang="zh-CN" altLang="en-US" sz="2400" dirty="0">
                <a:solidFill>
                  <a:srgbClr val="51616C"/>
                </a:solidFill>
                <a:latin typeface="+mn-ea"/>
                <a:cs typeface="Helvetica"/>
              </a:rPr>
              <a:t>如果查询的是</a:t>
            </a:r>
            <a:r>
              <a:rPr lang="en-US" altLang="zh-CN" sz="2400" dirty="0">
                <a:solidFill>
                  <a:srgbClr val="51616C"/>
                </a:solidFill>
                <a:latin typeface="+mn-ea"/>
                <a:cs typeface="Helvetica"/>
              </a:rPr>
              <a:t>hotel</a:t>
            </a:r>
            <a:r>
              <a:rPr lang="zh-CN" altLang="en-US" sz="2400" dirty="0">
                <a:solidFill>
                  <a:srgbClr val="51616C"/>
                </a:solidFill>
                <a:latin typeface="+mn-ea"/>
                <a:cs typeface="Helvetica"/>
              </a:rPr>
              <a:t>而我们的文件中有</a:t>
            </a:r>
            <a:r>
              <a:rPr lang="en-US" altLang="zh-CN" sz="2400" dirty="0">
                <a:solidFill>
                  <a:srgbClr val="51616C"/>
                </a:solidFill>
                <a:latin typeface="+mn-ea"/>
                <a:cs typeface="Helvetica"/>
              </a:rPr>
              <a:t>motel</a:t>
            </a:r>
            <a:r>
              <a:rPr lang="zh-CN" altLang="en-US" sz="2400" dirty="0">
                <a:solidFill>
                  <a:srgbClr val="51616C"/>
                </a:solidFill>
                <a:latin typeface="+mn-ea"/>
                <a:cs typeface="Helvetica"/>
              </a:rPr>
              <a:t>，那么我们称我们的查询向量和文件向量是</a:t>
            </a:r>
            <a:r>
              <a:rPr lang="zh-CN" altLang="en-US" sz="2400" b="1" dirty="0">
                <a:latin typeface="+mn-ea"/>
                <a:cs typeface="Helvetica"/>
              </a:rPr>
              <a:t>正交的</a:t>
            </a:r>
            <a:r>
              <a:rPr lang="zh-CN" altLang="en-US" sz="2400" dirty="0">
                <a:solidFill>
                  <a:srgbClr val="51616C"/>
                </a:solidFill>
                <a:latin typeface="Helvetica"/>
                <a:cs typeface="Helvetica"/>
              </a:rPr>
              <a:t>。</a:t>
            </a:r>
            <a:endParaRPr sz="2400" dirty="0">
              <a:latin typeface="Arial"/>
              <a:cs typeface="Arial"/>
            </a:endParaRPr>
          </a:p>
        </p:txBody>
      </p:sp>
      <p:sp>
        <p:nvSpPr>
          <p:cNvPr id="4" name="object 4"/>
          <p:cNvSpPr txBox="1"/>
          <p:nvPr/>
        </p:nvSpPr>
        <p:spPr>
          <a:xfrm>
            <a:off x="7331701" y="415598"/>
            <a:ext cx="878541" cy="217304"/>
          </a:xfrm>
          <a:prstGeom prst="rect">
            <a:avLst/>
          </a:prstGeom>
        </p:spPr>
        <p:txBody>
          <a:bodyPr vert="horz" wrap="square" lIns="0" tIns="0" rIns="0" bIns="0" rtlCol="0">
            <a:spAutoFit/>
          </a:bodyPr>
          <a:lstStyle/>
          <a:p>
            <a:pPr marL="11206"/>
            <a:r>
              <a:rPr sz="1412" dirty="0">
                <a:solidFill>
                  <a:srgbClr val="FBFCFF"/>
                </a:solidFill>
                <a:latin typeface="Lucida Grande"/>
                <a:cs typeface="Lucida Grande"/>
              </a:rPr>
              <a:t>Sec.</a:t>
            </a:r>
            <a:r>
              <a:rPr sz="1412" spc="-88" dirty="0">
                <a:solidFill>
                  <a:srgbClr val="FBFCFF"/>
                </a:solidFill>
                <a:latin typeface="Lucida Grande"/>
                <a:cs typeface="Lucida Grande"/>
              </a:rPr>
              <a:t> </a:t>
            </a:r>
            <a:r>
              <a:rPr sz="1412" dirty="0">
                <a:solidFill>
                  <a:srgbClr val="FBFCFF"/>
                </a:solidFill>
                <a:latin typeface="Lucida Grande"/>
                <a:cs typeface="Lucida Grande"/>
              </a:rPr>
              <a:t>9.2.2</a:t>
            </a:r>
            <a:endParaRPr sz="1412">
              <a:latin typeface="Lucida Grande"/>
              <a:cs typeface="Lucida Grande"/>
            </a:endParaRPr>
          </a:p>
        </p:txBody>
      </p:sp>
    </p:spTree>
    <p:extLst>
      <p:ext uri="{BB962C8B-B14F-4D97-AF65-F5344CB8AC3E}">
        <p14:creationId xmlns:p14="http://schemas.microsoft.com/office/powerpoint/2010/main" val="888658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304800"/>
            <a:ext cx="8229600" cy="1600200"/>
          </a:xfrm>
        </p:spPr>
        <p:txBody>
          <a:bodyPr/>
          <a:lstStyle/>
          <a:p>
            <a:r>
              <a:rPr lang="en-US" b="1" dirty="0">
                <a:solidFill>
                  <a:srgbClr val="0000FF"/>
                </a:solidFill>
                <a:latin typeface="Arial" charset="0"/>
                <a:ea typeface="Arial" charset="0"/>
                <a:cs typeface="Arial" charset="0"/>
              </a:rPr>
              <a:t>Vector Representation of Words</a:t>
            </a:r>
          </a:p>
        </p:txBody>
      </p:sp>
      <p:sp>
        <p:nvSpPr>
          <p:cNvPr id="3" name="Content Placeholder 2"/>
          <p:cNvSpPr>
            <a:spLocks noGrp="1"/>
          </p:cNvSpPr>
          <p:nvPr>
            <p:ph idx="1"/>
          </p:nvPr>
        </p:nvSpPr>
        <p:spPr>
          <a:xfrm>
            <a:off x="457200" y="1524000"/>
            <a:ext cx="8229600" cy="4325112"/>
          </a:xfrm>
        </p:spPr>
        <p:txBody>
          <a:bodyPr>
            <a:normAutofit/>
          </a:bodyPr>
          <a:lstStyle/>
          <a:p>
            <a:r>
              <a:rPr lang="en-US" dirty="0"/>
              <a:t>Approaches that leverage VSMs can be divided into two categories</a:t>
            </a:r>
          </a:p>
        </p:txBody>
      </p:sp>
      <p:sp>
        <p:nvSpPr>
          <p:cNvPr id="4" name="Slide Number Placeholder 3"/>
          <p:cNvSpPr>
            <a:spLocks noGrp="1"/>
          </p:cNvSpPr>
          <p:nvPr>
            <p:ph type="sldNum" sz="quarter" idx="12"/>
          </p:nvPr>
        </p:nvSpPr>
        <p:spPr/>
        <p:txBody>
          <a:bodyPr/>
          <a:lstStyle/>
          <a:p>
            <a:fld id="{C3B144FA-A4B6-4BA2-9DD1-C172BBD468E4}" type="slidenum">
              <a:rPr lang="en-US" smtClean="0"/>
              <a:t>105</a:t>
            </a:fld>
            <a:endParaRPr lang="en-US"/>
          </a:p>
        </p:txBody>
      </p:sp>
      <p:graphicFrame>
        <p:nvGraphicFramePr>
          <p:cNvPr id="6" name="Table 5"/>
          <p:cNvGraphicFramePr>
            <a:graphicFrameLocks noGrp="1"/>
          </p:cNvGraphicFramePr>
          <p:nvPr>
            <p:extLst/>
          </p:nvPr>
        </p:nvGraphicFramePr>
        <p:xfrm>
          <a:off x="228600" y="2590800"/>
          <a:ext cx="8483600" cy="3714178"/>
        </p:xfrm>
        <a:graphic>
          <a:graphicData uri="http://schemas.openxmlformats.org/drawingml/2006/table">
            <a:tbl>
              <a:tblPr firstRow="1" bandRow="1">
                <a:tableStyleId>{69012ECD-51FC-41F1-AA8D-1B2483CD663E}</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5283200">
                  <a:extLst>
                    <a:ext uri="{9D8B030D-6E8A-4147-A177-3AD203B41FA5}">
                      <a16:colId xmlns:a16="http://schemas.microsoft.com/office/drawing/2014/main" val="20002"/>
                    </a:ext>
                  </a:extLst>
                </a:gridCol>
              </a:tblGrid>
              <a:tr h="525780">
                <a:tc>
                  <a:txBody>
                    <a:bodyPr/>
                    <a:lstStyle/>
                    <a:p>
                      <a:pPr algn="ctr"/>
                      <a:r>
                        <a:rPr lang="en-US" sz="2000" dirty="0"/>
                        <a:t>Approach</a:t>
                      </a:r>
                    </a:p>
                  </a:txBody>
                  <a:tcPr marL="68580" marR="68580" marT="34290" marB="34290"/>
                </a:tc>
                <a:tc>
                  <a:txBody>
                    <a:bodyPr/>
                    <a:lstStyle/>
                    <a:p>
                      <a:pPr algn="ctr"/>
                      <a:r>
                        <a:rPr lang="en-US" sz="2000" dirty="0"/>
                        <a:t> Example</a:t>
                      </a:r>
                    </a:p>
                  </a:txBody>
                  <a:tcPr marL="68580" marR="68580" marT="34290" marB="34290"/>
                </a:tc>
                <a:tc>
                  <a:txBody>
                    <a:bodyPr/>
                    <a:lstStyle/>
                    <a:p>
                      <a:pPr algn="ctr"/>
                      <a:r>
                        <a:rPr lang="en-US" sz="2000" dirty="0"/>
                        <a:t>Description</a:t>
                      </a:r>
                    </a:p>
                  </a:txBody>
                  <a:tcPr marL="68580" marR="68580" marT="34290" marB="34290"/>
                </a:tc>
                <a:extLst>
                  <a:ext uri="{0D108BD9-81ED-4DB2-BD59-A6C34878D82A}">
                    <a16:rowId xmlns:a16="http://schemas.microsoft.com/office/drawing/2014/main" val="10000"/>
                  </a:ext>
                </a:extLst>
              </a:tr>
              <a:tr h="1594199">
                <a:tc>
                  <a:txBody>
                    <a:bodyPr/>
                    <a:lstStyle/>
                    <a:p>
                      <a:r>
                        <a:rPr lang="en-US" sz="2000" dirty="0"/>
                        <a:t>Count-based</a:t>
                      </a:r>
                      <a:r>
                        <a:rPr lang="en-US" sz="2000" baseline="0" dirty="0"/>
                        <a:t> methods</a:t>
                      </a:r>
                      <a:endParaRPr lang="en-US" sz="2000" dirty="0"/>
                    </a:p>
                  </a:txBody>
                  <a:tcPr marL="68580" marR="68580" marT="34290" marB="34290"/>
                </a:tc>
                <a:tc>
                  <a:txBody>
                    <a:bodyPr/>
                    <a:lstStyle/>
                    <a:p>
                      <a:r>
                        <a:rPr lang="en-US" sz="2000" dirty="0"/>
                        <a:t>Latent semantic</a:t>
                      </a:r>
                      <a:r>
                        <a:rPr lang="en-US" sz="2000" baseline="0" dirty="0"/>
                        <a:t> analysis</a:t>
                      </a:r>
                      <a:endParaRPr lang="en-US" sz="2000" dirty="0"/>
                    </a:p>
                  </a:txBody>
                  <a:tcPr marL="68580" marR="68580" marT="34290" marB="34290"/>
                </a:tc>
                <a:tc>
                  <a:txBody>
                    <a:bodyPr/>
                    <a:lstStyle/>
                    <a:p>
                      <a:r>
                        <a:rPr lang="en-US" sz="2000" dirty="0"/>
                        <a:t>Compute how often some word co-occurs with its neighbor words in a large text corpus, and then map these count-statistics down to a small, dense vector for each word</a:t>
                      </a:r>
                    </a:p>
                  </a:txBody>
                  <a:tcPr marL="68580" marR="68580" marT="34290" marB="34290"/>
                </a:tc>
                <a:extLst>
                  <a:ext uri="{0D108BD9-81ED-4DB2-BD59-A6C34878D82A}">
                    <a16:rowId xmlns:a16="http://schemas.microsoft.com/office/drawing/2014/main" val="10001"/>
                  </a:ext>
                </a:extLst>
              </a:tr>
              <a:tr h="1594199">
                <a:tc>
                  <a:txBody>
                    <a:bodyPr/>
                    <a:lstStyle/>
                    <a:p>
                      <a:r>
                        <a:rPr lang="en-US" sz="2000" dirty="0"/>
                        <a:t>Predictive</a:t>
                      </a:r>
                      <a:r>
                        <a:rPr lang="en-US" sz="2000" baseline="0" dirty="0"/>
                        <a:t> methods </a:t>
                      </a:r>
                      <a:endParaRPr lang="en-US" sz="2000" dirty="0"/>
                    </a:p>
                  </a:txBody>
                  <a:tcPr marL="68580" marR="68580" marT="34290" marB="34290"/>
                </a:tc>
                <a:tc>
                  <a:txBody>
                    <a:bodyPr/>
                    <a:lstStyle/>
                    <a:p>
                      <a:r>
                        <a:rPr lang="en-US" sz="2000" dirty="0"/>
                        <a:t>Neural</a:t>
                      </a:r>
                      <a:r>
                        <a:rPr lang="en-US" sz="2000" baseline="0" dirty="0"/>
                        <a:t> probabilistic language model</a:t>
                      </a:r>
                      <a:endParaRPr lang="en-US" sz="2000" dirty="0"/>
                    </a:p>
                  </a:txBody>
                  <a:tcPr marL="68580" marR="68580" marT="34290" marB="34290"/>
                </a:tc>
                <a:tc>
                  <a:txBody>
                    <a:bodyPr/>
                    <a:lstStyle/>
                    <a:p>
                      <a:r>
                        <a:rPr lang="en-US" sz="2000" dirty="0"/>
                        <a:t>Directly predict a word from its neighbors in terms of learned small, dense embedding vectors (considered parameters of the model)</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280945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543336"/>
            <a:ext cx="8229600" cy="1600200"/>
          </a:xfrm>
        </p:spPr>
        <p:txBody>
          <a:bodyPr>
            <a:normAutofit/>
          </a:bodyPr>
          <a:lstStyle/>
          <a:p>
            <a:r>
              <a:rPr lang="zh-CN" altLang="en-US" b="1" dirty="0">
                <a:solidFill>
                  <a:srgbClr val="438086"/>
                </a:solidFill>
                <a:latin typeface="+mj-ea"/>
                <a:cs typeface="Arial" charset="0"/>
              </a:rPr>
              <a:t>单词的向量表示法</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457200" y="1762536"/>
            <a:ext cx="8229600" cy="683528"/>
          </a:xfrm>
        </p:spPr>
        <p:txBody>
          <a:bodyPr>
            <a:normAutofit/>
          </a:bodyPr>
          <a:lstStyle/>
          <a:p>
            <a:r>
              <a:rPr lang="zh-CN" altLang="en-US" sz="2400" dirty="0">
                <a:latin typeface="+mn-ea"/>
              </a:rPr>
              <a:t>现在一般有两种运用</a:t>
            </a:r>
            <a:r>
              <a:rPr lang="en-US" sz="2400" dirty="0">
                <a:latin typeface="+mn-ea"/>
              </a:rPr>
              <a:t>VSM</a:t>
            </a:r>
            <a:r>
              <a:rPr lang="zh-CN" altLang="en-US" sz="2400" dirty="0">
                <a:latin typeface="+mn-ea"/>
              </a:rPr>
              <a:t>的方式</a:t>
            </a:r>
            <a:endParaRPr lang="en-US" sz="2400" dirty="0">
              <a:latin typeface="+mn-ea"/>
            </a:endParaRPr>
          </a:p>
        </p:txBody>
      </p:sp>
      <p:sp>
        <p:nvSpPr>
          <p:cNvPr id="4" name="Slide Number Placeholder 3"/>
          <p:cNvSpPr>
            <a:spLocks noGrp="1"/>
          </p:cNvSpPr>
          <p:nvPr>
            <p:ph type="sldNum" sz="quarter" idx="12"/>
          </p:nvPr>
        </p:nvSpPr>
        <p:spPr>
          <a:xfrm>
            <a:off x="8174736" y="240808"/>
            <a:ext cx="762000" cy="365760"/>
          </a:xfrm>
        </p:spPr>
        <p:txBody>
          <a:bodyPr/>
          <a:lstStyle/>
          <a:p>
            <a:fld id="{C3B144FA-A4B6-4BA2-9DD1-C172BBD468E4}" type="slidenum">
              <a:rPr lang="en-US" smtClean="0"/>
              <a:t>106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660466649"/>
              </p:ext>
            </p:extLst>
          </p:nvPr>
        </p:nvGraphicFramePr>
        <p:xfrm>
          <a:off x="228600" y="2829336"/>
          <a:ext cx="8483600" cy="3714178"/>
        </p:xfrm>
        <a:graphic>
          <a:graphicData uri="http://schemas.openxmlformats.org/drawingml/2006/table">
            <a:tbl>
              <a:tblPr firstRow="1" bandRow="1">
                <a:tableStyleId>{69012ECD-51FC-41F1-AA8D-1B2483CD663E}</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5283200">
                  <a:extLst>
                    <a:ext uri="{9D8B030D-6E8A-4147-A177-3AD203B41FA5}">
                      <a16:colId xmlns:a16="http://schemas.microsoft.com/office/drawing/2014/main" val="20002"/>
                    </a:ext>
                  </a:extLst>
                </a:gridCol>
              </a:tblGrid>
              <a:tr h="525780">
                <a:tc>
                  <a:txBody>
                    <a:bodyPr/>
                    <a:lstStyle/>
                    <a:p>
                      <a:pPr algn="ctr"/>
                      <a:r>
                        <a:rPr lang="zh-CN" altLang="en-US" sz="2000" dirty="0"/>
                        <a:t>方式</a:t>
                      </a:r>
                      <a:endParaRPr lang="en-US" sz="2000" dirty="0"/>
                    </a:p>
                  </a:txBody>
                  <a:tcPr marL="68580" marR="68580" marT="34290" marB="34290"/>
                </a:tc>
                <a:tc>
                  <a:txBody>
                    <a:bodyPr/>
                    <a:lstStyle/>
                    <a:p>
                      <a:pPr algn="ctr"/>
                      <a:r>
                        <a:rPr lang="zh-CN" altLang="en-US" sz="2000" dirty="0"/>
                        <a:t>例子</a:t>
                      </a:r>
                      <a:endParaRPr lang="en-US" sz="2000" dirty="0"/>
                    </a:p>
                  </a:txBody>
                  <a:tcPr marL="68580" marR="68580" marT="34290" marB="34290"/>
                </a:tc>
                <a:tc>
                  <a:txBody>
                    <a:bodyPr/>
                    <a:lstStyle/>
                    <a:p>
                      <a:pPr algn="ctr"/>
                      <a:r>
                        <a:rPr lang="zh-CN" altLang="en-US" sz="2000" dirty="0"/>
                        <a:t>描述</a:t>
                      </a:r>
                      <a:endParaRPr lang="en-US" sz="2000" dirty="0"/>
                    </a:p>
                  </a:txBody>
                  <a:tcPr marL="68580" marR="68580" marT="34290" marB="34290"/>
                </a:tc>
                <a:extLst>
                  <a:ext uri="{0D108BD9-81ED-4DB2-BD59-A6C34878D82A}">
                    <a16:rowId xmlns:a16="http://schemas.microsoft.com/office/drawing/2014/main" val="10000"/>
                  </a:ext>
                </a:extLst>
              </a:tr>
              <a:tr h="1594199">
                <a:tc>
                  <a:txBody>
                    <a:bodyPr/>
                    <a:lstStyle/>
                    <a:p>
                      <a:r>
                        <a:rPr lang="zh-CN" altLang="en-US" sz="2000" dirty="0"/>
                        <a:t>计数向量表示</a:t>
                      </a:r>
                      <a:endParaRPr lang="en-US" sz="2000" dirty="0"/>
                    </a:p>
                  </a:txBody>
                  <a:tcPr marL="68580" marR="68580" marT="34290" marB="34290"/>
                </a:tc>
                <a:tc>
                  <a:txBody>
                    <a:bodyPr/>
                    <a:lstStyle/>
                    <a:p>
                      <a:r>
                        <a:rPr lang="zh-CN" altLang="en-US" sz="2000" dirty="0"/>
                        <a:t>潜在语义分析</a:t>
                      </a:r>
                      <a:endParaRPr lang="en-US" sz="2000" dirty="0"/>
                    </a:p>
                  </a:txBody>
                  <a:tcPr marL="68580" marR="68580" marT="34290" marB="34290"/>
                </a:tc>
                <a:tc>
                  <a:txBody>
                    <a:bodyPr/>
                    <a:lstStyle/>
                    <a:p>
                      <a:r>
                        <a:rPr lang="zh-CN" altLang="en-US" sz="2000" dirty="0"/>
                        <a:t>计算大型文本语料库中某个单词与其相邻单词同时出现的频率，然后对每个单词将这些计数统计信息映射到的较小的密集向量上</a:t>
                      </a:r>
                      <a:endParaRPr lang="en-US" sz="2000" dirty="0"/>
                    </a:p>
                  </a:txBody>
                  <a:tcPr marL="68580" marR="68580" marT="34290" marB="34290"/>
                </a:tc>
                <a:extLst>
                  <a:ext uri="{0D108BD9-81ED-4DB2-BD59-A6C34878D82A}">
                    <a16:rowId xmlns:a16="http://schemas.microsoft.com/office/drawing/2014/main" val="10001"/>
                  </a:ext>
                </a:extLst>
              </a:tr>
              <a:tr h="1594199">
                <a:tc>
                  <a:txBody>
                    <a:bodyPr/>
                    <a:lstStyle/>
                    <a:p>
                      <a:r>
                        <a:rPr lang="zh-CN" altLang="en-US" sz="2000" dirty="0"/>
                        <a:t>预测方法</a:t>
                      </a:r>
                      <a:endParaRPr lang="en-US" sz="2000" dirty="0"/>
                    </a:p>
                  </a:txBody>
                  <a:tcPr marL="68580" marR="68580" marT="34290" marB="34290"/>
                </a:tc>
                <a:tc>
                  <a:txBody>
                    <a:bodyPr/>
                    <a:lstStyle/>
                    <a:p>
                      <a:r>
                        <a:rPr lang="zh-CN" altLang="en-US" sz="2000" dirty="0"/>
                        <a:t>神经概率语言模型</a:t>
                      </a:r>
                      <a:endParaRPr lang="en-US" sz="2000" dirty="0"/>
                    </a:p>
                  </a:txBody>
                  <a:tcPr marL="68580" marR="68580" marT="34290" marB="34290"/>
                </a:tc>
                <a:tc>
                  <a:txBody>
                    <a:bodyPr/>
                    <a:lstStyle/>
                    <a:p>
                      <a:r>
                        <a:rPr lang="zh-CN" altLang="en-US" sz="2000" dirty="0"/>
                        <a:t>根据学习到的较小的密集嵌入向量（模型的参数）直接从其邻居词预测单词</a:t>
                      </a:r>
                      <a:endParaRPr lang="en-US" sz="2000" dirty="0"/>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4928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543336"/>
            <a:ext cx="8229600" cy="1600200"/>
          </a:xfrm>
        </p:spPr>
        <p:txBody>
          <a:bodyPr>
            <a:normAutofit/>
          </a:bodyPr>
          <a:lstStyle/>
          <a:p>
            <a:r>
              <a:rPr lang="zh-CN" altLang="en-US" b="1" dirty="0">
                <a:solidFill>
                  <a:srgbClr val="438086"/>
                </a:solidFill>
                <a:latin typeface="+mj-ea"/>
                <a:cs typeface="Arial" charset="0"/>
              </a:rPr>
              <a:t>潜在语义分析</a:t>
            </a:r>
          </a:p>
        </p:txBody>
      </p:sp>
      <p:sp>
        <p:nvSpPr>
          <p:cNvPr id="4" name="Slide Number Placeholder 3"/>
          <p:cNvSpPr>
            <a:spLocks noGrp="1"/>
          </p:cNvSpPr>
          <p:nvPr>
            <p:ph type="sldNum" sz="quarter" idx="12"/>
          </p:nvPr>
        </p:nvSpPr>
        <p:spPr>
          <a:xfrm>
            <a:off x="8174736" y="240808"/>
            <a:ext cx="762000" cy="365760"/>
          </a:xfrm>
        </p:spPr>
        <p:txBody>
          <a:bodyPr/>
          <a:lstStyle/>
          <a:p>
            <a:fld id="{C3B144FA-A4B6-4BA2-9DD1-C172BBD468E4}" type="slidenum">
              <a:rPr lang="en-US" smtClean="0"/>
              <a:t>107</a:t>
            </a:fld>
            <a:endParaRPr lang="en-US"/>
          </a:p>
        </p:txBody>
      </p:sp>
      <p:pic>
        <p:nvPicPr>
          <p:cNvPr id="8" name="Picture 7">
            <a:extLst>
              <a:ext uri="{FF2B5EF4-FFF2-40B4-BE49-F238E27FC236}">
                <a16:creationId xmlns:a16="http://schemas.microsoft.com/office/drawing/2014/main" id="{B4D2DB24-5648-7A4B-98E0-1683883DE26E}"/>
              </a:ext>
            </a:extLst>
          </p:cNvPr>
          <p:cNvPicPr>
            <a:picLocks noChangeAspect="1"/>
          </p:cNvPicPr>
          <p:nvPr/>
        </p:nvPicPr>
        <p:blipFill>
          <a:blip r:embed="rId3"/>
          <a:stretch>
            <a:fillRect/>
          </a:stretch>
        </p:blipFill>
        <p:spPr>
          <a:xfrm>
            <a:off x="3727249" y="1890511"/>
            <a:ext cx="5575777" cy="4205807"/>
          </a:xfrm>
          <a:prstGeom prst="rect">
            <a:avLst/>
          </a:prstGeom>
        </p:spPr>
      </p:pic>
      <p:pic>
        <p:nvPicPr>
          <p:cNvPr id="9" name="Picture 8">
            <a:extLst>
              <a:ext uri="{FF2B5EF4-FFF2-40B4-BE49-F238E27FC236}">
                <a16:creationId xmlns:a16="http://schemas.microsoft.com/office/drawing/2014/main" id="{22C98347-0557-1C4F-B025-3928F948EB21}"/>
              </a:ext>
            </a:extLst>
          </p:cNvPr>
          <p:cNvPicPr>
            <a:picLocks noChangeAspect="1"/>
          </p:cNvPicPr>
          <p:nvPr/>
        </p:nvPicPr>
        <p:blipFill>
          <a:blip r:embed="rId4"/>
          <a:stretch>
            <a:fillRect/>
          </a:stretch>
        </p:blipFill>
        <p:spPr>
          <a:xfrm>
            <a:off x="178904" y="2748051"/>
            <a:ext cx="3419137" cy="2743752"/>
          </a:xfrm>
          <a:prstGeom prst="rect">
            <a:avLst/>
          </a:prstGeom>
        </p:spPr>
      </p:pic>
    </p:spTree>
    <p:extLst>
      <p:ext uri="{BB962C8B-B14F-4D97-AF65-F5344CB8AC3E}">
        <p14:creationId xmlns:p14="http://schemas.microsoft.com/office/powerpoint/2010/main" val="32280882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838200"/>
            <a:ext cx="7171204" cy="1231106"/>
          </a:xfrm>
          <a:prstGeom prst="rect">
            <a:avLst/>
          </a:prstGeom>
        </p:spPr>
        <p:txBody>
          <a:bodyPr vert="horz" wrap="square" lIns="0" tIns="0" rIns="0" bIns="0" rtlCol="0" anchor="ctr">
            <a:spAutoFit/>
          </a:bodyPr>
          <a:lstStyle/>
          <a:p>
            <a:pPr marL="11206"/>
            <a:r>
              <a:rPr b="1" spc="124" dirty="0">
                <a:solidFill>
                  <a:srgbClr val="0000FF"/>
                </a:solidFill>
                <a:latin typeface="Arial" charset="0"/>
                <a:ea typeface="Arial" charset="0"/>
                <a:cs typeface="Arial" charset="0"/>
              </a:rPr>
              <a:t>How</a:t>
            </a:r>
            <a:r>
              <a:rPr b="1" spc="-71" dirty="0">
                <a:solidFill>
                  <a:srgbClr val="0000FF"/>
                </a:solidFill>
                <a:latin typeface="Arial" charset="0"/>
                <a:ea typeface="Arial" charset="0"/>
                <a:cs typeface="Arial" charset="0"/>
              </a:rPr>
              <a:t> </a:t>
            </a:r>
            <a:r>
              <a:rPr b="1" spc="35" dirty="0">
                <a:solidFill>
                  <a:srgbClr val="0000FF"/>
                </a:solidFill>
                <a:latin typeface="Arial" charset="0"/>
                <a:ea typeface="Arial" charset="0"/>
                <a:cs typeface="Arial" charset="0"/>
              </a:rPr>
              <a:t>can</a:t>
            </a:r>
            <a:r>
              <a:rPr b="1" spc="-71" dirty="0">
                <a:solidFill>
                  <a:srgbClr val="0000FF"/>
                </a:solidFill>
                <a:latin typeface="Arial" charset="0"/>
                <a:ea typeface="Arial" charset="0"/>
                <a:cs typeface="Arial" charset="0"/>
              </a:rPr>
              <a:t> </a:t>
            </a:r>
            <a:r>
              <a:rPr b="1" spc="93" dirty="0">
                <a:solidFill>
                  <a:srgbClr val="0000FF"/>
                </a:solidFill>
                <a:latin typeface="Arial" charset="0"/>
                <a:ea typeface="Arial" charset="0"/>
                <a:cs typeface="Arial" charset="0"/>
              </a:rPr>
              <a:t>we</a:t>
            </a:r>
            <a:r>
              <a:rPr b="1" spc="-71" dirty="0">
                <a:solidFill>
                  <a:srgbClr val="0000FF"/>
                </a:solidFill>
                <a:latin typeface="Arial" charset="0"/>
                <a:ea typeface="Arial" charset="0"/>
                <a:cs typeface="Arial" charset="0"/>
              </a:rPr>
              <a:t> </a:t>
            </a:r>
            <a:r>
              <a:rPr b="1" spc="115" dirty="0">
                <a:solidFill>
                  <a:srgbClr val="0000FF"/>
                </a:solidFill>
                <a:latin typeface="Arial" charset="0"/>
                <a:ea typeface="Arial" charset="0"/>
                <a:cs typeface="Arial" charset="0"/>
              </a:rPr>
              <a:t>represent</a:t>
            </a:r>
            <a:r>
              <a:rPr b="1" spc="-71" dirty="0">
                <a:solidFill>
                  <a:srgbClr val="0000FF"/>
                </a:solidFill>
                <a:latin typeface="Arial" charset="0"/>
                <a:ea typeface="Arial" charset="0"/>
                <a:cs typeface="Arial" charset="0"/>
              </a:rPr>
              <a:t> </a:t>
            </a:r>
            <a:r>
              <a:rPr b="1" spc="199" dirty="0">
                <a:solidFill>
                  <a:srgbClr val="0000FF"/>
                </a:solidFill>
                <a:latin typeface="Arial" charset="0"/>
                <a:ea typeface="Arial" charset="0"/>
                <a:cs typeface="Arial" charset="0"/>
              </a:rPr>
              <a:t>term</a:t>
            </a:r>
            <a:r>
              <a:rPr b="1" spc="-71" dirty="0">
                <a:solidFill>
                  <a:srgbClr val="0000FF"/>
                </a:solidFill>
                <a:latin typeface="Arial" charset="0"/>
                <a:ea typeface="Arial" charset="0"/>
                <a:cs typeface="Arial" charset="0"/>
              </a:rPr>
              <a:t> </a:t>
            </a:r>
            <a:r>
              <a:rPr b="1" spc="53" dirty="0">
                <a:solidFill>
                  <a:srgbClr val="0000FF"/>
                </a:solidFill>
                <a:latin typeface="Arial" charset="0"/>
                <a:ea typeface="Arial" charset="0"/>
                <a:cs typeface="Arial" charset="0"/>
              </a:rPr>
              <a:t>relations?</a:t>
            </a:r>
            <a:endParaRPr b="1" dirty="0">
              <a:solidFill>
                <a:srgbClr val="0000FF"/>
              </a:solidFill>
              <a:latin typeface="Arial" charset="0"/>
              <a:ea typeface="Arial" charset="0"/>
              <a:cs typeface="Arial" charset="0"/>
            </a:endParaRPr>
          </a:p>
        </p:txBody>
      </p:sp>
      <p:sp>
        <p:nvSpPr>
          <p:cNvPr id="3" name="object 3"/>
          <p:cNvSpPr txBox="1"/>
          <p:nvPr/>
        </p:nvSpPr>
        <p:spPr>
          <a:xfrm>
            <a:off x="533400" y="2819400"/>
            <a:ext cx="8213097" cy="2613536"/>
          </a:xfrm>
          <a:prstGeom prst="rect">
            <a:avLst/>
          </a:prstGeom>
        </p:spPr>
        <p:txBody>
          <a:bodyPr vert="horz" wrap="square" lIns="0" tIns="0" rIns="0" bIns="0" rtlCol="0">
            <a:spAutoFit/>
          </a:bodyPr>
          <a:lstStyle/>
          <a:p>
            <a:pPr marL="414079" marR="191631" indent="-403433">
              <a:lnSpc>
                <a:spcPts val="2294"/>
              </a:lnSpc>
              <a:tabLst>
                <a:tab pos="414079" algn="l"/>
              </a:tabLst>
            </a:pPr>
            <a:r>
              <a:rPr sz="2400" dirty="0">
                <a:solidFill>
                  <a:srgbClr val="404E59"/>
                </a:solidFill>
                <a:latin typeface="Arial"/>
                <a:cs typeface="Arial"/>
              </a:rPr>
              <a:t>•</a:t>
            </a:r>
            <a:r>
              <a:rPr sz="2400" dirty="0">
                <a:solidFill>
                  <a:srgbClr val="51616C"/>
                </a:solidFill>
                <a:latin typeface="Helvetica"/>
                <a:cs typeface="Helvetica"/>
              </a:rPr>
              <a:t> 	</a:t>
            </a:r>
            <a:r>
              <a:rPr sz="2400" spc="75" dirty="0">
                <a:solidFill>
                  <a:srgbClr val="404E59"/>
                </a:solidFill>
                <a:latin typeface="Arial"/>
                <a:cs typeface="Arial"/>
              </a:rPr>
              <a:t>With</a:t>
            </a:r>
            <a:r>
              <a:rPr sz="2400" spc="-40" dirty="0">
                <a:solidFill>
                  <a:srgbClr val="404E59"/>
                </a:solidFill>
                <a:latin typeface="Arial"/>
                <a:cs typeface="Arial"/>
              </a:rPr>
              <a:t> </a:t>
            </a:r>
            <a:r>
              <a:rPr sz="2400" spc="97" dirty="0">
                <a:solidFill>
                  <a:srgbClr val="404E59"/>
                </a:solidFill>
                <a:latin typeface="Arial"/>
                <a:cs typeface="Arial"/>
              </a:rPr>
              <a:t>the</a:t>
            </a:r>
            <a:r>
              <a:rPr sz="2400" spc="-40" dirty="0">
                <a:solidFill>
                  <a:srgbClr val="404E59"/>
                </a:solidFill>
                <a:latin typeface="Arial"/>
                <a:cs typeface="Arial"/>
              </a:rPr>
              <a:t> </a:t>
            </a:r>
            <a:r>
              <a:rPr sz="2400" spc="75" dirty="0">
                <a:solidFill>
                  <a:srgbClr val="404E59"/>
                </a:solidFill>
                <a:latin typeface="Arial"/>
                <a:cs typeface="Arial"/>
              </a:rPr>
              <a:t>standard</a:t>
            </a:r>
            <a:r>
              <a:rPr sz="2400" spc="-40" dirty="0">
                <a:solidFill>
                  <a:srgbClr val="404E59"/>
                </a:solidFill>
                <a:latin typeface="Arial"/>
                <a:cs typeface="Arial"/>
              </a:rPr>
              <a:t> </a:t>
            </a:r>
            <a:r>
              <a:rPr sz="2400" spc="57" dirty="0">
                <a:solidFill>
                  <a:srgbClr val="404E59"/>
                </a:solidFill>
                <a:latin typeface="Arial"/>
                <a:cs typeface="Arial"/>
              </a:rPr>
              <a:t>symbolic</a:t>
            </a:r>
            <a:r>
              <a:rPr sz="2400" spc="-40" dirty="0">
                <a:solidFill>
                  <a:srgbClr val="404E59"/>
                </a:solidFill>
                <a:latin typeface="Arial"/>
                <a:cs typeface="Arial"/>
              </a:rPr>
              <a:t> </a:t>
            </a:r>
            <a:r>
              <a:rPr sz="2400" spc="57" dirty="0">
                <a:solidFill>
                  <a:srgbClr val="404E59"/>
                </a:solidFill>
                <a:latin typeface="Arial"/>
                <a:cs typeface="Arial"/>
              </a:rPr>
              <a:t>encoding</a:t>
            </a:r>
            <a:r>
              <a:rPr sz="2400" spc="-40" dirty="0">
                <a:solidFill>
                  <a:srgbClr val="404E59"/>
                </a:solidFill>
                <a:latin typeface="Arial"/>
                <a:cs typeface="Arial"/>
              </a:rPr>
              <a:t> </a:t>
            </a:r>
            <a:r>
              <a:rPr sz="2400" spc="115" dirty="0">
                <a:solidFill>
                  <a:srgbClr val="404E59"/>
                </a:solidFill>
                <a:latin typeface="Arial"/>
                <a:cs typeface="Arial"/>
              </a:rPr>
              <a:t>of</a:t>
            </a:r>
            <a:r>
              <a:rPr sz="2400" spc="-40" dirty="0">
                <a:solidFill>
                  <a:srgbClr val="404E59"/>
                </a:solidFill>
                <a:latin typeface="Arial"/>
                <a:cs typeface="Arial"/>
              </a:rPr>
              <a:t> </a:t>
            </a:r>
            <a:r>
              <a:rPr sz="2400" spc="66" dirty="0">
                <a:solidFill>
                  <a:srgbClr val="404E59"/>
                </a:solidFill>
                <a:latin typeface="Arial"/>
                <a:cs typeface="Arial"/>
              </a:rPr>
              <a:t>terms,</a:t>
            </a:r>
            <a:r>
              <a:rPr sz="2400" spc="-40" dirty="0">
                <a:solidFill>
                  <a:srgbClr val="404E59"/>
                </a:solidFill>
                <a:latin typeface="Arial"/>
                <a:cs typeface="Arial"/>
              </a:rPr>
              <a:t> </a:t>
            </a:r>
            <a:r>
              <a:rPr sz="2400" spc="18" dirty="0">
                <a:solidFill>
                  <a:srgbClr val="404E59"/>
                </a:solidFill>
                <a:latin typeface="Arial"/>
                <a:cs typeface="Arial"/>
              </a:rPr>
              <a:t>each </a:t>
            </a:r>
            <a:r>
              <a:rPr sz="2400" spc="57" dirty="0">
                <a:solidFill>
                  <a:srgbClr val="404E59"/>
                </a:solidFill>
                <a:latin typeface="Arial"/>
                <a:cs typeface="Arial"/>
              </a:rPr>
              <a:t> </a:t>
            </a:r>
            <a:r>
              <a:rPr sz="2400" spc="132" dirty="0">
                <a:solidFill>
                  <a:srgbClr val="404E59"/>
                </a:solidFill>
                <a:latin typeface="Arial"/>
                <a:cs typeface="Arial"/>
              </a:rPr>
              <a:t>term </a:t>
            </a:r>
            <a:r>
              <a:rPr sz="2400" spc="4" dirty="0">
                <a:solidFill>
                  <a:srgbClr val="404E59"/>
                </a:solidFill>
                <a:latin typeface="Arial"/>
                <a:cs typeface="Arial"/>
              </a:rPr>
              <a:t>is </a:t>
            </a:r>
            <a:r>
              <a:rPr sz="2400" dirty="0">
                <a:solidFill>
                  <a:srgbClr val="404E59"/>
                </a:solidFill>
                <a:latin typeface="Arial"/>
                <a:cs typeface="Arial"/>
              </a:rPr>
              <a:t>a</a:t>
            </a:r>
            <a:r>
              <a:rPr sz="2400" spc="-326" dirty="0">
                <a:solidFill>
                  <a:srgbClr val="404E59"/>
                </a:solidFill>
                <a:latin typeface="Arial"/>
                <a:cs typeface="Arial"/>
              </a:rPr>
              <a:t> </a:t>
            </a:r>
            <a:r>
              <a:rPr sz="2400" spc="84" dirty="0">
                <a:solidFill>
                  <a:srgbClr val="404E59"/>
                </a:solidFill>
                <a:latin typeface="Arial"/>
                <a:cs typeface="Arial"/>
              </a:rPr>
              <a:t>dimension</a:t>
            </a:r>
            <a:endParaRPr sz="2400" dirty="0">
              <a:latin typeface="Arial"/>
              <a:cs typeface="Arial"/>
            </a:endParaRPr>
          </a:p>
          <a:p>
            <a:pPr marL="11206">
              <a:spcBef>
                <a:spcPts val="953"/>
              </a:spcBef>
              <a:tabLst>
                <a:tab pos="414079" algn="l"/>
              </a:tabLst>
            </a:pPr>
            <a:r>
              <a:rPr sz="2400" dirty="0">
                <a:solidFill>
                  <a:srgbClr val="404E59"/>
                </a:solidFill>
                <a:latin typeface="Arial"/>
                <a:cs typeface="Arial"/>
              </a:rPr>
              <a:t>•</a:t>
            </a:r>
            <a:r>
              <a:rPr sz="2400" dirty="0">
                <a:solidFill>
                  <a:srgbClr val="51616C"/>
                </a:solidFill>
                <a:latin typeface="Helvetica"/>
                <a:cs typeface="Helvetica"/>
              </a:rPr>
              <a:t> 	</a:t>
            </a:r>
            <a:r>
              <a:rPr sz="2400" spc="101" dirty="0">
                <a:solidFill>
                  <a:srgbClr val="404E59"/>
                </a:solidFill>
                <a:latin typeface="Arial"/>
                <a:cs typeface="Arial"/>
              </a:rPr>
              <a:t>Di</a:t>
            </a:r>
            <a:r>
              <a:rPr sz="2400" spc="101" dirty="0">
                <a:solidFill>
                  <a:srgbClr val="404E59"/>
                </a:solidFill>
                <a:latin typeface="Arial Unicode MS"/>
                <a:cs typeface="Arial Unicode MS"/>
              </a:rPr>
              <a:t>ﬀ</a:t>
            </a:r>
            <a:r>
              <a:rPr sz="2400" spc="101" dirty="0">
                <a:solidFill>
                  <a:srgbClr val="404E59"/>
                </a:solidFill>
                <a:latin typeface="Arial"/>
                <a:cs typeface="Arial"/>
              </a:rPr>
              <a:t>erent</a:t>
            </a:r>
            <a:r>
              <a:rPr sz="2400" spc="-35" dirty="0">
                <a:solidFill>
                  <a:srgbClr val="404E59"/>
                </a:solidFill>
                <a:latin typeface="Arial"/>
                <a:cs typeface="Arial"/>
              </a:rPr>
              <a:t> </a:t>
            </a:r>
            <a:r>
              <a:rPr sz="2400" spc="97" dirty="0">
                <a:solidFill>
                  <a:srgbClr val="404E59"/>
                </a:solidFill>
                <a:latin typeface="Arial"/>
                <a:cs typeface="Arial"/>
              </a:rPr>
              <a:t>terms</a:t>
            </a:r>
            <a:r>
              <a:rPr sz="2400" spc="-35" dirty="0">
                <a:solidFill>
                  <a:srgbClr val="404E59"/>
                </a:solidFill>
                <a:latin typeface="Arial"/>
                <a:cs typeface="Arial"/>
              </a:rPr>
              <a:t> </a:t>
            </a:r>
            <a:r>
              <a:rPr sz="2400" spc="31" dirty="0">
                <a:solidFill>
                  <a:srgbClr val="404E59"/>
                </a:solidFill>
                <a:latin typeface="Arial"/>
                <a:cs typeface="Arial"/>
              </a:rPr>
              <a:t>have</a:t>
            </a:r>
            <a:r>
              <a:rPr sz="2400" spc="-35" dirty="0">
                <a:solidFill>
                  <a:srgbClr val="404E59"/>
                </a:solidFill>
                <a:latin typeface="Arial"/>
                <a:cs typeface="Arial"/>
              </a:rPr>
              <a:t> </a:t>
            </a:r>
            <a:r>
              <a:rPr sz="2400" spc="110" dirty="0">
                <a:solidFill>
                  <a:srgbClr val="404E59"/>
                </a:solidFill>
                <a:latin typeface="Arial"/>
                <a:cs typeface="Arial"/>
              </a:rPr>
              <a:t>no</a:t>
            </a:r>
            <a:r>
              <a:rPr sz="2400" spc="-35" dirty="0">
                <a:solidFill>
                  <a:srgbClr val="404E59"/>
                </a:solidFill>
                <a:latin typeface="Arial"/>
                <a:cs typeface="Arial"/>
              </a:rPr>
              <a:t> </a:t>
            </a:r>
            <a:r>
              <a:rPr sz="2400" spc="93" dirty="0">
                <a:solidFill>
                  <a:srgbClr val="404E59"/>
                </a:solidFill>
                <a:latin typeface="Arial"/>
                <a:cs typeface="Arial"/>
              </a:rPr>
              <a:t>inherent</a:t>
            </a:r>
            <a:r>
              <a:rPr sz="2400" spc="-35" dirty="0">
                <a:solidFill>
                  <a:srgbClr val="404E59"/>
                </a:solidFill>
                <a:latin typeface="Arial"/>
                <a:cs typeface="Arial"/>
              </a:rPr>
              <a:t> </a:t>
            </a:r>
            <a:r>
              <a:rPr sz="2400" spc="71" dirty="0">
                <a:solidFill>
                  <a:srgbClr val="404E59"/>
                </a:solidFill>
                <a:latin typeface="Arial"/>
                <a:cs typeface="Arial"/>
              </a:rPr>
              <a:t>similarity</a:t>
            </a:r>
            <a:endParaRPr sz="2400" dirty="0">
              <a:latin typeface="Arial"/>
              <a:cs typeface="Arial"/>
            </a:endParaRPr>
          </a:p>
          <a:p>
            <a:pPr marL="11206">
              <a:lnSpc>
                <a:spcPts val="2462"/>
              </a:lnSpc>
              <a:spcBef>
                <a:spcPts val="899"/>
              </a:spcBef>
              <a:tabLst>
                <a:tab pos="414079" algn="l"/>
                <a:tab pos="1904541" algn="l"/>
              </a:tabLst>
            </a:pPr>
            <a:r>
              <a:rPr sz="2400" dirty="0">
                <a:solidFill>
                  <a:srgbClr val="404E59"/>
                </a:solidFill>
                <a:latin typeface="Arial"/>
                <a:cs typeface="Arial"/>
              </a:rPr>
              <a:t>•</a:t>
            </a:r>
            <a:r>
              <a:rPr sz="2400" dirty="0">
                <a:solidFill>
                  <a:srgbClr val="51616C"/>
                </a:solidFill>
                <a:latin typeface="Helvetica"/>
                <a:cs typeface="Helvetica"/>
              </a:rPr>
              <a:t> 	</a:t>
            </a:r>
            <a:r>
              <a:rPr sz="2400" spc="-4" dirty="0">
                <a:solidFill>
                  <a:srgbClr val="3A87FF"/>
                </a:solidFill>
                <a:latin typeface="Chalkduster"/>
                <a:cs typeface="Chalkduster"/>
              </a:rPr>
              <a:t>motel</a:t>
            </a:r>
            <a:r>
              <a:rPr sz="2400" dirty="0">
                <a:solidFill>
                  <a:srgbClr val="3A87FF"/>
                </a:solidFill>
                <a:latin typeface="Chalkduster"/>
                <a:cs typeface="Chalkduster"/>
              </a:rPr>
              <a:t> </a:t>
            </a:r>
            <a:r>
              <a:rPr sz="2400" spc="-4" dirty="0">
                <a:solidFill>
                  <a:srgbClr val="3A87FF"/>
                </a:solidFill>
                <a:latin typeface="Chalkduster"/>
                <a:cs typeface="Chalkduster"/>
              </a:rPr>
              <a:t>[0	</a:t>
            </a:r>
            <a:r>
              <a:rPr sz="2400" dirty="0">
                <a:solidFill>
                  <a:srgbClr val="3A87FF"/>
                </a:solidFill>
                <a:latin typeface="Chalkduster"/>
                <a:cs typeface="Chalkduster"/>
              </a:rPr>
              <a:t>0 0 0 0 0 0 0 0 0 1 0 0 0</a:t>
            </a:r>
            <a:r>
              <a:rPr sz="2400" spc="-137" dirty="0">
                <a:solidFill>
                  <a:srgbClr val="3A87FF"/>
                </a:solidFill>
                <a:latin typeface="Chalkduster"/>
                <a:cs typeface="Chalkduster"/>
              </a:rPr>
              <a:t> </a:t>
            </a:r>
            <a:r>
              <a:rPr sz="2400" dirty="0">
                <a:solidFill>
                  <a:srgbClr val="3A87FF"/>
                </a:solidFill>
                <a:latin typeface="Chalkduster"/>
                <a:cs typeface="Chalkduster"/>
              </a:rPr>
              <a:t>0]</a:t>
            </a:r>
            <a:r>
              <a:rPr sz="2400" baseline="24305" dirty="0">
                <a:solidFill>
                  <a:srgbClr val="489DFF"/>
                </a:solidFill>
                <a:latin typeface="Chalkduster"/>
                <a:cs typeface="Chalkduster"/>
              </a:rPr>
              <a:t>T</a:t>
            </a:r>
            <a:endParaRPr sz="2400" baseline="24305" dirty="0">
              <a:latin typeface="Chalkduster"/>
              <a:cs typeface="Chalkduster"/>
            </a:endParaRPr>
          </a:p>
          <a:p>
            <a:pPr marL="414079">
              <a:lnSpc>
                <a:spcPts val="2462"/>
              </a:lnSpc>
              <a:tabLst>
                <a:tab pos="1457403" algn="l"/>
              </a:tabLst>
            </a:pPr>
            <a:r>
              <a:rPr sz="2400" spc="-4" dirty="0">
                <a:solidFill>
                  <a:srgbClr val="3A87FF"/>
                </a:solidFill>
                <a:latin typeface="Chalkduster"/>
                <a:cs typeface="Chalkduster"/>
              </a:rPr>
              <a:t>hotel	</a:t>
            </a:r>
            <a:r>
              <a:rPr sz="2400" dirty="0">
                <a:solidFill>
                  <a:srgbClr val="3A87FF"/>
                </a:solidFill>
                <a:latin typeface="Chalkduster"/>
                <a:cs typeface="Chalkduster"/>
              </a:rPr>
              <a:t>[0 0 0 0 0 0 0 3 0 0 0 0 0 0 0] =</a:t>
            </a:r>
            <a:r>
              <a:rPr sz="2400" spc="-88" dirty="0">
                <a:solidFill>
                  <a:srgbClr val="3A87FF"/>
                </a:solidFill>
                <a:latin typeface="Chalkduster"/>
                <a:cs typeface="Chalkduster"/>
              </a:rPr>
              <a:t> </a:t>
            </a:r>
            <a:r>
              <a:rPr sz="2400" spc="-35" dirty="0">
                <a:solidFill>
                  <a:srgbClr val="3A87FF"/>
                </a:solidFill>
                <a:latin typeface="Chalkduster"/>
                <a:cs typeface="Chalkduster"/>
              </a:rPr>
              <a:t>0</a:t>
            </a:r>
            <a:r>
              <a:rPr sz="2400" b="1" spc="-110" dirty="0">
                <a:solidFill>
                  <a:srgbClr val="139CB7"/>
                </a:solidFill>
                <a:latin typeface="Arial"/>
                <a:cs typeface="Arial"/>
              </a:rPr>
              <a:t> </a:t>
            </a:r>
            <a:endParaRPr sz="2400" dirty="0">
              <a:latin typeface="Arial"/>
              <a:cs typeface="Arial"/>
            </a:endParaRPr>
          </a:p>
          <a:p>
            <a:pPr marL="414079" marR="300334" indent="-403433">
              <a:lnSpc>
                <a:spcPts val="2382"/>
              </a:lnSpc>
              <a:spcBef>
                <a:spcPts val="1200"/>
              </a:spcBef>
              <a:tabLst>
                <a:tab pos="414079" algn="l"/>
              </a:tabLst>
            </a:pPr>
            <a:r>
              <a:rPr sz="2400" dirty="0">
                <a:solidFill>
                  <a:srgbClr val="404E59"/>
                </a:solidFill>
                <a:latin typeface="Arial"/>
                <a:cs typeface="Arial"/>
              </a:rPr>
              <a:t>•</a:t>
            </a:r>
            <a:r>
              <a:rPr sz="2400" dirty="0">
                <a:solidFill>
                  <a:srgbClr val="51616C"/>
                </a:solidFill>
                <a:latin typeface="Helvetica"/>
                <a:cs typeface="Helvetica"/>
              </a:rPr>
              <a:t> 	</a:t>
            </a:r>
            <a:r>
              <a:rPr sz="2400" spc="62" dirty="0">
                <a:solidFill>
                  <a:srgbClr val="404E59"/>
                </a:solidFill>
                <a:latin typeface="Arial"/>
                <a:cs typeface="Arial"/>
              </a:rPr>
              <a:t>If</a:t>
            </a:r>
            <a:r>
              <a:rPr sz="2400" spc="-44" dirty="0">
                <a:solidFill>
                  <a:srgbClr val="404E59"/>
                </a:solidFill>
                <a:latin typeface="Arial"/>
                <a:cs typeface="Arial"/>
              </a:rPr>
              <a:t> </a:t>
            </a:r>
            <a:r>
              <a:rPr sz="2400" spc="84" dirty="0">
                <a:solidFill>
                  <a:srgbClr val="404E59"/>
                </a:solidFill>
                <a:latin typeface="Arial"/>
                <a:cs typeface="Arial"/>
              </a:rPr>
              <a:t>query</a:t>
            </a:r>
            <a:r>
              <a:rPr sz="2400" spc="-44" dirty="0">
                <a:solidFill>
                  <a:srgbClr val="404E59"/>
                </a:solidFill>
                <a:latin typeface="Arial"/>
                <a:cs typeface="Arial"/>
              </a:rPr>
              <a:t> </a:t>
            </a:r>
            <a:r>
              <a:rPr sz="2400" spc="110" dirty="0">
                <a:solidFill>
                  <a:srgbClr val="404E59"/>
                </a:solidFill>
                <a:latin typeface="Arial"/>
                <a:cs typeface="Arial"/>
              </a:rPr>
              <a:t>on</a:t>
            </a:r>
            <a:r>
              <a:rPr sz="2400" spc="-44" dirty="0">
                <a:solidFill>
                  <a:srgbClr val="404E59"/>
                </a:solidFill>
                <a:latin typeface="Arial"/>
                <a:cs typeface="Arial"/>
              </a:rPr>
              <a:t> </a:t>
            </a:r>
            <a:r>
              <a:rPr sz="2400" i="1" spc="13" dirty="0">
                <a:solidFill>
                  <a:srgbClr val="51616C"/>
                </a:solidFill>
                <a:latin typeface="Arial"/>
                <a:cs typeface="Arial"/>
              </a:rPr>
              <a:t>hotel</a:t>
            </a:r>
            <a:r>
              <a:rPr sz="2400" i="1" spc="-44" dirty="0">
                <a:solidFill>
                  <a:srgbClr val="51616C"/>
                </a:solidFill>
                <a:latin typeface="Arial"/>
                <a:cs typeface="Arial"/>
              </a:rPr>
              <a:t> </a:t>
            </a:r>
            <a:r>
              <a:rPr sz="2400" spc="79" dirty="0">
                <a:solidFill>
                  <a:srgbClr val="404E59"/>
                </a:solidFill>
                <a:latin typeface="Arial"/>
                <a:cs typeface="Arial"/>
              </a:rPr>
              <a:t>and</a:t>
            </a:r>
            <a:r>
              <a:rPr sz="2400" spc="-44" dirty="0">
                <a:solidFill>
                  <a:srgbClr val="404E59"/>
                </a:solidFill>
                <a:latin typeface="Arial"/>
                <a:cs typeface="Arial"/>
              </a:rPr>
              <a:t> </a:t>
            </a:r>
            <a:r>
              <a:rPr sz="2400" spc="97" dirty="0">
                <a:solidFill>
                  <a:srgbClr val="404E59"/>
                </a:solidFill>
                <a:latin typeface="Arial"/>
                <a:cs typeface="Arial"/>
              </a:rPr>
              <a:t>document</a:t>
            </a:r>
            <a:r>
              <a:rPr sz="2400" spc="-44" dirty="0">
                <a:solidFill>
                  <a:srgbClr val="404E59"/>
                </a:solidFill>
                <a:latin typeface="Arial"/>
                <a:cs typeface="Arial"/>
              </a:rPr>
              <a:t> </a:t>
            </a:r>
            <a:r>
              <a:rPr sz="2400" spc="22" dirty="0">
                <a:solidFill>
                  <a:srgbClr val="404E59"/>
                </a:solidFill>
                <a:latin typeface="Arial"/>
                <a:cs typeface="Arial"/>
              </a:rPr>
              <a:t>has</a:t>
            </a:r>
            <a:r>
              <a:rPr sz="2400" spc="-44" dirty="0">
                <a:solidFill>
                  <a:srgbClr val="404E59"/>
                </a:solidFill>
                <a:latin typeface="Arial"/>
                <a:cs typeface="Arial"/>
              </a:rPr>
              <a:t> </a:t>
            </a:r>
            <a:r>
              <a:rPr sz="2400" i="1" spc="9" dirty="0">
                <a:solidFill>
                  <a:srgbClr val="51616C"/>
                </a:solidFill>
                <a:latin typeface="Arial"/>
                <a:cs typeface="Arial"/>
              </a:rPr>
              <a:t>motel</a:t>
            </a:r>
            <a:r>
              <a:rPr sz="2400" spc="9" dirty="0">
                <a:solidFill>
                  <a:srgbClr val="404E59"/>
                </a:solidFill>
                <a:latin typeface="Arial"/>
                <a:cs typeface="Arial"/>
              </a:rPr>
              <a:t>,</a:t>
            </a:r>
            <a:r>
              <a:rPr sz="2400" spc="-44" dirty="0">
                <a:solidFill>
                  <a:srgbClr val="404E59"/>
                </a:solidFill>
                <a:latin typeface="Arial"/>
                <a:cs typeface="Arial"/>
              </a:rPr>
              <a:t> </a:t>
            </a:r>
            <a:r>
              <a:rPr sz="2400" spc="101" dirty="0">
                <a:solidFill>
                  <a:srgbClr val="404E59"/>
                </a:solidFill>
                <a:latin typeface="Arial"/>
                <a:cs typeface="Arial"/>
              </a:rPr>
              <a:t>then</a:t>
            </a:r>
            <a:r>
              <a:rPr sz="2400" spc="-44" dirty="0">
                <a:solidFill>
                  <a:srgbClr val="404E59"/>
                </a:solidFill>
                <a:latin typeface="Arial"/>
                <a:cs typeface="Arial"/>
              </a:rPr>
              <a:t> </a:t>
            </a:r>
            <a:r>
              <a:rPr sz="2400" spc="124" dirty="0">
                <a:solidFill>
                  <a:srgbClr val="404E59"/>
                </a:solidFill>
                <a:latin typeface="Arial"/>
                <a:cs typeface="Arial"/>
              </a:rPr>
              <a:t>our </a:t>
            </a:r>
            <a:r>
              <a:rPr sz="2400" spc="132" dirty="0">
                <a:solidFill>
                  <a:srgbClr val="404E59"/>
                </a:solidFill>
                <a:latin typeface="Arial"/>
                <a:cs typeface="Arial"/>
              </a:rPr>
              <a:t> </a:t>
            </a:r>
            <a:r>
              <a:rPr sz="2400" spc="84" dirty="0">
                <a:solidFill>
                  <a:srgbClr val="404E59"/>
                </a:solidFill>
                <a:latin typeface="Arial"/>
                <a:cs typeface="Arial"/>
              </a:rPr>
              <a:t>query</a:t>
            </a:r>
            <a:r>
              <a:rPr sz="2400" spc="-49" dirty="0">
                <a:solidFill>
                  <a:srgbClr val="404E59"/>
                </a:solidFill>
                <a:latin typeface="Arial"/>
                <a:cs typeface="Arial"/>
              </a:rPr>
              <a:t> </a:t>
            </a:r>
            <a:r>
              <a:rPr sz="2400" spc="79" dirty="0">
                <a:solidFill>
                  <a:srgbClr val="404E59"/>
                </a:solidFill>
                <a:latin typeface="Arial"/>
                <a:cs typeface="Arial"/>
              </a:rPr>
              <a:t>and</a:t>
            </a:r>
            <a:r>
              <a:rPr sz="2400" spc="-49" dirty="0">
                <a:solidFill>
                  <a:srgbClr val="404E59"/>
                </a:solidFill>
                <a:latin typeface="Arial"/>
                <a:cs typeface="Arial"/>
              </a:rPr>
              <a:t> </a:t>
            </a:r>
            <a:r>
              <a:rPr sz="2400" spc="97" dirty="0">
                <a:solidFill>
                  <a:srgbClr val="404E59"/>
                </a:solidFill>
                <a:latin typeface="Arial"/>
                <a:cs typeface="Arial"/>
              </a:rPr>
              <a:t>document</a:t>
            </a:r>
            <a:r>
              <a:rPr sz="2400" spc="-49" dirty="0">
                <a:solidFill>
                  <a:srgbClr val="404E59"/>
                </a:solidFill>
                <a:latin typeface="Arial"/>
                <a:cs typeface="Arial"/>
              </a:rPr>
              <a:t> </a:t>
            </a:r>
            <a:r>
              <a:rPr sz="2400" spc="44" dirty="0">
                <a:solidFill>
                  <a:srgbClr val="404E59"/>
                </a:solidFill>
                <a:latin typeface="Arial"/>
                <a:cs typeface="Arial"/>
              </a:rPr>
              <a:t>vectors</a:t>
            </a:r>
            <a:r>
              <a:rPr sz="2400" spc="-49" dirty="0">
                <a:solidFill>
                  <a:srgbClr val="404E59"/>
                </a:solidFill>
                <a:latin typeface="Arial"/>
                <a:cs typeface="Arial"/>
              </a:rPr>
              <a:t> </a:t>
            </a:r>
            <a:r>
              <a:rPr sz="2400" spc="53" dirty="0">
                <a:solidFill>
                  <a:srgbClr val="404E59"/>
                </a:solidFill>
                <a:latin typeface="Arial"/>
                <a:cs typeface="Arial"/>
              </a:rPr>
              <a:t>are</a:t>
            </a:r>
            <a:r>
              <a:rPr sz="2400" spc="-49" dirty="0">
                <a:solidFill>
                  <a:srgbClr val="404E59"/>
                </a:solidFill>
                <a:latin typeface="Arial"/>
                <a:cs typeface="Arial"/>
              </a:rPr>
              <a:t> </a:t>
            </a:r>
            <a:r>
              <a:rPr sz="2400" b="1" spc="66" dirty="0">
                <a:solidFill>
                  <a:srgbClr val="51616C"/>
                </a:solidFill>
                <a:latin typeface="Arial"/>
                <a:cs typeface="Arial"/>
              </a:rPr>
              <a:t>orthogonal</a:t>
            </a:r>
            <a:endParaRPr sz="2400" dirty="0">
              <a:latin typeface="Arial"/>
              <a:cs typeface="Arial"/>
            </a:endParaRPr>
          </a:p>
        </p:txBody>
      </p:sp>
      <p:sp>
        <p:nvSpPr>
          <p:cNvPr id="4" name="object 4"/>
          <p:cNvSpPr txBox="1"/>
          <p:nvPr/>
        </p:nvSpPr>
        <p:spPr>
          <a:xfrm>
            <a:off x="7331701" y="415598"/>
            <a:ext cx="878541" cy="217304"/>
          </a:xfrm>
          <a:prstGeom prst="rect">
            <a:avLst/>
          </a:prstGeom>
        </p:spPr>
        <p:txBody>
          <a:bodyPr vert="horz" wrap="square" lIns="0" tIns="0" rIns="0" bIns="0" rtlCol="0">
            <a:spAutoFit/>
          </a:bodyPr>
          <a:lstStyle/>
          <a:p>
            <a:pPr marL="11206"/>
            <a:r>
              <a:rPr sz="1412" dirty="0">
                <a:solidFill>
                  <a:srgbClr val="FBFCFF"/>
                </a:solidFill>
                <a:latin typeface="Lucida Grande"/>
                <a:cs typeface="Lucida Grande"/>
              </a:rPr>
              <a:t>Sec.</a:t>
            </a:r>
            <a:r>
              <a:rPr sz="1412" spc="-88" dirty="0">
                <a:solidFill>
                  <a:srgbClr val="FBFCFF"/>
                </a:solidFill>
                <a:latin typeface="Lucida Grande"/>
                <a:cs typeface="Lucida Grande"/>
              </a:rPr>
              <a:t> </a:t>
            </a:r>
            <a:r>
              <a:rPr sz="1412" dirty="0">
                <a:solidFill>
                  <a:srgbClr val="FBFCFF"/>
                </a:solidFill>
                <a:latin typeface="Lucida Grande"/>
                <a:cs typeface="Lucida Grande"/>
              </a:rPr>
              <a:t>9.2.2</a:t>
            </a:r>
            <a:endParaRPr sz="1412">
              <a:latin typeface="Lucida Grande"/>
              <a:cs typeface="Lucida Grande"/>
            </a:endParaRPr>
          </a:p>
        </p:txBody>
      </p:sp>
    </p:spTree>
    <p:extLst>
      <p:ext uri="{BB962C8B-B14F-4D97-AF65-F5344CB8AC3E}">
        <p14:creationId xmlns:p14="http://schemas.microsoft.com/office/powerpoint/2010/main" val="3523365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6872" y="639999"/>
            <a:ext cx="8684874" cy="1066800"/>
          </a:xfrm>
        </p:spPr>
        <p:txBody>
          <a:bodyPr>
            <a:noAutofit/>
          </a:bodyPr>
          <a:lstStyle/>
          <a:p>
            <a:r>
              <a:rPr lang="en-US" b="1" dirty="0">
                <a:solidFill>
                  <a:srgbClr val="0000FF"/>
                </a:solidFill>
                <a:latin typeface="Arial" charset="0"/>
                <a:ea typeface="Arial" charset="0"/>
                <a:cs typeface="Arial" charset="0"/>
              </a:rPr>
              <a:t>Word2vec </a:t>
            </a:r>
            <a:br>
              <a:rPr lang="en-US" b="1" dirty="0">
                <a:solidFill>
                  <a:srgbClr val="0000FF"/>
                </a:solidFill>
                <a:latin typeface="Arial" charset="0"/>
                <a:ea typeface="Arial" charset="0"/>
                <a:cs typeface="Arial" charset="0"/>
              </a:rPr>
            </a:br>
            <a:r>
              <a:rPr lang="en-US" b="1" dirty="0">
                <a:solidFill>
                  <a:srgbClr val="0000FF"/>
                </a:solidFill>
                <a:latin typeface="Arial" charset="0"/>
                <a:ea typeface="Arial" charset="0"/>
                <a:cs typeface="Arial" charset="0"/>
              </a:rPr>
              <a:t>  -- Vector Representation of Words</a:t>
            </a:r>
          </a:p>
        </p:txBody>
      </p:sp>
      <p:sp>
        <p:nvSpPr>
          <p:cNvPr id="3" name="Content Placeholder 2"/>
          <p:cNvSpPr>
            <a:spLocks noGrp="1"/>
          </p:cNvSpPr>
          <p:nvPr>
            <p:ph idx="1"/>
          </p:nvPr>
        </p:nvSpPr>
        <p:spPr>
          <a:xfrm>
            <a:off x="457200" y="1978766"/>
            <a:ext cx="8317901" cy="3263504"/>
          </a:xfrm>
        </p:spPr>
        <p:txBody>
          <a:bodyPr>
            <a:noAutofit/>
          </a:bodyPr>
          <a:lstStyle/>
          <a:p>
            <a:r>
              <a:rPr lang="en-US" dirty="0"/>
              <a:t>Word2vec: computationally-efficient, 2-layer predictive NN for learning word </a:t>
            </a:r>
            <a:r>
              <a:rPr lang="en-US" dirty="0" err="1"/>
              <a:t>embeddings</a:t>
            </a:r>
            <a:r>
              <a:rPr lang="en-US" dirty="0"/>
              <a:t> from raw text</a:t>
            </a:r>
          </a:p>
          <a:p>
            <a:pPr lvl="1"/>
            <a:r>
              <a:rPr lang="en-US" dirty="0"/>
              <a:t>Considered deep for its ability to digest expansive data sets quickly</a:t>
            </a:r>
          </a:p>
          <a:p>
            <a:pPr lvl="1"/>
            <a:endParaRPr lang="en-US" dirty="0"/>
          </a:p>
          <a:p>
            <a:r>
              <a:rPr lang="en-US" dirty="0"/>
              <a:t>Can be used for unsupervised learning of words</a:t>
            </a:r>
          </a:p>
          <a:p>
            <a:pPr lvl="1"/>
            <a:r>
              <a:rPr lang="en-US" dirty="0"/>
              <a:t>Relationships between different words</a:t>
            </a:r>
          </a:p>
          <a:p>
            <a:pPr lvl="1"/>
            <a:r>
              <a:rPr lang="en-US" dirty="0"/>
              <a:t>Ability to abstract higher meaning between words (e.g., Tucson is a city in the state of Arizona)</a:t>
            </a:r>
          </a:p>
          <a:p>
            <a:endParaRPr lang="en-US" dirty="0"/>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109</a:t>
            </a:fld>
            <a:endParaRPr lang="en-US"/>
          </a:p>
        </p:txBody>
      </p:sp>
    </p:spTree>
    <p:extLst>
      <p:ext uri="{BB962C8B-B14F-4D97-AF65-F5344CB8AC3E}">
        <p14:creationId xmlns:p14="http://schemas.microsoft.com/office/powerpoint/2010/main" val="2072875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1279" y="4776215"/>
            <a:ext cx="152400" cy="152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930722"/>
            <a:ext cx="8229600" cy="1491356"/>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spc="-85">
                <a:solidFill>
                  <a:srgbClr val="438086"/>
                </a:solidFill>
                <a:latin typeface="+mj-ea"/>
                <a:cs typeface="Times New Roman"/>
              </a:rPr>
              <a:t> </a:t>
            </a:r>
            <a:r>
              <a:rPr sz="3200" b="1">
                <a:solidFill>
                  <a:srgbClr val="438086"/>
                </a:solidFill>
                <a:latin typeface="+mj-ea"/>
              </a:rPr>
              <a:t>发展历程	</a:t>
            </a:r>
          </a:p>
        </p:txBody>
      </p:sp>
      <p:sp>
        <p:nvSpPr>
          <p:cNvPr id="4" name="object 4"/>
          <p:cNvSpPr/>
          <p:nvPr/>
        </p:nvSpPr>
        <p:spPr>
          <a:xfrm>
            <a:off x="2369820" y="4896611"/>
            <a:ext cx="153924" cy="1539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07692" y="4992623"/>
            <a:ext cx="152400" cy="1524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825240" y="3377184"/>
            <a:ext cx="153923" cy="15239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726179" y="3622547"/>
            <a:ext cx="152399" cy="15392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654552" y="1525524"/>
            <a:ext cx="152399" cy="153923"/>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838955" y="1408175"/>
            <a:ext cx="152399" cy="152399"/>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023359" y="1290827"/>
            <a:ext cx="153923" cy="152399"/>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4209288" y="1408175"/>
            <a:ext cx="152399" cy="15239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4393691" y="1525524"/>
            <a:ext cx="153923" cy="153923"/>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4023359" y="1537716"/>
            <a:ext cx="153923" cy="153923"/>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4023359" y="1786127"/>
            <a:ext cx="153923" cy="153923"/>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468374" y="5307329"/>
            <a:ext cx="2872740" cy="769620"/>
          </a:xfrm>
          <a:custGeom>
            <a:avLst/>
            <a:gdLst/>
            <a:ahLst/>
            <a:cxnLst/>
            <a:rect l="l" t="t" r="r" b="b"/>
            <a:pathLst>
              <a:path w="2872740" h="769620">
                <a:moveTo>
                  <a:pt x="2744470" y="0"/>
                </a:moveTo>
                <a:lnTo>
                  <a:pt x="128269" y="0"/>
                </a:lnTo>
                <a:lnTo>
                  <a:pt x="78331" y="10076"/>
                </a:lnTo>
                <a:lnTo>
                  <a:pt x="37560" y="37560"/>
                </a:lnTo>
                <a:lnTo>
                  <a:pt x="10076" y="78331"/>
                </a:lnTo>
                <a:lnTo>
                  <a:pt x="0" y="128270"/>
                </a:lnTo>
                <a:lnTo>
                  <a:pt x="0" y="641350"/>
                </a:lnTo>
                <a:lnTo>
                  <a:pt x="10076" y="691278"/>
                </a:lnTo>
                <a:lnTo>
                  <a:pt x="37560" y="732050"/>
                </a:lnTo>
                <a:lnTo>
                  <a:pt x="78331" y="759539"/>
                </a:lnTo>
                <a:lnTo>
                  <a:pt x="128269" y="769620"/>
                </a:lnTo>
                <a:lnTo>
                  <a:pt x="2744470" y="769620"/>
                </a:lnTo>
                <a:lnTo>
                  <a:pt x="2794408" y="759539"/>
                </a:lnTo>
                <a:lnTo>
                  <a:pt x="2835179" y="732050"/>
                </a:lnTo>
                <a:lnTo>
                  <a:pt x="2862663" y="691278"/>
                </a:lnTo>
                <a:lnTo>
                  <a:pt x="2872740" y="641350"/>
                </a:lnTo>
                <a:lnTo>
                  <a:pt x="2872740" y="128270"/>
                </a:lnTo>
                <a:lnTo>
                  <a:pt x="2862663" y="78331"/>
                </a:lnTo>
                <a:lnTo>
                  <a:pt x="2835179" y="37560"/>
                </a:lnTo>
                <a:lnTo>
                  <a:pt x="2794408" y="10076"/>
                </a:lnTo>
                <a:lnTo>
                  <a:pt x="2744470" y="0"/>
                </a:lnTo>
                <a:close/>
              </a:path>
            </a:pathLst>
          </a:custGeom>
          <a:solidFill>
            <a:srgbClr val="EB631B"/>
          </a:solidFill>
        </p:spPr>
        <p:txBody>
          <a:bodyPr wrap="square" lIns="0" tIns="0" rIns="0" bIns="0" rtlCol="0"/>
          <a:lstStyle/>
          <a:p>
            <a:endParaRPr/>
          </a:p>
        </p:txBody>
      </p:sp>
      <p:sp>
        <p:nvSpPr>
          <p:cNvPr id="16" name="object 16"/>
          <p:cNvSpPr txBox="1"/>
          <p:nvPr/>
        </p:nvSpPr>
        <p:spPr>
          <a:xfrm>
            <a:off x="2100833" y="5274005"/>
            <a:ext cx="1273810" cy="671830"/>
          </a:xfrm>
          <a:prstGeom prst="rect">
            <a:avLst/>
          </a:prstGeom>
        </p:spPr>
        <p:txBody>
          <a:bodyPr vert="horz" wrap="square" lIns="0" tIns="121920" rIns="0" bIns="0" rtlCol="0">
            <a:spAutoFit/>
          </a:bodyPr>
          <a:lstStyle/>
          <a:p>
            <a:pPr marL="12700">
              <a:lnSpc>
                <a:spcPct val="100000"/>
              </a:lnSpc>
              <a:spcBef>
                <a:spcPts val="960"/>
              </a:spcBef>
            </a:pPr>
            <a:r>
              <a:rPr sz="1400" spc="-5">
                <a:solidFill>
                  <a:srgbClr val="FFFFFF"/>
                </a:solidFill>
                <a:latin typeface="Helvetica"/>
                <a:cs typeface="Helvetica"/>
              </a:rPr>
              <a:t>1990</a:t>
            </a:r>
            <a:r>
              <a:rPr sz="1400">
                <a:solidFill>
                  <a:srgbClr val="FFFFFF"/>
                </a:solidFill>
                <a:latin typeface="华文楷体"/>
                <a:cs typeface="华文楷体"/>
              </a:rPr>
              <a:t>年以前</a:t>
            </a:r>
            <a:endParaRPr sz="1400">
              <a:latin typeface="华文楷体"/>
              <a:cs typeface="华文楷体"/>
            </a:endParaRPr>
          </a:p>
          <a:p>
            <a:pPr marL="12700">
              <a:lnSpc>
                <a:spcPct val="100000"/>
              </a:lnSpc>
              <a:spcBef>
                <a:spcPts val="865"/>
              </a:spcBef>
            </a:pPr>
            <a:r>
              <a:rPr sz="1400">
                <a:solidFill>
                  <a:srgbClr val="FFFFFF"/>
                </a:solidFill>
                <a:latin typeface="华文楷体"/>
                <a:cs typeface="华文楷体"/>
              </a:rPr>
              <a:t>基于规则的方法</a:t>
            </a:r>
            <a:endParaRPr sz="1400">
              <a:latin typeface="华文楷体"/>
              <a:cs typeface="华文楷体"/>
            </a:endParaRPr>
          </a:p>
        </p:txBody>
      </p:sp>
      <p:sp>
        <p:nvSpPr>
          <p:cNvPr id="17" name="object 17"/>
          <p:cNvSpPr/>
          <p:nvPr/>
        </p:nvSpPr>
        <p:spPr>
          <a:xfrm>
            <a:off x="671322" y="4530090"/>
            <a:ext cx="1331976" cy="1331976"/>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671322" y="4530090"/>
            <a:ext cx="1332230" cy="1332230"/>
          </a:xfrm>
          <a:custGeom>
            <a:avLst/>
            <a:gdLst/>
            <a:ahLst/>
            <a:cxnLst/>
            <a:rect l="l" t="t" r="r" b="b"/>
            <a:pathLst>
              <a:path w="1332230" h="1332229">
                <a:moveTo>
                  <a:pt x="0" y="665988"/>
                </a:moveTo>
                <a:lnTo>
                  <a:pt x="1672" y="618428"/>
                </a:lnTo>
                <a:lnTo>
                  <a:pt x="6613" y="571771"/>
                </a:lnTo>
                <a:lnTo>
                  <a:pt x="14711" y="526128"/>
                </a:lnTo>
                <a:lnTo>
                  <a:pt x="25853" y="481613"/>
                </a:lnTo>
                <a:lnTo>
                  <a:pt x="39925" y="438339"/>
                </a:lnTo>
                <a:lnTo>
                  <a:pt x="56817" y="396417"/>
                </a:lnTo>
                <a:lnTo>
                  <a:pt x="76414" y="355961"/>
                </a:lnTo>
                <a:lnTo>
                  <a:pt x="98604" y="317084"/>
                </a:lnTo>
                <a:lnTo>
                  <a:pt x="123274" y="279898"/>
                </a:lnTo>
                <a:lnTo>
                  <a:pt x="150312" y="244516"/>
                </a:lnTo>
                <a:lnTo>
                  <a:pt x="179605" y="211050"/>
                </a:lnTo>
                <a:lnTo>
                  <a:pt x="211040" y="179614"/>
                </a:lnTo>
                <a:lnTo>
                  <a:pt x="244505" y="150320"/>
                </a:lnTo>
                <a:lnTo>
                  <a:pt x="279887" y="123281"/>
                </a:lnTo>
                <a:lnTo>
                  <a:pt x="317073" y="98610"/>
                </a:lnTo>
                <a:lnTo>
                  <a:pt x="355950" y="76419"/>
                </a:lnTo>
                <a:lnTo>
                  <a:pt x="396406" y="56821"/>
                </a:lnTo>
                <a:lnTo>
                  <a:pt x="438329" y="39928"/>
                </a:lnTo>
                <a:lnTo>
                  <a:pt x="481604" y="25855"/>
                </a:lnTo>
                <a:lnTo>
                  <a:pt x="526121" y="14712"/>
                </a:lnTo>
                <a:lnTo>
                  <a:pt x="571765" y="6614"/>
                </a:lnTo>
                <a:lnTo>
                  <a:pt x="618425" y="1672"/>
                </a:lnTo>
                <a:lnTo>
                  <a:pt x="665988" y="0"/>
                </a:lnTo>
                <a:lnTo>
                  <a:pt x="713547" y="1672"/>
                </a:lnTo>
                <a:lnTo>
                  <a:pt x="760204" y="6614"/>
                </a:lnTo>
                <a:lnTo>
                  <a:pt x="805847" y="14712"/>
                </a:lnTo>
                <a:lnTo>
                  <a:pt x="850362" y="25855"/>
                </a:lnTo>
                <a:lnTo>
                  <a:pt x="893636" y="39928"/>
                </a:lnTo>
                <a:lnTo>
                  <a:pt x="935558" y="56821"/>
                </a:lnTo>
                <a:lnTo>
                  <a:pt x="976014" y="76419"/>
                </a:lnTo>
                <a:lnTo>
                  <a:pt x="1014891" y="98610"/>
                </a:lnTo>
                <a:lnTo>
                  <a:pt x="1052077" y="123281"/>
                </a:lnTo>
                <a:lnTo>
                  <a:pt x="1087459" y="150320"/>
                </a:lnTo>
                <a:lnTo>
                  <a:pt x="1120925" y="179614"/>
                </a:lnTo>
                <a:lnTo>
                  <a:pt x="1152361" y="211050"/>
                </a:lnTo>
                <a:lnTo>
                  <a:pt x="1181655" y="244516"/>
                </a:lnTo>
                <a:lnTo>
                  <a:pt x="1208694" y="279898"/>
                </a:lnTo>
                <a:lnTo>
                  <a:pt x="1233365" y="317084"/>
                </a:lnTo>
                <a:lnTo>
                  <a:pt x="1255556" y="355961"/>
                </a:lnTo>
                <a:lnTo>
                  <a:pt x="1275154" y="396417"/>
                </a:lnTo>
                <a:lnTo>
                  <a:pt x="1292047" y="438339"/>
                </a:lnTo>
                <a:lnTo>
                  <a:pt x="1306120" y="481613"/>
                </a:lnTo>
                <a:lnTo>
                  <a:pt x="1317263" y="526128"/>
                </a:lnTo>
                <a:lnTo>
                  <a:pt x="1325361" y="571771"/>
                </a:lnTo>
                <a:lnTo>
                  <a:pt x="1330303" y="618428"/>
                </a:lnTo>
                <a:lnTo>
                  <a:pt x="1331976" y="665988"/>
                </a:lnTo>
                <a:lnTo>
                  <a:pt x="1330303" y="713547"/>
                </a:lnTo>
                <a:lnTo>
                  <a:pt x="1325361" y="760204"/>
                </a:lnTo>
                <a:lnTo>
                  <a:pt x="1317263" y="805847"/>
                </a:lnTo>
                <a:lnTo>
                  <a:pt x="1306120" y="850362"/>
                </a:lnTo>
                <a:lnTo>
                  <a:pt x="1292047" y="893636"/>
                </a:lnTo>
                <a:lnTo>
                  <a:pt x="1275154" y="935558"/>
                </a:lnTo>
                <a:lnTo>
                  <a:pt x="1255556" y="976014"/>
                </a:lnTo>
                <a:lnTo>
                  <a:pt x="1233365" y="1014891"/>
                </a:lnTo>
                <a:lnTo>
                  <a:pt x="1208694" y="1052077"/>
                </a:lnTo>
                <a:lnTo>
                  <a:pt x="1181655" y="1087459"/>
                </a:lnTo>
                <a:lnTo>
                  <a:pt x="1152361" y="1120925"/>
                </a:lnTo>
                <a:lnTo>
                  <a:pt x="1120925" y="1152361"/>
                </a:lnTo>
                <a:lnTo>
                  <a:pt x="1087459" y="1181655"/>
                </a:lnTo>
                <a:lnTo>
                  <a:pt x="1052077" y="1208694"/>
                </a:lnTo>
                <a:lnTo>
                  <a:pt x="1014891" y="1233365"/>
                </a:lnTo>
                <a:lnTo>
                  <a:pt x="976014" y="1255556"/>
                </a:lnTo>
                <a:lnTo>
                  <a:pt x="935558" y="1275154"/>
                </a:lnTo>
                <a:lnTo>
                  <a:pt x="893636" y="1292047"/>
                </a:lnTo>
                <a:lnTo>
                  <a:pt x="850362" y="1306120"/>
                </a:lnTo>
                <a:lnTo>
                  <a:pt x="805847" y="1317263"/>
                </a:lnTo>
                <a:lnTo>
                  <a:pt x="760204" y="1325361"/>
                </a:lnTo>
                <a:lnTo>
                  <a:pt x="713547" y="1330303"/>
                </a:lnTo>
                <a:lnTo>
                  <a:pt x="665988" y="1331976"/>
                </a:lnTo>
                <a:lnTo>
                  <a:pt x="618425" y="1330303"/>
                </a:lnTo>
                <a:lnTo>
                  <a:pt x="571765" y="1325361"/>
                </a:lnTo>
                <a:lnTo>
                  <a:pt x="526121" y="1317263"/>
                </a:lnTo>
                <a:lnTo>
                  <a:pt x="481604" y="1306120"/>
                </a:lnTo>
                <a:lnTo>
                  <a:pt x="438329" y="1292047"/>
                </a:lnTo>
                <a:lnTo>
                  <a:pt x="396406" y="1275154"/>
                </a:lnTo>
                <a:lnTo>
                  <a:pt x="355950" y="1255556"/>
                </a:lnTo>
                <a:lnTo>
                  <a:pt x="317073" y="1233365"/>
                </a:lnTo>
                <a:lnTo>
                  <a:pt x="279887" y="1208694"/>
                </a:lnTo>
                <a:lnTo>
                  <a:pt x="244505" y="1181655"/>
                </a:lnTo>
                <a:lnTo>
                  <a:pt x="211040" y="1152361"/>
                </a:lnTo>
                <a:lnTo>
                  <a:pt x="179605" y="1120925"/>
                </a:lnTo>
                <a:lnTo>
                  <a:pt x="150312" y="1087459"/>
                </a:lnTo>
                <a:lnTo>
                  <a:pt x="123274" y="1052077"/>
                </a:lnTo>
                <a:lnTo>
                  <a:pt x="98604" y="1014891"/>
                </a:lnTo>
                <a:lnTo>
                  <a:pt x="76414" y="976014"/>
                </a:lnTo>
                <a:lnTo>
                  <a:pt x="56817" y="935558"/>
                </a:lnTo>
                <a:lnTo>
                  <a:pt x="39925" y="893636"/>
                </a:lnTo>
                <a:lnTo>
                  <a:pt x="25853" y="850362"/>
                </a:lnTo>
                <a:lnTo>
                  <a:pt x="14711" y="805847"/>
                </a:lnTo>
                <a:lnTo>
                  <a:pt x="6613" y="760204"/>
                </a:lnTo>
                <a:lnTo>
                  <a:pt x="1672" y="713547"/>
                </a:lnTo>
                <a:lnTo>
                  <a:pt x="0" y="665988"/>
                </a:lnTo>
                <a:close/>
              </a:path>
            </a:pathLst>
          </a:custGeom>
          <a:ln w="19812">
            <a:solidFill>
              <a:srgbClr val="FFFFFF"/>
            </a:solidFill>
          </a:ln>
        </p:spPr>
        <p:txBody>
          <a:bodyPr wrap="square" lIns="0" tIns="0" rIns="0" bIns="0" rtlCol="0"/>
          <a:lstStyle/>
          <a:p>
            <a:endParaRPr/>
          </a:p>
        </p:txBody>
      </p:sp>
      <p:sp>
        <p:nvSpPr>
          <p:cNvPr id="19" name="object 19"/>
          <p:cNvSpPr/>
          <p:nvPr/>
        </p:nvSpPr>
        <p:spPr>
          <a:xfrm>
            <a:off x="3315461" y="4306061"/>
            <a:ext cx="2872740" cy="771525"/>
          </a:xfrm>
          <a:custGeom>
            <a:avLst/>
            <a:gdLst/>
            <a:ahLst/>
            <a:cxnLst/>
            <a:rect l="l" t="t" r="r" b="b"/>
            <a:pathLst>
              <a:path w="2872740" h="771525">
                <a:moveTo>
                  <a:pt x="2744216" y="0"/>
                </a:moveTo>
                <a:lnTo>
                  <a:pt x="128524" y="0"/>
                </a:lnTo>
                <a:lnTo>
                  <a:pt x="78491" y="10098"/>
                </a:lnTo>
                <a:lnTo>
                  <a:pt x="37639" y="37639"/>
                </a:lnTo>
                <a:lnTo>
                  <a:pt x="10098" y="78491"/>
                </a:lnTo>
                <a:lnTo>
                  <a:pt x="0" y="128524"/>
                </a:lnTo>
                <a:lnTo>
                  <a:pt x="0" y="642619"/>
                </a:lnTo>
                <a:lnTo>
                  <a:pt x="10098" y="692652"/>
                </a:lnTo>
                <a:lnTo>
                  <a:pt x="37639" y="733504"/>
                </a:lnTo>
                <a:lnTo>
                  <a:pt x="78491" y="761045"/>
                </a:lnTo>
                <a:lnTo>
                  <a:pt x="128524" y="771144"/>
                </a:lnTo>
                <a:lnTo>
                  <a:pt x="2744216" y="771144"/>
                </a:lnTo>
                <a:lnTo>
                  <a:pt x="2794248" y="761045"/>
                </a:lnTo>
                <a:lnTo>
                  <a:pt x="2835100" y="733504"/>
                </a:lnTo>
                <a:lnTo>
                  <a:pt x="2862641" y="692652"/>
                </a:lnTo>
                <a:lnTo>
                  <a:pt x="2872740" y="642619"/>
                </a:lnTo>
                <a:lnTo>
                  <a:pt x="2872740" y="128524"/>
                </a:lnTo>
                <a:lnTo>
                  <a:pt x="2862641" y="78491"/>
                </a:lnTo>
                <a:lnTo>
                  <a:pt x="2835100" y="37639"/>
                </a:lnTo>
                <a:lnTo>
                  <a:pt x="2794248" y="10098"/>
                </a:lnTo>
                <a:lnTo>
                  <a:pt x="2744216" y="0"/>
                </a:lnTo>
                <a:close/>
              </a:path>
            </a:pathLst>
          </a:custGeom>
          <a:solidFill>
            <a:srgbClr val="DA1F28"/>
          </a:solidFill>
        </p:spPr>
        <p:txBody>
          <a:bodyPr wrap="square" lIns="0" tIns="0" rIns="0" bIns="0" rtlCol="0"/>
          <a:lstStyle/>
          <a:p>
            <a:endParaRPr/>
          </a:p>
        </p:txBody>
      </p:sp>
      <p:sp>
        <p:nvSpPr>
          <p:cNvPr id="20" name="object 20"/>
          <p:cNvSpPr txBox="1"/>
          <p:nvPr/>
        </p:nvSpPr>
        <p:spPr>
          <a:xfrm>
            <a:off x="3948429" y="4272712"/>
            <a:ext cx="1630680" cy="673100"/>
          </a:xfrm>
          <a:prstGeom prst="rect">
            <a:avLst/>
          </a:prstGeom>
        </p:spPr>
        <p:txBody>
          <a:bodyPr vert="horz" wrap="square" lIns="0" tIns="122555" rIns="0" bIns="0" rtlCol="0">
            <a:spAutoFit/>
          </a:bodyPr>
          <a:lstStyle/>
          <a:p>
            <a:pPr marL="12700">
              <a:lnSpc>
                <a:spcPct val="100000"/>
              </a:lnSpc>
              <a:spcBef>
                <a:spcPts val="965"/>
              </a:spcBef>
            </a:pPr>
            <a:r>
              <a:rPr sz="1400" spc="-5">
                <a:solidFill>
                  <a:srgbClr val="FFFFFF"/>
                </a:solidFill>
                <a:latin typeface="Helvetica"/>
                <a:cs typeface="Helvetica"/>
              </a:rPr>
              <a:t>1990</a:t>
            </a:r>
            <a:r>
              <a:rPr sz="1400">
                <a:solidFill>
                  <a:srgbClr val="FFFFFF"/>
                </a:solidFill>
                <a:latin typeface="华文楷体"/>
                <a:cs typeface="华文楷体"/>
              </a:rPr>
              <a:t>年</a:t>
            </a:r>
            <a:r>
              <a:rPr sz="1400" spc="-5">
                <a:solidFill>
                  <a:srgbClr val="FFFFFF"/>
                </a:solidFill>
                <a:latin typeface="Helvetica"/>
                <a:cs typeface="Helvetica"/>
              </a:rPr>
              <a:t>~2012</a:t>
            </a:r>
            <a:r>
              <a:rPr sz="1400" spc="5">
                <a:solidFill>
                  <a:srgbClr val="FFFFFF"/>
                </a:solidFill>
                <a:latin typeface="华文楷体"/>
                <a:cs typeface="华文楷体"/>
              </a:rPr>
              <a:t>年</a:t>
            </a:r>
            <a:endParaRPr sz="1400">
              <a:latin typeface="华文楷体"/>
              <a:cs typeface="华文楷体"/>
            </a:endParaRPr>
          </a:p>
          <a:p>
            <a:pPr marL="12700">
              <a:lnSpc>
                <a:spcPct val="100000"/>
              </a:lnSpc>
              <a:spcBef>
                <a:spcPts val="870"/>
              </a:spcBef>
            </a:pPr>
            <a:r>
              <a:rPr sz="1400">
                <a:solidFill>
                  <a:srgbClr val="FFFFFF"/>
                </a:solidFill>
                <a:latin typeface="华文楷体"/>
                <a:cs typeface="华文楷体"/>
              </a:rPr>
              <a:t>基于统计学习的方法</a:t>
            </a:r>
            <a:endParaRPr sz="1400">
              <a:latin typeface="华文楷体"/>
              <a:cs typeface="华文楷体"/>
            </a:endParaRPr>
          </a:p>
        </p:txBody>
      </p:sp>
      <p:sp>
        <p:nvSpPr>
          <p:cNvPr id="21" name="object 21"/>
          <p:cNvSpPr txBox="1"/>
          <p:nvPr/>
        </p:nvSpPr>
        <p:spPr>
          <a:xfrm>
            <a:off x="6289928" y="4271426"/>
            <a:ext cx="749300" cy="493395"/>
          </a:xfrm>
          <a:prstGeom prst="rect">
            <a:avLst/>
          </a:prstGeom>
        </p:spPr>
        <p:txBody>
          <a:bodyPr vert="horz" wrap="square" lIns="0" tIns="63500" rIns="0" bIns="0" rtlCol="0">
            <a:spAutoFit/>
          </a:bodyPr>
          <a:lstStyle/>
          <a:p>
            <a:pPr marL="127000" indent="-114300">
              <a:lnSpc>
                <a:spcPct val="100000"/>
              </a:lnSpc>
              <a:spcBef>
                <a:spcPts val="500"/>
              </a:spcBef>
              <a:buFont typeface="Helvetica"/>
              <a:buChar char="•"/>
              <a:tabLst>
                <a:tab pos="127000" algn="l"/>
              </a:tabLst>
            </a:pPr>
            <a:r>
              <a:rPr sz="1200" spc="-5">
                <a:solidFill>
                  <a:srgbClr val="2A4975"/>
                </a:solidFill>
                <a:latin typeface="华文楷体"/>
                <a:cs typeface="华文楷体"/>
              </a:rPr>
              <a:t>离散表示</a:t>
            </a:r>
            <a:endParaRPr sz="1200">
              <a:latin typeface="华文楷体"/>
              <a:cs typeface="华文楷体"/>
            </a:endParaRPr>
          </a:p>
          <a:p>
            <a:pPr marL="127000" indent="-114300">
              <a:lnSpc>
                <a:spcPct val="100000"/>
              </a:lnSpc>
              <a:spcBef>
                <a:spcPts val="400"/>
              </a:spcBef>
              <a:buFont typeface="Helvetica"/>
              <a:buChar char="•"/>
              <a:tabLst>
                <a:tab pos="127000" algn="l"/>
              </a:tabLst>
            </a:pPr>
            <a:r>
              <a:rPr sz="1200">
                <a:solidFill>
                  <a:srgbClr val="2A4975"/>
                </a:solidFill>
                <a:latin typeface="华文楷体"/>
                <a:cs typeface="华文楷体"/>
              </a:rPr>
              <a:t>线性模型</a:t>
            </a:r>
            <a:endParaRPr sz="1200">
              <a:latin typeface="华文楷体"/>
              <a:cs typeface="华文楷体"/>
            </a:endParaRPr>
          </a:p>
        </p:txBody>
      </p:sp>
      <p:sp>
        <p:nvSpPr>
          <p:cNvPr id="22" name="object 22"/>
          <p:cNvSpPr/>
          <p:nvPr/>
        </p:nvSpPr>
        <p:spPr>
          <a:xfrm>
            <a:off x="2518410" y="3530346"/>
            <a:ext cx="1331976" cy="1331976"/>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518410" y="3530346"/>
            <a:ext cx="1332230" cy="1332230"/>
          </a:xfrm>
          <a:custGeom>
            <a:avLst/>
            <a:gdLst/>
            <a:ahLst/>
            <a:cxnLst/>
            <a:rect l="l" t="t" r="r" b="b"/>
            <a:pathLst>
              <a:path w="1332229" h="1332229">
                <a:moveTo>
                  <a:pt x="0" y="665987"/>
                </a:moveTo>
                <a:lnTo>
                  <a:pt x="1672" y="618428"/>
                </a:lnTo>
                <a:lnTo>
                  <a:pt x="6614" y="571771"/>
                </a:lnTo>
                <a:lnTo>
                  <a:pt x="14712" y="526128"/>
                </a:lnTo>
                <a:lnTo>
                  <a:pt x="25855" y="481613"/>
                </a:lnTo>
                <a:lnTo>
                  <a:pt x="39928" y="438339"/>
                </a:lnTo>
                <a:lnTo>
                  <a:pt x="56821" y="396417"/>
                </a:lnTo>
                <a:lnTo>
                  <a:pt x="76419" y="355961"/>
                </a:lnTo>
                <a:lnTo>
                  <a:pt x="98610" y="317084"/>
                </a:lnTo>
                <a:lnTo>
                  <a:pt x="123281" y="279898"/>
                </a:lnTo>
                <a:lnTo>
                  <a:pt x="150320" y="244516"/>
                </a:lnTo>
                <a:lnTo>
                  <a:pt x="179614" y="211050"/>
                </a:lnTo>
                <a:lnTo>
                  <a:pt x="211050" y="179614"/>
                </a:lnTo>
                <a:lnTo>
                  <a:pt x="244516" y="150320"/>
                </a:lnTo>
                <a:lnTo>
                  <a:pt x="279898" y="123281"/>
                </a:lnTo>
                <a:lnTo>
                  <a:pt x="317084" y="98610"/>
                </a:lnTo>
                <a:lnTo>
                  <a:pt x="355961" y="76419"/>
                </a:lnTo>
                <a:lnTo>
                  <a:pt x="396417" y="56821"/>
                </a:lnTo>
                <a:lnTo>
                  <a:pt x="438339" y="39928"/>
                </a:lnTo>
                <a:lnTo>
                  <a:pt x="481613" y="25855"/>
                </a:lnTo>
                <a:lnTo>
                  <a:pt x="526128" y="14712"/>
                </a:lnTo>
                <a:lnTo>
                  <a:pt x="571771" y="6614"/>
                </a:lnTo>
                <a:lnTo>
                  <a:pt x="618428" y="1672"/>
                </a:lnTo>
                <a:lnTo>
                  <a:pt x="665988" y="0"/>
                </a:lnTo>
                <a:lnTo>
                  <a:pt x="713547" y="1672"/>
                </a:lnTo>
                <a:lnTo>
                  <a:pt x="760204" y="6614"/>
                </a:lnTo>
                <a:lnTo>
                  <a:pt x="805847" y="14712"/>
                </a:lnTo>
                <a:lnTo>
                  <a:pt x="850362" y="25855"/>
                </a:lnTo>
                <a:lnTo>
                  <a:pt x="893636" y="39928"/>
                </a:lnTo>
                <a:lnTo>
                  <a:pt x="935558" y="56821"/>
                </a:lnTo>
                <a:lnTo>
                  <a:pt x="976014" y="76419"/>
                </a:lnTo>
                <a:lnTo>
                  <a:pt x="1014891" y="98610"/>
                </a:lnTo>
                <a:lnTo>
                  <a:pt x="1052077" y="123281"/>
                </a:lnTo>
                <a:lnTo>
                  <a:pt x="1087459" y="150320"/>
                </a:lnTo>
                <a:lnTo>
                  <a:pt x="1120925" y="179614"/>
                </a:lnTo>
                <a:lnTo>
                  <a:pt x="1152361" y="211050"/>
                </a:lnTo>
                <a:lnTo>
                  <a:pt x="1181655" y="244516"/>
                </a:lnTo>
                <a:lnTo>
                  <a:pt x="1208694" y="279898"/>
                </a:lnTo>
                <a:lnTo>
                  <a:pt x="1233365" y="317084"/>
                </a:lnTo>
                <a:lnTo>
                  <a:pt x="1255556" y="355961"/>
                </a:lnTo>
                <a:lnTo>
                  <a:pt x="1275154" y="396417"/>
                </a:lnTo>
                <a:lnTo>
                  <a:pt x="1292047" y="438339"/>
                </a:lnTo>
                <a:lnTo>
                  <a:pt x="1306120" y="481613"/>
                </a:lnTo>
                <a:lnTo>
                  <a:pt x="1317263" y="526128"/>
                </a:lnTo>
                <a:lnTo>
                  <a:pt x="1325361" y="571771"/>
                </a:lnTo>
                <a:lnTo>
                  <a:pt x="1330303" y="618428"/>
                </a:lnTo>
                <a:lnTo>
                  <a:pt x="1331976" y="665987"/>
                </a:lnTo>
                <a:lnTo>
                  <a:pt x="1330303" y="713547"/>
                </a:lnTo>
                <a:lnTo>
                  <a:pt x="1325361" y="760204"/>
                </a:lnTo>
                <a:lnTo>
                  <a:pt x="1317263" y="805847"/>
                </a:lnTo>
                <a:lnTo>
                  <a:pt x="1306120" y="850362"/>
                </a:lnTo>
                <a:lnTo>
                  <a:pt x="1292047" y="893636"/>
                </a:lnTo>
                <a:lnTo>
                  <a:pt x="1275154" y="935558"/>
                </a:lnTo>
                <a:lnTo>
                  <a:pt x="1255556" y="976014"/>
                </a:lnTo>
                <a:lnTo>
                  <a:pt x="1233365" y="1014891"/>
                </a:lnTo>
                <a:lnTo>
                  <a:pt x="1208694" y="1052077"/>
                </a:lnTo>
                <a:lnTo>
                  <a:pt x="1181655" y="1087459"/>
                </a:lnTo>
                <a:lnTo>
                  <a:pt x="1152361" y="1120925"/>
                </a:lnTo>
                <a:lnTo>
                  <a:pt x="1120925" y="1152361"/>
                </a:lnTo>
                <a:lnTo>
                  <a:pt x="1087459" y="1181655"/>
                </a:lnTo>
                <a:lnTo>
                  <a:pt x="1052077" y="1208694"/>
                </a:lnTo>
                <a:lnTo>
                  <a:pt x="1014891" y="1233365"/>
                </a:lnTo>
                <a:lnTo>
                  <a:pt x="976014" y="1255556"/>
                </a:lnTo>
                <a:lnTo>
                  <a:pt x="935558" y="1275154"/>
                </a:lnTo>
                <a:lnTo>
                  <a:pt x="893636" y="1292047"/>
                </a:lnTo>
                <a:lnTo>
                  <a:pt x="850362" y="1306120"/>
                </a:lnTo>
                <a:lnTo>
                  <a:pt x="805847" y="1317263"/>
                </a:lnTo>
                <a:lnTo>
                  <a:pt x="760204" y="1325361"/>
                </a:lnTo>
                <a:lnTo>
                  <a:pt x="713547" y="1330303"/>
                </a:lnTo>
                <a:lnTo>
                  <a:pt x="665988" y="1331976"/>
                </a:lnTo>
                <a:lnTo>
                  <a:pt x="618428" y="1330303"/>
                </a:lnTo>
                <a:lnTo>
                  <a:pt x="571771" y="1325361"/>
                </a:lnTo>
                <a:lnTo>
                  <a:pt x="526128" y="1317263"/>
                </a:lnTo>
                <a:lnTo>
                  <a:pt x="481613" y="1306120"/>
                </a:lnTo>
                <a:lnTo>
                  <a:pt x="438339" y="1292047"/>
                </a:lnTo>
                <a:lnTo>
                  <a:pt x="396417" y="1275154"/>
                </a:lnTo>
                <a:lnTo>
                  <a:pt x="355961" y="1255556"/>
                </a:lnTo>
                <a:lnTo>
                  <a:pt x="317084" y="1233365"/>
                </a:lnTo>
                <a:lnTo>
                  <a:pt x="279898" y="1208694"/>
                </a:lnTo>
                <a:lnTo>
                  <a:pt x="244516" y="1181655"/>
                </a:lnTo>
                <a:lnTo>
                  <a:pt x="211050" y="1152361"/>
                </a:lnTo>
                <a:lnTo>
                  <a:pt x="179614" y="1120925"/>
                </a:lnTo>
                <a:lnTo>
                  <a:pt x="150320" y="1087459"/>
                </a:lnTo>
                <a:lnTo>
                  <a:pt x="123281" y="1052077"/>
                </a:lnTo>
                <a:lnTo>
                  <a:pt x="98610" y="1014891"/>
                </a:lnTo>
                <a:lnTo>
                  <a:pt x="76419" y="976014"/>
                </a:lnTo>
                <a:lnTo>
                  <a:pt x="56821" y="935558"/>
                </a:lnTo>
                <a:lnTo>
                  <a:pt x="39928" y="893636"/>
                </a:lnTo>
                <a:lnTo>
                  <a:pt x="25855" y="850362"/>
                </a:lnTo>
                <a:lnTo>
                  <a:pt x="14712" y="805847"/>
                </a:lnTo>
                <a:lnTo>
                  <a:pt x="6614" y="760204"/>
                </a:lnTo>
                <a:lnTo>
                  <a:pt x="1672" y="713547"/>
                </a:lnTo>
                <a:lnTo>
                  <a:pt x="0" y="665987"/>
                </a:lnTo>
                <a:close/>
              </a:path>
            </a:pathLst>
          </a:custGeom>
          <a:ln w="19812">
            <a:solidFill>
              <a:srgbClr val="FFFFFF"/>
            </a:solidFill>
          </a:ln>
        </p:spPr>
        <p:txBody>
          <a:bodyPr wrap="square" lIns="0" tIns="0" rIns="0" bIns="0" rtlCol="0"/>
          <a:lstStyle/>
          <a:p>
            <a:endParaRPr/>
          </a:p>
        </p:txBody>
      </p:sp>
      <p:sp>
        <p:nvSpPr>
          <p:cNvPr id="24" name="object 24"/>
          <p:cNvSpPr/>
          <p:nvPr/>
        </p:nvSpPr>
        <p:spPr>
          <a:xfrm>
            <a:off x="4164329" y="2789682"/>
            <a:ext cx="2872740" cy="769620"/>
          </a:xfrm>
          <a:custGeom>
            <a:avLst/>
            <a:gdLst/>
            <a:ahLst/>
            <a:cxnLst/>
            <a:rect l="l" t="t" r="r" b="b"/>
            <a:pathLst>
              <a:path w="2872740" h="769620">
                <a:moveTo>
                  <a:pt x="2744470" y="0"/>
                </a:moveTo>
                <a:lnTo>
                  <a:pt x="128270" y="0"/>
                </a:lnTo>
                <a:lnTo>
                  <a:pt x="78331" y="10076"/>
                </a:lnTo>
                <a:lnTo>
                  <a:pt x="37560" y="37560"/>
                </a:lnTo>
                <a:lnTo>
                  <a:pt x="10076" y="78331"/>
                </a:lnTo>
                <a:lnTo>
                  <a:pt x="0" y="128269"/>
                </a:lnTo>
                <a:lnTo>
                  <a:pt x="0" y="641350"/>
                </a:lnTo>
                <a:lnTo>
                  <a:pt x="10076" y="691288"/>
                </a:lnTo>
                <a:lnTo>
                  <a:pt x="37560" y="732059"/>
                </a:lnTo>
                <a:lnTo>
                  <a:pt x="78331" y="759543"/>
                </a:lnTo>
                <a:lnTo>
                  <a:pt x="128270" y="769619"/>
                </a:lnTo>
                <a:lnTo>
                  <a:pt x="2744470" y="769619"/>
                </a:lnTo>
                <a:lnTo>
                  <a:pt x="2794408" y="759543"/>
                </a:lnTo>
                <a:lnTo>
                  <a:pt x="2835179" y="732059"/>
                </a:lnTo>
                <a:lnTo>
                  <a:pt x="2862663" y="691288"/>
                </a:lnTo>
                <a:lnTo>
                  <a:pt x="2872740" y="641350"/>
                </a:lnTo>
                <a:lnTo>
                  <a:pt x="2872740" y="128269"/>
                </a:lnTo>
                <a:lnTo>
                  <a:pt x="2862663" y="78331"/>
                </a:lnTo>
                <a:lnTo>
                  <a:pt x="2835179" y="37560"/>
                </a:lnTo>
                <a:lnTo>
                  <a:pt x="2794408" y="10076"/>
                </a:lnTo>
                <a:lnTo>
                  <a:pt x="2744470" y="0"/>
                </a:lnTo>
                <a:close/>
              </a:path>
            </a:pathLst>
          </a:custGeom>
          <a:solidFill>
            <a:srgbClr val="39629D"/>
          </a:solidFill>
        </p:spPr>
        <p:txBody>
          <a:bodyPr wrap="square" lIns="0" tIns="0" rIns="0" bIns="0" rtlCol="0"/>
          <a:lstStyle/>
          <a:p>
            <a:endParaRPr/>
          </a:p>
        </p:txBody>
      </p:sp>
      <p:sp>
        <p:nvSpPr>
          <p:cNvPr id="25" name="object 25"/>
          <p:cNvSpPr txBox="1"/>
          <p:nvPr/>
        </p:nvSpPr>
        <p:spPr>
          <a:xfrm>
            <a:off x="4797297" y="2756128"/>
            <a:ext cx="1630680" cy="671830"/>
          </a:xfrm>
          <a:prstGeom prst="rect">
            <a:avLst/>
          </a:prstGeom>
        </p:spPr>
        <p:txBody>
          <a:bodyPr vert="horz" wrap="square" lIns="0" tIns="121920" rIns="0" bIns="0" rtlCol="0">
            <a:spAutoFit/>
          </a:bodyPr>
          <a:lstStyle/>
          <a:p>
            <a:pPr marL="12700">
              <a:lnSpc>
                <a:spcPct val="100000"/>
              </a:lnSpc>
              <a:spcBef>
                <a:spcPts val="960"/>
              </a:spcBef>
            </a:pPr>
            <a:r>
              <a:rPr sz="1400" spc="-5">
                <a:solidFill>
                  <a:srgbClr val="FFFFFF"/>
                </a:solidFill>
                <a:latin typeface="Helvetica"/>
                <a:cs typeface="Helvetica"/>
              </a:rPr>
              <a:t>2012</a:t>
            </a:r>
            <a:r>
              <a:rPr sz="1400">
                <a:solidFill>
                  <a:srgbClr val="FFFFFF"/>
                </a:solidFill>
                <a:latin typeface="华文楷体"/>
                <a:cs typeface="华文楷体"/>
              </a:rPr>
              <a:t>年</a:t>
            </a:r>
            <a:r>
              <a:rPr sz="1400">
                <a:solidFill>
                  <a:srgbClr val="FFFFFF"/>
                </a:solidFill>
                <a:latin typeface="Helvetica"/>
                <a:cs typeface="Helvetica"/>
              </a:rPr>
              <a:t>~</a:t>
            </a:r>
            <a:endParaRPr sz="1400">
              <a:latin typeface="Helvetica"/>
              <a:cs typeface="Helvetica"/>
            </a:endParaRPr>
          </a:p>
          <a:p>
            <a:pPr marL="12700">
              <a:lnSpc>
                <a:spcPct val="100000"/>
              </a:lnSpc>
              <a:spcBef>
                <a:spcPts val="865"/>
              </a:spcBef>
            </a:pPr>
            <a:r>
              <a:rPr sz="1400">
                <a:solidFill>
                  <a:srgbClr val="FFFFFF"/>
                </a:solidFill>
                <a:latin typeface="华文楷体"/>
                <a:cs typeface="华文楷体"/>
              </a:rPr>
              <a:t>基于深度学习的方法</a:t>
            </a:r>
            <a:endParaRPr sz="1400">
              <a:latin typeface="华文楷体"/>
              <a:cs typeface="华文楷体"/>
            </a:endParaRPr>
          </a:p>
        </p:txBody>
      </p:sp>
      <p:sp>
        <p:nvSpPr>
          <p:cNvPr id="26" name="object 26"/>
          <p:cNvSpPr txBox="1"/>
          <p:nvPr/>
        </p:nvSpPr>
        <p:spPr>
          <a:xfrm>
            <a:off x="7138543" y="2755288"/>
            <a:ext cx="901700" cy="725170"/>
          </a:xfrm>
          <a:prstGeom prst="rect">
            <a:avLst/>
          </a:prstGeom>
        </p:spPr>
        <p:txBody>
          <a:bodyPr vert="horz" wrap="square" lIns="0" tIns="62230" rIns="0" bIns="0" rtlCol="0">
            <a:spAutoFit/>
          </a:bodyPr>
          <a:lstStyle/>
          <a:p>
            <a:pPr marL="127000" indent="-114300">
              <a:lnSpc>
                <a:spcPct val="100000"/>
              </a:lnSpc>
              <a:spcBef>
                <a:spcPts val="490"/>
              </a:spcBef>
              <a:buFont typeface="Helvetica"/>
              <a:buChar char="•"/>
              <a:tabLst>
                <a:tab pos="127000" algn="l"/>
              </a:tabLst>
            </a:pPr>
            <a:r>
              <a:rPr sz="1200">
                <a:solidFill>
                  <a:srgbClr val="2A4975"/>
                </a:solidFill>
                <a:latin typeface="华文楷体"/>
                <a:cs typeface="华文楷体"/>
              </a:rPr>
              <a:t>神经网络</a:t>
            </a:r>
            <a:endParaRPr sz="1200">
              <a:latin typeface="华文楷体"/>
              <a:cs typeface="华文楷体"/>
            </a:endParaRPr>
          </a:p>
          <a:p>
            <a:pPr marL="127000" indent="-114300">
              <a:lnSpc>
                <a:spcPct val="100000"/>
              </a:lnSpc>
              <a:spcBef>
                <a:spcPts val="395"/>
              </a:spcBef>
              <a:buFont typeface="Helvetica"/>
              <a:buChar char="•"/>
              <a:tabLst>
                <a:tab pos="127000" algn="l"/>
              </a:tabLst>
            </a:pPr>
            <a:r>
              <a:rPr sz="1200" spc="-5">
                <a:solidFill>
                  <a:srgbClr val="2A4975"/>
                </a:solidFill>
                <a:latin typeface="华文楷体"/>
                <a:cs typeface="华文楷体"/>
              </a:rPr>
              <a:t>分布式表示</a:t>
            </a:r>
            <a:endParaRPr sz="1200">
              <a:latin typeface="华文楷体"/>
              <a:cs typeface="华文楷体"/>
            </a:endParaRPr>
          </a:p>
          <a:p>
            <a:pPr marL="127000" indent="-114300">
              <a:lnSpc>
                <a:spcPct val="100000"/>
              </a:lnSpc>
              <a:spcBef>
                <a:spcPts val="400"/>
              </a:spcBef>
              <a:buFont typeface="Helvetica"/>
              <a:buChar char="•"/>
              <a:tabLst>
                <a:tab pos="127000" algn="l"/>
              </a:tabLst>
            </a:pPr>
            <a:r>
              <a:rPr sz="1200">
                <a:solidFill>
                  <a:srgbClr val="2A4975"/>
                </a:solidFill>
                <a:latin typeface="华文楷体"/>
                <a:cs typeface="华文楷体"/>
              </a:rPr>
              <a:t>非线性模型</a:t>
            </a:r>
            <a:endParaRPr sz="1200">
              <a:latin typeface="华文楷体"/>
              <a:cs typeface="华文楷体"/>
            </a:endParaRPr>
          </a:p>
        </p:txBody>
      </p:sp>
      <p:sp>
        <p:nvSpPr>
          <p:cNvPr id="27" name="object 27"/>
          <p:cNvSpPr/>
          <p:nvPr/>
        </p:nvSpPr>
        <p:spPr>
          <a:xfrm>
            <a:off x="3367278" y="2013966"/>
            <a:ext cx="1331976" cy="1330452"/>
          </a:xfrm>
          <a:prstGeom prst="rect">
            <a:avLst/>
          </a:prstGeom>
          <a:blipFill>
            <a:blip r:embed="rId15" cstate="print"/>
            <a:stretch>
              <a:fillRect/>
            </a:stretch>
          </a:blipFill>
        </p:spPr>
        <p:txBody>
          <a:bodyPr wrap="square" lIns="0" tIns="0" rIns="0" bIns="0" rtlCol="0"/>
          <a:lstStyle/>
          <a:p>
            <a:endParaRPr/>
          </a:p>
        </p:txBody>
      </p:sp>
      <p:sp>
        <p:nvSpPr>
          <p:cNvPr id="28" name="object 28"/>
          <p:cNvSpPr/>
          <p:nvPr/>
        </p:nvSpPr>
        <p:spPr>
          <a:xfrm>
            <a:off x="3367278" y="2013966"/>
            <a:ext cx="1332230" cy="1330960"/>
          </a:xfrm>
          <a:custGeom>
            <a:avLst/>
            <a:gdLst/>
            <a:ahLst/>
            <a:cxnLst/>
            <a:rect l="l" t="t" r="r" b="b"/>
            <a:pathLst>
              <a:path w="1332229" h="1330960">
                <a:moveTo>
                  <a:pt x="0" y="665226"/>
                </a:moveTo>
                <a:lnTo>
                  <a:pt x="1672" y="617716"/>
                </a:lnTo>
                <a:lnTo>
                  <a:pt x="6614" y="571108"/>
                </a:lnTo>
                <a:lnTo>
                  <a:pt x="14712" y="525515"/>
                </a:lnTo>
                <a:lnTo>
                  <a:pt x="25855" y="481048"/>
                </a:lnTo>
                <a:lnTo>
                  <a:pt x="39928" y="437821"/>
                </a:lnTo>
                <a:lnTo>
                  <a:pt x="56821" y="395947"/>
                </a:lnTo>
                <a:lnTo>
                  <a:pt x="76419" y="355537"/>
                </a:lnTo>
                <a:lnTo>
                  <a:pt x="98610" y="316704"/>
                </a:lnTo>
                <a:lnTo>
                  <a:pt x="123281" y="279560"/>
                </a:lnTo>
                <a:lnTo>
                  <a:pt x="150320" y="244219"/>
                </a:lnTo>
                <a:lnTo>
                  <a:pt x="179614" y="210793"/>
                </a:lnTo>
                <a:lnTo>
                  <a:pt x="211050" y="179394"/>
                </a:lnTo>
                <a:lnTo>
                  <a:pt x="244516" y="150135"/>
                </a:lnTo>
                <a:lnTo>
                  <a:pt x="279898" y="123129"/>
                </a:lnTo>
                <a:lnTo>
                  <a:pt x="317084" y="98487"/>
                </a:lnTo>
                <a:lnTo>
                  <a:pt x="355961" y="76323"/>
                </a:lnTo>
                <a:lnTo>
                  <a:pt x="396417" y="56749"/>
                </a:lnTo>
                <a:lnTo>
                  <a:pt x="438339" y="39878"/>
                </a:lnTo>
                <a:lnTo>
                  <a:pt x="481613" y="25822"/>
                </a:lnTo>
                <a:lnTo>
                  <a:pt x="526128" y="14693"/>
                </a:lnTo>
                <a:lnTo>
                  <a:pt x="571771" y="6605"/>
                </a:lnTo>
                <a:lnTo>
                  <a:pt x="618428" y="1670"/>
                </a:lnTo>
                <a:lnTo>
                  <a:pt x="665988" y="0"/>
                </a:lnTo>
                <a:lnTo>
                  <a:pt x="713547" y="1670"/>
                </a:lnTo>
                <a:lnTo>
                  <a:pt x="760204" y="6605"/>
                </a:lnTo>
                <a:lnTo>
                  <a:pt x="805847" y="14693"/>
                </a:lnTo>
                <a:lnTo>
                  <a:pt x="850362" y="25822"/>
                </a:lnTo>
                <a:lnTo>
                  <a:pt x="893636" y="39878"/>
                </a:lnTo>
                <a:lnTo>
                  <a:pt x="935558" y="56749"/>
                </a:lnTo>
                <a:lnTo>
                  <a:pt x="976014" y="76323"/>
                </a:lnTo>
                <a:lnTo>
                  <a:pt x="1014891" y="98487"/>
                </a:lnTo>
                <a:lnTo>
                  <a:pt x="1052077" y="123129"/>
                </a:lnTo>
                <a:lnTo>
                  <a:pt x="1087459" y="150135"/>
                </a:lnTo>
                <a:lnTo>
                  <a:pt x="1120925" y="179394"/>
                </a:lnTo>
                <a:lnTo>
                  <a:pt x="1152361" y="210793"/>
                </a:lnTo>
                <a:lnTo>
                  <a:pt x="1181655" y="244219"/>
                </a:lnTo>
                <a:lnTo>
                  <a:pt x="1208694" y="279560"/>
                </a:lnTo>
                <a:lnTo>
                  <a:pt x="1233365" y="316704"/>
                </a:lnTo>
                <a:lnTo>
                  <a:pt x="1255556" y="355537"/>
                </a:lnTo>
                <a:lnTo>
                  <a:pt x="1275154" y="395947"/>
                </a:lnTo>
                <a:lnTo>
                  <a:pt x="1292047" y="437821"/>
                </a:lnTo>
                <a:lnTo>
                  <a:pt x="1306120" y="481048"/>
                </a:lnTo>
                <a:lnTo>
                  <a:pt x="1317263" y="525515"/>
                </a:lnTo>
                <a:lnTo>
                  <a:pt x="1325361" y="571108"/>
                </a:lnTo>
                <a:lnTo>
                  <a:pt x="1330303" y="617716"/>
                </a:lnTo>
                <a:lnTo>
                  <a:pt x="1331976" y="665226"/>
                </a:lnTo>
                <a:lnTo>
                  <a:pt x="1330303" y="712735"/>
                </a:lnTo>
                <a:lnTo>
                  <a:pt x="1325361" y="759343"/>
                </a:lnTo>
                <a:lnTo>
                  <a:pt x="1317263" y="804936"/>
                </a:lnTo>
                <a:lnTo>
                  <a:pt x="1306120" y="849403"/>
                </a:lnTo>
                <a:lnTo>
                  <a:pt x="1292047" y="892630"/>
                </a:lnTo>
                <a:lnTo>
                  <a:pt x="1275154" y="934504"/>
                </a:lnTo>
                <a:lnTo>
                  <a:pt x="1255556" y="974914"/>
                </a:lnTo>
                <a:lnTo>
                  <a:pt x="1233365" y="1013747"/>
                </a:lnTo>
                <a:lnTo>
                  <a:pt x="1208694" y="1050891"/>
                </a:lnTo>
                <a:lnTo>
                  <a:pt x="1181655" y="1086232"/>
                </a:lnTo>
                <a:lnTo>
                  <a:pt x="1152361" y="1119658"/>
                </a:lnTo>
                <a:lnTo>
                  <a:pt x="1120925" y="1151057"/>
                </a:lnTo>
                <a:lnTo>
                  <a:pt x="1087459" y="1180316"/>
                </a:lnTo>
                <a:lnTo>
                  <a:pt x="1052077" y="1207322"/>
                </a:lnTo>
                <a:lnTo>
                  <a:pt x="1014891" y="1231964"/>
                </a:lnTo>
                <a:lnTo>
                  <a:pt x="976014" y="1254128"/>
                </a:lnTo>
                <a:lnTo>
                  <a:pt x="935558" y="1273702"/>
                </a:lnTo>
                <a:lnTo>
                  <a:pt x="893636" y="1290573"/>
                </a:lnTo>
                <a:lnTo>
                  <a:pt x="850362" y="1304629"/>
                </a:lnTo>
                <a:lnTo>
                  <a:pt x="805847" y="1315758"/>
                </a:lnTo>
                <a:lnTo>
                  <a:pt x="760204" y="1323846"/>
                </a:lnTo>
                <a:lnTo>
                  <a:pt x="713547" y="1328781"/>
                </a:lnTo>
                <a:lnTo>
                  <a:pt x="665988" y="1330452"/>
                </a:lnTo>
                <a:lnTo>
                  <a:pt x="618428" y="1328781"/>
                </a:lnTo>
                <a:lnTo>
                  <a:pt x="571771" y="1323846"/>
                </a:lnTo>
                <a:lnTo>
                  <a:pt x="526128" y="1315758"/>
                </a:lnTo>
                <a:lnTo>
                  <a:pt x="481613" y="1304629"/>
                </a:lnTo>
                <a:lnTo>
                  <a:pt x="438339" y="1290573"/>
                </a:lnTo>
                <a:lnTo>
                  <a:pt x="396417" y="1273702"/>
                </a:lnTo>
                <a:lnTo>
                  <a:pt x="355961" y="1254128"/>
                </a:lnTo>
                <a:lnTo>
                  <a:pt x="317084" y="1231964"/>
                </a:lnTo>
                <a:lnTo>
                  <a:pt x="279898" y="1207322"/>
                </a:lnTo>
                <a:lnTo>
                  <a:pt x="244516" y="1180316"/>
                </a:lnTo>
                <a:lnTo>
                  <a:pt x="211050" y="1151057"/>
                </a:lnTo>
                <a:lnTo>
                  <a:pt x="179614" y="1119658"/>
                </a:lnTo>
                <a:lnTo>
                  <a:pt x="150320" y="1086232"/>
                </a:lnTo>
                <a:lnTo>
                  <a:pt x="123281" y="1050891"/>
                </a:lnTo>
                <a:lnTo>
                  <a:pt x="98610" y="1013747"/>
                </a:lnTo>
                <a:lnTo>
                  <a:pt x="76419" y="974914"/>
                </a:lnTo>
                <a:lnTo>
                  <a:pt x="56821" y="934504"/>
                </a:lnTo>
                <a:lnTo>
                  <a:pt x="39928" y="892630"/>
                </a:lnTo>
                <a:lnTo>
                  <a:pt x="25855" y="849403"/>
                </a:lnTo>
                <a:lnTo>
                  <a:pt x="14712" y="804936"/>
                </a:lnTo>
                <a:lnTo>
                  <a:pt x="6614" y="759343"/>
                </a:lnTo>
                <a:lnTo>
                  <a:pt x="1672" y="712735"/>
                </a:lnTo>
                <a:lnTo>
                  <a:pt x="0" y="665226"/>
                </a:lnTo>
                <a:close/>
              </a:path>
            </a:pathLst>
          </a:custGeom>
          <a:ln w="19812">
            <a:solidFill>
              <a:srgbClr val="FFFFFF"/>
            </a:solidFill>
          </a:ln>
        </p:spPr>
        <p:txBody>
          <a:bodyPr wrap="square" lIns="0" tIns="0" rIns="0" bIns="0" rtlCol="0"/>
          <a:lstStyle/>
          <a:p>
            <a:endParaRPr/>
          </a:p>
        </p:txBody>
      </p:sp>
      <p:sp>
        <p:nvSpPr>
          <p:cNvPr id="29" name="object 29"/>
          <p:cNvSpPr/>
          <p:nvPr/>
        </p:nvSpPr>
        <p:spPr>
          <a:xfrm>
            <a:off x="6249161" y="5644134"/>
            <a:ext cx="640080" cy="384175"/>
          </a:xfrm>
          <a:custGeom>
            <a:avLst/>
            <a:gdLst/>
            <a:ahLst/>
            <a:cxnLst/>
            <a:rect l="l" t="t" r="r" b="b"/>
            <a:pathLst>
              <a:path w="640079" h="384175">
                <a:moveTo>
                  <a:pt x="640080" y="0"/>
                </a:moveTo>
                <a:lnTo>
                  <a:pt x="640080" y="61874"/>
                </a:lnTo>
                <a:lnTo>
                  <a:pt x="61849" y="61874"/>
                </a:lnTo>
                <a:lnTo>
                  <a:pt x="61849" y="384047"/>
                </a:lnTo>
                <a:lnTo>
                  <a:pt x="0" y="384047"/>
                </a:lnTo>
                <a:lnTo>
                  <a:pt x="0" y="0"/>
                </a:lnTo>
                <a:lnTo>
                  <a:pt x="640080" y="0"/>
                </a:lnTo>
                <a:close/>
              </a:path>
            </a:pathLst>
          </a:custGeom>
          <a:ln w="19812">
            <a:solidFill>
              <a:srgbClr val="244269"/>
            </a:solidFill>
          </a:ln>
        </p:spPr>
        <p:txBody>
          <a:bodyPr wrap="square" lIns="0" tIns="0" rIns="0" bIns="0" rtlCol="0"/>
          <a:lstStyle/>
          <a:p>
            <a:endParaRPr/>
          </a:p>
        </p:txBody>
      </p:sp>
      <p:sp>
        <p:nvSpPr>
          <p:cNvPr id="30" name="object 30"/>
          <p:cNvSpPr txBox="1"/>
          <p:nvPr/>
        </p:nvSpPr>
        <p:spPr>
          <a:xfrm>
            <a:off x="6365494" y="5741619"/>
            <a:ext cx="458470" cy="285115"/>
          </a:xfrm>
          <a:prstGeom prst="rect">
            <a:avLst/>
          </a:prstGeom>
        </p:spPr>
        <p:txBody>
          <a:bodyPr vert="horz" wrap="square" lIns="0" tIns="12700" rIns="0" bIns="0" rtlCol="0">
            <a:spAutoFit/>
          </a:bodyPr>
          <a:lstStyle/>
          <a:p>
            <a:pPr marL="12700">
              <a:lnSpc>
                <a:spcPct val="100000"/>
              </a:lnSpc>
              <a:spcBef>
                <a:spcPts val="100"/>
              </a:spcBef>
            </a:pPr>
            <a:r>
              <a:rPr sz="1700">
                <a:solidFill>
                  <a:srgbClr val="2A4975"/>
                </a:solidFill>
                <a:latin typeface="华文楷体"/>
                <a:cs typeface="华文楷体"/>
              </a:rPr>
              <a:t>理解</a:t>
            </a:r>
            <a:endParaRPr sz="1700">
              <a:latin typeface="华文楷体"/>
              <a:cs typeface="华文楷体"/>
            </a:endParaRPr>
          </a:p>
        </p:txBody>
      </p:sp>
      <p:sp>
        <p:nvSpPr>
          <p:cNvPr id="31" name="object 31"/>
          <p:cNvSpPr/>
          <p:nvPr/>
        </p:nvSpPr>
        <p:spPr>
          <a:xfrm>
            <a:off x="6782561" y="5468873"/>
            <a:ext cx="108585" cy="109855"/>
          </a:xfrm>
          <a:custGeom>
            <a:avLst/>
            <a:gdLst/>
            <a:ahLst/>
            <a:cxnLst/>
            <a:rect l="l" t="t" r="r" b="b"/>
            <a:pathLst>
              <a:path w="108584" h="109854">
                <a:moveTo>
                  <a:pt x="0" y="109728"/>
                </a:moveTo>
                <a:lnTo>
                  <a:pt x="108204" y="0"/>
                </a:lnTo>
                <a:lnTo>
                  <a:pt x="108204" y="109728"/>
                </a:lnTo>
                <a:lnTo>
                  <a:pt x="0" y="109728"/>
                </a:lnTo>
                <a:close/>
              </a:path>
            </a:pathLst>
          </a:custGeom>
          <a:ln w="19812">
            <a:solidFill>
              <a:srgbClr val="244269"/>
            </a:solidFill>
          </a:ln>
        </p:spPr>
        <p:txBody>
          <a:bodyPr wrap="square" lIns="0" tIns="0" rIns="0" bIns="0" rtlCol="0"/>
          <a:lstStyle/>
          <a:p>
            <a:endParaRPr/>
          </a:p>
        </p:txBody>
      </p:sp>
      <p:sp>
        <p:nvSpPr>
          <p:cNvPr id="32" name="object 32"/>
          <p:cNvSpPr/>
          <p:nvPr/>
        </p:nvSpPr>
        <p:spPr>
          <a:xfrm>
            <a:off x="6957821" y="5468873"/>
            <a:ext cx="640080" cy="384175"/>
          </a:xfrm>
          <a:custGeom>
            <a:avLst/>
            <a:gdLst/>
            <a:ahLst/>
            <a:cxnLst/>
            <a:rect l="l" t="t" r="r" b="b"/>
            <a:pathLst>
              <a:path w="640079" h="384175">
                <a:moveTo>
                  <a:pt x="640079" y="0"/>
                </a:moveTo>
                <a:lnTo>
                  <a:pt x="640079" y="61848"/>
                </a:lnTo>
                <a:lnTo>
                  <a:pt x="61849" y="61848"/>
                </a:lnTo>
                <a:lnTo>
                  <a:pt x="61849" y="384047"/>
                </a:lnTo>
                <a:lnTo>
                  <a:pt x="0" y="384047"/>
                </a:lnTo>
                <a:lnTo>
                  <a:pt x="0" y="0"/>
                </a:lnTo>
                <a:lnTo>
                  <a:pt x="640079" y="0"/>
                </a:lnTo>
                <a:close/>
              </a:path>
            </a:pathLst>
          </a:custGeom>
          <a:ln w="19812">
            <a:solidFill>
              <a:srgbClr val="244269"/>
            </a:solidFill>
          </a:ln>
        </p:spPr>
        <p:txBody>
          <a:bodyPr wrap="square" lIns="0" tIns="0" rIns="0" bIns="0" rtlCol="0"/>
          <a:lstStyle/>
          <a:p>
            <a:endParaRPr/>
          </a:p>
        </p:txBody>
      </p:sp>
      <p:sp>
        <p:nvSpPr>
          <p:cNvPr id="33" name="object 33"/>
          <p:cNvSpPr txBox="1"/>
          <p:nvPr/>
        </p:nvSpPr>
        <p:spPr>
          <a:xfrm>
            <a:off x="7073010" y="5566664"/>
            <a:ext cx="459105" cy="285115"/>
          </a:xfrm>
          <a:prstGeom prst="rect">
            <a:avLst/>
          </a:prstGeom>
        </p:spPr>
        <p:txBody>
          <a:bodyPr vert="horz" wrap="square" lIns="0" tIns="12700" rIns="0" bIns="0" rtlCol="0">
            <a:spAutoFit/>
          </a:bodyPr>
          <a:lstStyle/>
          <a:p>
            <a:pPr marL="12700">
              <a:lnSpc>
                <a:spcPct val="100000"/>
              </a:lnSpc>
              <a:spcBef>
                <a:spcPts val="100"/>
              </a:spcBef>
            </a:pPr>
            <a:r>
              <a:rPr sz="1700">
                <a:solidFill>
                  <a:srgbClr val="2A4975"/>
                </a:solidFill>
                <a:latin typeface="华文楷体"/>
                <a:cs typeface="华文楷体"/>
              </a:rPr>
              <a:t>生成</a:t>
            </a:r>
            <a:endParaRPr sz="1700">
              <a:latin typeface="华文楷体"/>
              <a:cs typeface="华文楷体"/>
            </a:endParaRPr>
          </a:p>
        </p:txBody>
      </p:sp>
      <p:sp>
        <p:nvSpPr>
          <p:cNvPr id="34" name="object 34"/>
          <p:cNvSpPr/>
          <p:nvPr/>
        </p:nvSpPr>
        <p:spPr>
          <a:xfrm>
            <a:off x="7489697" y="5293614"/>
            <a:ext cx="108585" cy="109855"/>
          </a:xfrm>
          <a:custGeom>
            <a:avLst/>
            <a:gdLst/>
            <a:ahLst/>
            <a:cxnLst/>
            <a:rect l="l" t="t" r="r" b="b"/>
            <a:pathLst>
              <a:path w="108584" h="109854">
                <a:moveTo>
                  <a:pt x="0" y="109728"/>
                </a:moveTo>
                <a:lnTo>
                  <a:pt x="108203" y="0"/>
                </a:lnTo>
                <a:lnTo>
                  <a:pt x="108203" y="109728"/>
                </a:lnTo>
                <a:lnTo>
                  <a:pt x="0" y="109728"/>
                </a:lnTo>
                <a:close/>
              </a:path>
            </a:pathLst>
          </a:custGeom>
          <a:ln w="19812">
            <a:solidFill>
              <a:srgbClr val="244269"/>
            </a:solidFill>
          </a:ln>
        </p:spPr>
        <p:txBody>
          <a:bodyPr wrap="square" lIns="0" tIns="0" rIns="0" bIns="0" rtlCol="0"/>
          <a:lstStyle/>
          <a:p>
            <a:endParaRPr/>
          </a:p>
        </p:txBody>
      </p:sp>
      <p:sp>
        <p:nvSpPr>
          <p:cNvPr id="35" name="object 35"/>
          <p:cNvSpPr/>
          <p:nvPr/>
        </p:nvSpPr>
        <p:spPr>
          <a:xfrm>
            <a:off x="7664957" y="5293614"/>
            <a:ext cx="640080" cy="384175"/>
          </a:xfrm>
          <a:custGeom>
            <a:avLst/>
            <a:gdLst/>
            <a:ahLst/>
            <a:cxnLst/>
            <a:rect l="l" t="t" r="r" b="b"/>
            <a:pathLst>
              <a:path w="640079" h="384175">
                <a:moveTo>
                  <a:pt x="640080" y="0"/>
                </a:moveTo>
                <a:lnTo>
                  <a:pt x="640080" y="61849"/>
                </a:lnTo>
                <a:lnTo>
                  <a:pt x="61849" y="61849"/>
                </a:lnTo>
                <a:lnTo>
                  <a:pt x="61849" y="384048"/>
                </a:lnTo>
                <a:lnTo>
                  <a:pt x="0" y="384048"/>
                </a:lnTo>
                <a:lnTo>
                  <a:pt x="0" y="0"/>
                </a:lnTo>
                <a:lnTo>
                  <a:pt x="640080" y="0"/>
                </a:lnTo>
                <a:close/>
              </a:path>
            </a:pathLst>
          </a:custGeom>
          <a:ln w="19811">
            <a:solidFill>
              <a:srgbClr val="244269"/>
            </a:solidFill>
          </a:ln>
        </p:spPr>
        <p:txBody>
          <a:bodyPr wrap="square" lIns="0" tIns="0" rIns="0" bIns="0" rtlCol="0"/>
          <a:lstStyle/>
          <a:p>
            <a:endParaRPr/>
          </a:p>
        </p:txBody>
      </p:sp>
      <p:sp>
        <p:nvSpPr>
          <p:cNvPr id="36" name="object 36"/>
          <p:cNvSpPr txBox="1"/>
          <p:nvPr/>
        </p:nvSpPr>
        <p:spPr>
          <a:xfrm>
            <a:off x="7780781" y="5391403"/>
            <a:ext cx="458470" cy="285115"/>
          </a:xfrm>
          <a:prstGeom prst="rect">
            <a:avLst/>
          </a:prstGeom>
        </p:spPr>
        <p:txBody>
          <a:bodyPr vert="horz" wrap="square" lIns="0" tIns="12700" rIns="0" bIns="0" rtlCol="0">
            <a:spAutoFit/>
          </a:bodyPr>
          <a:lstStyle/>
          <a:p>
            <a:pPr marL="12700">
              <a:lnSpc>
                <a:spcPct val="100000"/>
              </a:lnSpc>
              <a:spcBef>
                <a:spcPts val="100"/>
              </a:spcBef>
            </a:pPr>
            <a:r>
              <a:rPr sz="1700">
                <a:solidFill>
                  <a:srgbClr val="2A4975"/>
                </a:solidFill>
                <a:latin typeface="华文楷体"/>
                <a:cs typeface="华文楷体"/>
              </a:rPr>
              <a:t>交互</a:t>
            </a:r>
            <a:endParaRPr sz="1700">
              <a:latin typeface="华文楷体"/>
              <a:cs typeface="华文楷体"/>
            </a:endParaRPr>
          </a:p>
        </p:txBody>
      </p:sp>
      <p:sp>
        <p:nvSpPr>
          <p:cNvPr id="37" name="object 37"/>
          <p:cNvSpPr txBox="1"/>
          <p:nvPr/>
        </p:nvSpPr>
        <p:spPr>
          <a:xfrm>
            <a:off x="2069338" y="2304415"/>
            <a:ext cx="93980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mn-ea"/>
                <a:cs typeface="华文楷体"/>
              </a:rPr>
              <a:t>数据驱动</a:t>
            </a:r>
            <a:endParaRPr sz="1800">
              <a:latin typeface="+mn-ea"/>
              <a:cs typeface="华文楷体"/>
            </a:endParaRPr>
          </a:p>
        </p:txBody>
      </p:sp>
      <p:sp>
        <p:nvSpPr>
          <p:cNvPr id="38" name="object 38"/>
          <p:cNvSpPr txBox="1"/>
          <p:nvPr/>
        </p:nvSpPr>
        <p:spPr>
          <a:xfrm>
            <a:off x="993444" y="3979291"/>
            <a:ext cx="93980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mn-ea"/>
                <a:cs typeface="华文楷体"/>
              </a:rPr>
              <a:t>规则驱动</a:t>
            </a:r>
            <a:endParaRPr sz="1800">
              <a:latin typeface="+mn-ea"/>
              <a:cs typeface="华文楷体"/>
            </a:endParaRPr>
          </a:p>
        </p:txBody>
      </p:sp>
      <p:sp>
        <p:nvSpPr>
          <p:cNvPr id="39" name="object 39"/>
          <p:cNvSpPr/>
          <p:nvPr/>
        </p:nvSpPr>
        <p:spPr>
          <a:xfrm>
            <a:off x="1464183" y="2654807"/>
            <a:ext cx="1081405" cy="1309370"/>
          </a:xfrm>
          <a:custGeom>
            <a:avLst/>
            <a:gdLst/>
            <a:ahLst/>
            <a:cxnLst/>
            <a:rect l="l" t="t" r="r" b="b"/>
            <a:pathLst>
              <a:path w="1081405" h="1309370">
                <a:moveTo>
                  <a:pt x="1027506" y="54725"/>
                </a:moveTo>
                <a:lnTo>
                  <a:pt x="0" y="1301241"/>
                </a:lnTo>
                <a:lnTo>
                  <a:pt x="9905" y="1309369"/>
                </a:lnTo>
                <a:lnTo>
                  <a:pt x="1037315" y="62818"/>
                </a:lnTo>
                <a:lnTo>
                  <a:pt x="1027506" y="54725"/>
                </a:lnTo>
                <a:close/>
              </a:path>
              <a:path w="1081405" h="1309370">
                <a:moveTo>
                  <a:pt x="1070585" y="44957"/>
                </a:moveTo>
                <a:lnTo>
                  <a:pt x="1035558" y="44957"/>
                </a:lnTo>
                <a:lnTo>
                  <a:pt x="1045336" y="53086"/>
                </a:lnTo>
                <a:lnTo>
                  <a:pt x="1037315" y="62818"/>
                </a:lnTo>
                <a:lnTo>
                  <a:pt x="1061847" y="83057"/>
                </a:lnTo>
                <a:lnTo>
                  <a:pt x="1070585" y="44957"/>
                </a:lnTo>
                <a:close/>
              </a:path>
              <a:path w="1081405" h="1309370">
                <a:moveTo>
                  <a:pt x="1035558" y="44957"/>
                </a:moveTo>
                <a:lnTo>
                  <a:pt x="1027506" y="54725"/>
                </a:lnTo>
                <a:lnTo>
                  <a:pt x="1037315" y="62818"/>
                </a:lnTo>
                <a:lnTo>
                  <a:pt x="1045336" y="53086"/>
                </a:lnTo>
                <a:lnTo>
                  <a:pt x="1035558" y="44957"/>
                </a:lnTo>
                <a:close/>
              </a:path>
              <a:path w="1081405" h="1309370">
                <a:moveTo>
                  <a:pt x="1080897" y="0"/>
                </a:moveTo>
                <a:lnTo>
                  <a:pt x="1003046" y="34543"/>
                </a:lnTo>
                <a:lnTo>
                  <a:pt x="1027506" y="54725"/>
                </a:lnTo>
                <a:lnTo>
                  <a:pt x="1035558" y="44957"/>
                </a:lnTo>
                <a:lnTo>
                  <a:pt x="1070585" y="44957"/>
                </a:lnTo>
                <a:lnTo>
                  <a:pt x="1080897" y="0"/>
                </a:lnTo>
                <a:close/>
              </a:path>
            </a:pathLst>
          </a:custGeom>
          <a:solidFill>
            <a:srgbClr val="C00000"/>
          </a:solidFill>
        </p:spPr>
        <p:txBody>
          <a:bodyPr wrap="square" lIns="0" tIns="0" rIns="0" bIns="0" rtlCol="0"/>
          <a:lstStyle/>
          <a:p>
            <a:endParaRPr/>
          </a:p>
        </p:txBody>
      </p:sp>
    </p:spTree>
    <p:extLst>
      <p:ext uri="{BB962C8B-B14F-4D97-AF65-F5344CB8AC3E}">
        <p14:creationId xmlns:p14="http://schemas.microsoft.com/office/powerpoint/2010/main" val="34531670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578" y="2208402"/>
            <a:ext cx="8201462" cy="4141304"/>
          </a:xfrm>
        </p:spPr>
        <p:txBody>
          <a:bodyPr>
            <a:normAutofit/>
          </a:bodyPr>
          <a:lstStyle/>
          <a:p>
            <a:pPr>
              <a:lnSpc>
                <a:spcPct val="150000"/>
              </a:lnSpc>
            </a:pPr>
            <a:r>
              <a:rPr lang="zh-CN" altLang="en-US" dirty="0"/>
              <a:t>它的输入是文本语料库，其输出是一组向量或“单词嵌入”（</a:t>
            </a:r>
            <a:r>
              <a:rPr lang="en-US" altLang="zh-CN" dirty="0"/>
              <a:t>word embeddings, </a:t>
            </a:r>
            <a:r>
              <a:rPr lang="zh-CN" altLang="en-US" dirty="0"/>
              <a:t>该语料库中单词的特征向量）</a:t>
            </a:r>
            <a:endParaRPr lang="en-US" altLang="zh-CN" dirty="0"/>
          </a:p>
          <a:p>
            <a:pPr>
              <a:lnSpc>
                <a:spcPct val="150000"/>
              </a:lnSpc>
            </a:pPr>
            <a:endParaRPr lang="en-US" sz="3600" dirty="0"/>
          </a:p>
          <a:p>
            <a:pPr lvl="1">
              <a:lnSpc>
                <a:spcPct val="150000"/>
              </a:lnSpc>
            </a:pPr>
            <a:r>
              <a:rPr lang="zh-CN" altLang="en-US" sz="2400" dirty="0"/>
              <a:t>两个单词嵌入之间的相似程度表示单词的概念相似程度</a:t>
            </a:r>
            <a:endParaRPr lang="en-US" sz="3600" dirty="0"/>
          </a:p>
          <a:p>
            <a:pPr marL="0" indent="0">
              <a:lnSpc>
                <a:spcPct val="150000"/>
              </a:lnSpc>
              <a:buNone/>
            </a:pPr>
            <a:endParaRPr lang="en-US" sz="3600" dirty="0"/>
          </a:p>
          <a:p>
            <a:pPr lvl="1">
              <a:lnSpc>
                <a:spcPct val="150000"/>
              </a:lnSpc>
            </a:pPr>
            <a:endParaRPr lang="en-US" sz="3200" dirty="0"/>
          </a:p>
          <a:p>
            <a:pPr>
              <a:lnSpc>
                <a:spcPct val="150000"/>
              </a:lnSpc>
            </a:pPr>
            <a:endParaRPr lang="en-US" sz="3200" dirty="0"/>
          </a:p>
          <a:p>
            <a:pPr>
              <a:lnSpc>
                <a:spcPct val="150000"/>
              </a:lnSpc>
            </a:pPr>
            <a:endParaRPr lang="en-US" sz="3600" dirty="0"/>
          </a:p>
        </p:txBody>
      </p:sp>
      <p:sp>
        <p:nvSpPr>
          <p:cNvPr id="4" name="Slide Number Placeholder 3"/>
          <p:cNvSpPr>
            <a:spLocks noGrp="1"/>
          </p:cNvSpPr>
          <p:nvPr>
            <p:ph type="sldNum" sz="quarter" idx="12"/>
          </p:nvPr>
        </p:nvSpPr>
        <p:spPr/>
        <p:txBody>
          <a:bodyPr/>
          <a:lstStyle/>
          <a:p>
            <a:fld id="{C3B144FA-A4B6-4BA2-9DD1-C172BBD468E4}" type="slidenum">
              <a:rPr lang="en-US" smtClean="0"/>
              <a:t>110</a:t>
            </a:fld>
            <a:endParaRPr lang="en-US"/>
          </a:p>
        </p:txBody>
      </p:sp>
      <p:sp>
        <p:nvSpPr>
          <p:cNvPr id="8" name="Title 1">
            <a:extLst>
              <a:ext uri="{FF2B5EF4-FFF2-40B4-BE49-F238E27FC236}">
                <a16:creationId xmlns:a16="http://schemas.microsoft.com/office/drawing/2014/main" id="{FA6F7A4E-57B2-4DA5-8E8B-2FE711185D22}"/>
              </a:ext>
            </a:extLst>
          </p:cNvPr>
          <p:cNvSpPr>
            <a:spLocks noGrp="1"/>
          </p:cNvSpPr>
          <p:nvPr>
            <p:ph type="title"/>
          </p:nvPr>
        </p:nvSpPr>
        <p:spPr>
          <a:xfrm>
            <a:off x="316872" y="754817"/>
            <a:ext cx="8684874" cy="1066800"/>
          </a:xfrm>
        </p:spPr>
        <p:txBody>
          <a:bodyPr>
            <a:noAutofit/>
          </a:bodyPr>
          <a:lstStyle/>
          <a:p>
            <a:r>
              <a:rPr lang="en-US" sz="3200" b="1" dirty="0">
                <a:solidFill>
                  <a:srgbClr val="438086"/>
                </a:solidFill>
                <a:latin typeface="+mj-ea"/>
                <a:cs typeface="Arial" charset="0"/>
              </a:rPr>
              <a:t>Word2vec -- </a:t>
            </a:r>
            <a:r>
              <a:rPr lang="zh-CN" altLang="en-US" sz="3200" b="1" dirty="0">
                <a:solidFill>
                  <a:srgbClr val="438086"/>
                </a:solidFill>
                <a:latin typeface="+mj-ea"/>
                <a:cs typeface="Arial" charset="0"/>
              </a:rPr>
              <a:t>词的向量表达</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3612045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872" y="639999"/>
            <a:ext cx="8684874" cy="1066800"/>
          </a:xfrm>
        </p:spPr>
        <p:txBody>
          <a:bodyPr>
            <a:noAutofit/>
          </a:bodyPr>
          <a:lstStyle/>
          <a:p>
            <a:r>
              <a:rPr lang="en-US" sz="3200" b="1" dirty="0">
                <a:solidFill>
                  <a:srgbClr val="438086"/>
                </a:solidFill>
                <a:latin typeface="+mj-ea"/>
                <a:cs typeface="Arial" charset="0"/>
              </a:rPr>
              <a:t>Word2vec -- </a:t>
            </a:r>
            <a:r>
              <a:rPr lang="zh-CN" altLang="en-US" sz="3200" b="1" dirty="0">
                <a:solidFill>
                  <a:srgbClr val="438086"/>
                </a:solidFill>
                <a:latin typeface="+mj-ea"/>
                <a:cs typeface="Arial" charset="0"/>
              </a:rPr>
              <a:t>词的向量表达</a:t>
            </a:r>
            <a:endParaRPr lang="en-US" sz="3200" b="1" dirty="0">
              <a:solidFill>
                <a:srgbClr val="438086"/>
              </a:solidFill>
              <a:latin typeface="+mj-ea"/>
              <a:cs typeface="Arial" charset="0"/>
            </a:endParaRPr>
          </a:p>
        </p:txBody>
      </p:sp>
      <p:sp>
        <p:nvSpPr>
          <p:cNvPr id="3" name="Content Placeholder 2"/>
          <p:cNvSpPr>
            <a:spLocks noGrp="1"/>
          </p:cNvSpPr>
          <p:nvPr>
            <p:ph idx="1"/>
          </p:nvPr>
        </p:nvSpPr>
        <p:spPr>
          <a:xfrm>
            <a:off x="457201" y="1978765"/>
            <a:ext cx="8229600" cy="4239235"/>
          </a:xfrm>
        </p:spPr>
        <p:txBody>
          <a:bodyPr>
            <a:noAutofit/>
          </a:bodyPr>
          <a:lstStyle/>
          <a:p>
            <a:r>
              <a:rPr lang="en-US" sz="2400" dirty="0">
                <a:latin typeface="+mn-ea"/>
              </a:rPr>
              <a:t>Word2vec: </a:t>
            </a:r>
            <a:r>
              <a:rPr lang="zh-CN" altLang="en-US" sz="2400" dirty="0">
                <a:latin typeface="+mn-ea"/>
              </a:rPr>
              <a:t>具有很好的计算性能</a:t>
            </a:r>
            <a:r>
              <a:rPr lang="en-US" sz="2400" dirty="0">
                <a:latin typeface="+mn-ea"/>
              </a:rPr>
              <a:t>, </a:t>
            </a:r>
            <a:r>
              <a:rPr lang="en-US" altLang="zh-CN" sz="2400" dirty="0">
                <a:latin typeface="+mn-ea"/>
              </a:rPr>
              <a:t>2</a:t>
            </a:r>
            <a:r>
              <a:rPr lang="zh-CN" altLang="en-US" sz="2400" dirty="0">
                <a:latin typeface="+mn-ea"/>
              </a:rPr>
              <a:t>层预测神经网络用来从原始文本中学习单词嵌入</a:t>
            </a:r>
            <a:r>
              <a:rPr lang="en-US" altLang="zh-CN" sz="2400" dirty="0">
                <a:latin typeface="+mn-ea"/>
              </a:rPr>
              <a:t>(word embedding)</a:t>
            </a:r>
            <a:endParaRPr lang="en-US" sz="2400" dirty="0">
              <a:latin typeface="+mn-ea"/>
            </a:endParaRPr>
          </a:p>
          <a:p>
            <a:pPr lvl="1"/>
            <a:r>
              <a:rPr lang="zh-CN" altLang="en-US" sz="2400" dirty="0">
                <a:latin typeface="+mn-ea"/>
              </a:rPr>
              <a:t>具有快速消化大量数据集的能力</a:t>
            </a:r>
            <a:endParaRPr lang="en-US" sz="2400" dirty="0">
              <a:latin typeface="+mn-ea"/>
            </a:endParaRPr>
          </a:p>
          <a:p>
            <a:pPr lvl="1"/>
            <a:endParaRPr lang="en-US" sz="2400" dirty="0">
              <a:latin typeface="+mn-ea"/>
            </a:endParaRPr>
          </a:p>
          <a:p>
            <a:r>
              <a:rPr lang="zh-CN" altLang="en-US" sz="2400" dirty="0">
                <a:latin typeface="+mn-ea"/>
              </a:rPr>
              <a:t>可用于单词的无监督学习</a:t>
            </a:r>
            <a:endParaRPr lang="en-US" sz="2400" dirty="0">
              <a:latin typeface="+mn-ea"/>
            </a:endParaRPr>
          </a:p>
          <a:p>
            <a:pPr lvl="1"/>
            <a:r>
              <a:rPr lang="zh-CN" altLang="en-US" sz="2400" dirty="0">
                <a:latin typeface="+mn-ea"/>
              </a:rPr>
              <a:t>不同单词之间的关系</a:t>
            </a:r>
            <a:endParaRPr lang="en-US" sz="2400" dirty="0">
              <a:latin typeface="+mn-ea"/>
            </a:endParaRPr>
          </a:p>
          <a:p>
            <a:pPr lvl="1"/>
            <a:r>
              <a:rPr lang="zh-CN" altLang="en-US" sz="2400" dirty="0">
                <a:latin typeface="+mn-ea"/>
              </a:rPr>
              <a:t>能够抽象出单词之间的更高含义（例如，图森是亚利桑那州的一个城市）</a:t>
            </a:r>
            <a:endParaRPr lang="en-US" sz="2400" dirty="0">
              <a:latin typeface="+mn-ea"/>
            </a:endParaRPr>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111</a:t>
            </a:fld>
            <a:endParaRPr lang="en-US"/>
          </a:p>
        </p:txBody>
      </p:sp>
    </p:spTree>
    <p:extLst>
      <p:ext uri="{BB962C8B-B14F-4D97-AF65-F5344CB8AC3E}">
        <p14:creationId xmlns:p14="http://schemas.microsoft.com/office/powerpoint/2010/main" val="16992313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316872" y="639999"/>
            <a:ext cx="8684874" cy="1066800"/>
          </a:xfrm>
        </p:spPr>
        <p:txBody>
          <a:bodyPr>
            <a:noAutofit/>
          </a:bodyPr>
          <a:lstStyle/>
          <a:p>
            <a:r>
              <a:rPr lang="en-US" b="1" dirty="0">
                <a:solidFill>
                  <a:srgbClr val="0000FF"/>
                </a:solidFill>
                <a:latin typeface="Arial" charset="0"/>
                <a:ea typeface="Arial" charset="0"/>
                <a:cs typeface="Arial" charset="0"/>
              </a:rPr>
              <a:t>Word2vec </a:t>
            </a:r>
            <a:br>
              <a:rPr lang="en-US" b="1" dirty="0">
                <a:solidFill>
                  <a:srgbClr val="0000FF"/>
                </a:solidFill>
                <a:latin typeface="Arial" charset="0"/>
                <a:ea typeface="Arial" charset="0"/>
                <a:cs typeface="Arial" charset="0"/>
              </a:rPr>
            </a:br>
            <a:r>
              <a:rPr lang="en-US" b="1" dirty="0">
                <a:solidFill>
                  <a:srgbClr val="0000FF"/>
                </a:solidFill>
                <a:latin typeface="Arial" charset="0"/>
                <a:ea typeface="Arial" charset="0"/>
                <a:cs typeface="Arial" charset="0"/>
              </a:rPr>
              <a:t>  -- Vector Representation of Words</a:t>
            </a:r>
          </a:p>
        </p:txBody>
      </p:sp>
      <p:sp>
        <p:nvSpPr>
          <p:cNvPr id="4" name="Slide Number Placeholder 3"/>
          <p:cNvSpPr>
            <a:spLocks noGrp="1"/>
          </p:cNvSpPr>
          <p:nvPr>
            <p:ph type="sldNum" sz="quarter" idx="12"/>
          </p:nvPr>
        </p:nvSpPr>
        <p:spPr/>
        <p:txBody>
          <a:bodyPr/>
          <a:lstStyle/>
          <a:p>
            <a:fld id="{C3B144FA-A4B6-4BA2-9DD1-C172BBD468E4}" type="slidenum">
              <a:rPr lang="en-US" smtClean="0"/>
              <a:t>112</a:t>
            </a:fld>
            <a:endParaRPr lang="en-US"/>
          </a:p>
        </p:txBody>
      </p:sp>
      <p:pic>
        <p:nvPicPr>
          <p:cNvPr id="5" name="Picture 4"/>
          <p:cNvPicPr>
            <a:picLocks noChangeAspect="1"/>
          </p:cNvPicPr>
          <p:nvPr/>
        </p:nvPicPr>
        <p:blipFill>
          <a:blip r:embed="rId3"/>
          <a:stretch>
            <a:fillRect/>
          </a:stretch>
        </p:blipFill>
        <p:spPr>
          <a:xfrm>
            <a:off x="381000" y="2004166"/>
            <a:ext cx="8496300" cy="4572000"/>
          </a:xfrm>
          <a:prstGeom prst="rect">
            <a:avLst/>
          </a:prstGeom>
        </p:spPr>
      </p:pic>
    </p:spTree>
    <p:extLst>
      <p:ext uri="{BB962C8B-B14F-4D97-AF65-F5344CB8AC3E}">
        <p14:creationId xmlns:p14="http://schemas.microsoft.com/office/powerpoint/2010/main" val="1729749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113</a:t>
            </a:fld>
            <a:endParaRPr lang="en-US"/>
          </a:p>
        </p:txBody>
      </p:sp>
      <p:pic>
        <p:nvPicPr>
          <p:cNvPr id="5" name="Picture 4"/>
          <p:cNvPicPr>
            <a:picLocks noChangeAspect="1"/>
          </p:cNvPicPr>
          <p:nvPr/>
        </p:nvPicPr>
        <p:blipFill>
          <a:blip r:embed="rId3"/>
          <a:stretch>
            <a:fillRect/>
          </a:stretch>
        </p:blipFill>
        <p:spPr>
          <a:xfrm>
            <a:off x="381000" y="2004166"/>
            <a:ext cx="8496300" cy="4572000"/>
          </a:xfrm>
          <a:prstGeom prst="rect">
            <a:avLst/>
          </a:prstGeom>
        </p:spPr>
      </p:pic>
      <p:sp>
        <p:nvSpPr>
          <p:cNvPr id="6" name="Title 1">
            <a:extLst>
              <a:ext uri="{FF2B5EF4-FFF2-40B4-BE49-F238E27FC236}">
                <a16:creationId xmlns:a16="http://schemas.microsoft.com/office/drawing/2014/main" id="{00A87CE3-895C-41E9-AB2C-91FD7D7AD277}"/>
              </a:ext>
            </a:extLst>
          </p:cNvPr>
          <p:cNvSpPr txBox="1">
            <a:spLocks/>
          </p:cNvSpPr>
          <p:nvPr/>
        </p:nvSpPr>
        <p:spPr>
          <a:xfrm>
            <a:off x="469272" y="792399"/>
            <a:ext cx="8684874" cy="1066800"/>
          </a:xfrm>
          <a:prstGeom prst="rect">
            <a:avLst/>
          </a:prstGeom>
        </p:spPr>
        <p:txBody>
          <a:bodyPr vert="horz"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00" b="1">
                <a:solidFill>
                  <a:srgbClr val="438086"/>
                </a:solidFill>
                <a:latin typeface="+mj-ea"/>
                <a:cs typeface="Arial" charset="0"/>
              </a:rPr>
              <a:t>Word2vec -- </a:t>
            </a:r>
            <a:r>
              <a:rPr lang="zh-CN" altLang="en-US" sz="3200" b="1">
                <a:solidFill>
                  <a:srgbClr val="438086"/>
                </a:solidFill>
                <a:latin typeface="+mj-ea"/>
                <a:cs typeface="Arial" charset="0"/>
              </a:rPr>
              <a:t>词的向量表达</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3721618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114</a:t>
            </a:fld>
            <a:endParaRPr lang="en-US"/>
          </a:p>
        </p:txBody>
      </p:sp>
      <p:sp>
        <p:nvSpPr>
          <p:cNvPr id="6" name="Title 1">
            <a:extLst>
              <a:ext uri="{FF2B5EF4-FFF2-40B4-BE49-F238E27FC236}">
                <a16:creationId xmlns:a16="http://schemas.microsoft.com/office/drawing/2014/main" id="{00A87CE3-895C-41E9-AB2C-91FD7D7AD277}"/>
              </a:ext>
            </a:extLst>
          </p:cNvPr>
          <p:cNvSpPr txBox="1">
            <a:spLocks/>
          </p:cNvSpPr>
          <p:nvPr/>
        </p:nvSpPr>
        <p:spPr>
          <a:xfrm>
            <a:off x="469272" y="792399"/>
            <a:ext cx="8684874" cy="1066800"/>
          </a:xfrm>
          <a:prstGeom prst="rect">
            <a:avLst/>
          </a:prstGeom>
        </p:spPr>
        <p:txBody>
          <a:bodyPr vert="horz"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00" b="1">
                <a:solidFill>
                  <a:srgbClr val="438086"/>
                </a:solidFill>
                <a:latin typeface="+mj-ea"/>
                <a:cs typeface="Arial" charset="0"/>
              </a:rPr>
              <a:t>Word2vec -- </a:t>
            </a:r>
            <a:r>
              <a:rPr lang="zh-CN" altLang="en-US" sz="3200" b="1">
                <a:solidFill>
                  <a:srgbClr val="438086"/>
                </a:solidFill>
                <a:latin typeface="+mj-ea"/>
                <a:cs typeface="Arial" charset="0"/>
              </a:rPr>
              <a:t>词的向量表达</a:t>
            </a:r>
            <a:endParaRPr lang="en-US" sz="3200" b="1" dirty="0">
              <a:solidFill>
                <a:srgbClr val="438086"/>
              </a:solidFill>
              <a:latin typeface="+mj-ea"/>
              <a:cs typeface="Arial" charset="0"/>
            </a:endParaRPr>
          </a:p>
        </p:txBody>
      </p:sp>
      <p:pic>
        <p:nvPicPr>
          <p:cNvPr id="2" name="Picture 1">
            <a:extLst>
              <a:ext uri="{FF2B5EF4-FFF2-40B4-BE49-F238E27FC236}">
                <a16:creationId xmlns:a16="http://schemas.microsoft.com/office/drawing/2014/main" id="{180A270A-240E-FD47-A40C-8AAEA5E08D4F}"/>
              </a:ext>
            </a:extLst>
          </p:cNvPr>
          <p:cNvPicPr>
            <a:picLocks noChangeAspect="1"/>
          </p:cNvPicPr>
          <p:nvPr/>
        </p:nvPicPr>
        <p:blipFill>
          <a:blip r:embed="rId3"/>
          <a:stretch>
            <a:fillRect/>
          </a:stretch>
        </p:blipFill>
        <p:spPr>
          <a:xfrm>
            <a:off x="1584177" y="1729990"/>
            <a:ext cx="6455063" cy="4741591"/>
          </a:xfrm>
          <a:prstGeom prst="rect">
            <a:avLst/>
          </a:prstGeom>
        </p:spPr>
      </p:pic>
    </p:spTree>
    <p:extLst>
      <p:ext uri="{BB962C8B-B14F-4D97-AF65-F5344CB8AC3E}">
        <p14:creationId xmlns:p14="http://schemas.microsoft.com/office/powerpoint/2010/main" val="14512982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316872" y="639999"/>
            <a:ext cx="8684874" cy="1066800"/>
          </a:xfrm>
        </p:spPr>
        <p:txBody>
          <a:bodyPr>
            <a:noAutofit/>
          </a:bodyPr>
          <a:lstStyle/>
          <a:p>
            <a:r>
              <a:rPr lang="en-US" b="1" dirty="0">
                <a:solidFill>
                  <a:srgbClr val="0000FF"/>
                </a:solidFill>
                <a:latin typeface="Arial" charset="0"/>
                <a:ea typeface="Arial" charset="0"/>
                <a:cs typeface="Arial" charset="0"/>
              </a:rPr>
              <a:t>Word2vec </a:t>
            </a:r>
            <a:br>
              <a:rPr lang="en-US" b="1" dirty="0">
                <a:solidFill>
                  <a:srgbClr val="0000FF"/>
                </a:solidFill>
                <a:latin typeface="Arial" charset="0"/>
                <a:ea typeface="Arial" charset="0"/>
                <a:cs typeface="Arial" charset="0"/>
              </a:rPr>
            </a:br>
            <a:r>
              <a:rPr lang="en-US" b="1" dirty="0">
                <a:solidFill>
                  <a:srgbClr val="0000FF"/>
                </a:solidFill>
                <a:latin typeface="Arial" charset="0"/>
                <a:ea typeface="Arial" charset="0"/>
                <a:cs typeface="Arial" charset="0"/>
              </a:rPr>
              <a:t>  -- Vector Representation of Words</a:t>
            </a:r>
          </a:p>
        </p:txBody>
      </p:sp>
      <p:sp>
        <p:nvSpPr>
          <p:cNvPr id="3" name="Content Placeholder 2"/>
          <p:cNvSpPr>
            <a:spLocks noGrp="1"/>
          </p:cNvSpPr>
          <p:nvPr>
            <p:ph idx="1"/>
          </p:nvPr>
        </p:nvSpPr>
        <p:spPr>
          <a:xfrm>
            <a:off x="594668" y="2209800"/>
            <a:ext cx="8129282" cy="3263504"/>
          </a:xfrm>
        </p:spPr>
        <p:txBody>
          <a:bodyPr>
            <a:normAutofit/>
          </a:bodyPr>
          <a:lstStyle/>
          <a:p>
            <a:r>
              <a:rPr lang="en-US" sz="3200" dirty="0"/>
              <a:t>Its input is a text corpus and its output is a set of vectors or “</a:t>
            </a:r>
            <a:r>
              <a:rPr lang="en-US" sz="3200" dirty="0" err="1"/>
              <a:t>embeddings</a:t>
            </a:r>
            <a:r>
              <a:rPr lang="en-US" sz="3200" dirty="0"/>
              <a:t>” (feature vectors for words in that corpus)</a:t>
            </a:r>
          </a:p>
          <a:p>
            <a:endParaRPr lang="en-US" sz="3200" dirty="0"/>
          </a:p>
          <a:p>
            <a:pPr lvl="1"/>
            <a:r>
              <a:rPr lang="en-US" sz="2800" dirty="0"/>
              <a:t>Similarity between two </a:t>
            </a:r>
            <a:r>
              <a:rPr lang="en-US" sz="2800" dirty="0" err="1"/>
              <a:t>embeddings</a:t>
            </a:r>
            <a:r>
              <a:rPr lang="en-US" sz="2800" dirty="0"/>
              <a:t> represents conceptual similarity of words</a:t>
            </a:r>
          </a:p>
          <a:p>
            <a:endParaRPr lang="en-US" sz="3200" dirty="0"/>
          </a:p>
          <a:p>
            <a:pPr marL="0" indent="0">
              <a:buNone/>
            </a:pPr>
            <a:endParaRPr lang="en-US" sz="3200" dirty="0"/>
          </a:p>
          <a:p>
            <a:pPr lvl="1"/>
            <a:endParaRPr lang="en-US" sz="2800" dirty="0"/>
          </a:p>
          <a:p>
            <a:endParaRPr lang="en-US" dirty="0"/>
          </a:p>
          <a:p>
            <a:endParaRPr lang="en-US" sz="3200" dirty="0"/>
          </a:p>
        </p:txBody>
      </p:sp>
      <p:sp>
        <p:nvSpPr>
          <p:cNvPr id="4" name="Slide Number Placeholder 3"/>
          <p:cNvSpPr>
            <a:spLocks noGrp="1"/>
          </p:cNvSpPr>
          <p:nvPr>
            <p:ph type="sldNum" sz="quarter" idx="12"/>
          </p:nvPr>
        </p:nvSpPr>
        <p:spPr/>
        <p:txBody>
          <a:bodyPr/>
          <a:lstStyle/>
          <a:p>
            <a:fld id="{C3B144FA-A4B6-4BA2-9DD1-C172BBD468E4}" type="slidenum">
              <a:rPr lang="en-US" smtClean="0"/>
              <a:t>115</a:t>
            </a:fld>
            <a:endParaRPr lang="en-US"/>
          </a:p>
        </p:txBody>
      </p:sp>
    </p:spTree>
    <p:extLst>
      <p:ext uri="{BB962C8B-B14F-4D97-AF65-F5344CB8AC3E}">
        <p14:creationId xmlns:p14="http://schemas.microsoft.com/office/powerpoint/2010/main" val="6845762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316872" y="639999"/>
            <a:ext cx="8684874" cy="1066800"/>
          </a:xfrm>
        </p:spPr>
        <p:txBody>
          <a:bodyPr>
            <a:noAutofit/>
          </a:bodyPr>
          <a:lstStyle/>
          <a:p>
            <a:r>
              <a:rPr lang="en-US" b="1" dirty="0">
                <a:solidFill>
                  <a:srgbClr val="0000FF"/>
                </a:solidFill>
                <a:latin typeface="Arial" charset="0"/>
                <a:ea typeface="Arial" charset="0"/>
                <a:cs typeface="Arial" charset="0"/>
              </a:rPr>
              <a:t>Word2vec </a:t>
            </a:r>
            <a:br>
              <a:rPr lang="en-US" b="1" dirty="0">
                <a:solidFill>
                  <a:srgbClr val="0000FF"/>
                </a:solidFill>
                <a:latin typeface="Arial" charset="0"/>
                <a:ea typeface="Arial" charset="0"/>
                <a:cs typeface="Arial" charset="0"/>
              </a:rPr>
            </a:br>
            <a:r>
              <a:rPr lang="en-US" b="1" dirty="0">
                <a:solidFill>
                  <a:srgbClr val="0000FF"/>
                </a:solidFill>
                <a:latin typeface="Arial" charset="0"/>
                <a:ea typeface="Arial" charset="0"/>
                <a:cs typeface="Arial" charset="0"/>
              </a:rPr>
              <a:t>  -- Vector Representation of Words</a:t>
            </a:r>
          </a:p>
        </p:txBody>
      </p:sp>
      <p:sp>
        <p:nvSpPr>
          <p:cNvPr id="3" name="Content Placeholder 2"/>
          <p:cNvSpPr>
            <a:spLocks noGrp="1"/>
          </p:cNvSpPr>
          <p:nvPr>
            <p:ph idx="1"/>
          </p:nvPr>
        </p:nvSpPr>
        <p:spPr>
          <a:xfrm>
            <a:off x="594668" y="1953366"/>
            <a:ext cx="8129282" cy="3263504"/>
          </a:xfrm>
        </p:spPr>
        <p:txBody>
          <a:bodyPr>
            <a:normAutofit/>
          </a:bodyPr>
          <a:lstStyle/>
          <a:p>
            <a:r>
              <a:rPr lang="en-US" dirty="0"/>
              <a:t>Example results: words associated with </a:t>
            </a:r>
            <a:r>
              <a:rPr lang="en-US" i="1" dirty="0"/>
              <a:t>Sweden</a:t>
            </a:r>
            <a:r>
              <a:rPr lang="en-US" dirty="0"/>
              <a:t>, in order of proximity:</a:t>
            </a:r>
          </a:p>
          <a:p>
            <a:endParaRPr lang="en-US" dirty="0"/>
          </a:p>
          <a:p>
            <a:pPr marL="0" indent="0">
              <a:buNone/>
            </a:pPr>
            <a:endParaRPr lang="en-US" dirty="0"/>
          </a:p>
          <a:p>
            <a:pPr lvl="1"/>
            <a:endParaRPr lang="en-US" dirty="0"/>
          </a:p>
          <a:p>
            <a:endParaRPr lang="en-US" sz="2400" dirty="0"/>
          </a:p>
          <a:p>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116</a:t>
            </a:fld>
            <a:endParaRPr lang="en-US"/>
          </a:p>
        </p:txBody>
      </p:sp>
      <p:pic>
        <p:nvPicPr>
          <p:cNvPr id="102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048000"/>
            <a:ext cx="4876800" cy="35656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047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668" y="1953366"/>
            <a:ext cx="8129282" cy="3263504"/>
          </a:xfrm>
        </p:spPr>
        <p:txBody>
          <a:bodyPr>
            <a:normAutofit/>
          </a:bodyPr>
          <a:lstStyle/>
          <a:p>
            <a:r>
              <a:rPr lang="zh-CN" altLang="en-US" sz="2000" dirty="0"/>
              <a:t>示例结果</a:t>
            </a:r>
            <a:r>
              <a:rPr lang="en-US" sz="2000" dirty="0"/>
              <a:t>: </a:t>
            </a:r>
            <a:r>
              <a:rPr lang="zh-CN" altLang="en-US" sz="2000" dirty="0"/>
              <a:t>与“</a:t>
            </a:r>
            <a:r>
              <a:rPr lang="en-US" altLang="zh-CN" sz="2000" dirty="0"/>
              <a:t>Sweden</a:t>
            </a:r>
            <a:r>
              <a:rPr lang="zh-CN" altLang="en-US" sz="2000" dirty="0"/>
              <a:t>”（瑞典）相关的单词，按相似程度排列：</a:t>
            </a:r>
            <a:endParaRPr lang="en-US" sz="2000" dirty="0"/>
          </a:p>
          <a:p>
            <a:endParaRPr lang="en-US" sz="2000" dirty="0"/>
          </a:p>
          <a:p>
            <a:pPr marL="0" indent="0">
              <a:buNone/>
            </a:pPr>
            <a:endParaRPr lang="en-US" sz="2000" dirty="0"/>
          </a:p>
          <a:p>
            <a:pPr lvl="1"/>
            <a:endParaRPr lang="en-US" sz="2000" dirty="0"/>
          </a:p>
          <a:p>
            <a:endParaRPr lang="en-US" sz="1800" dirty="0"/>
          </a:p>
          <a:p>
            <a:endParaRPr lang="en-US" sz="2000" dirty="0"/>
          </a:p>
        </p:txBody>
      </p:sp>
      <p:sp>
        <p:nvSpPr>
          <p:cNvPr id="4" name="Slide Number Placeholder 3"/>
          <p:cNvSpPr>
            <a:spLocks noGrp="1"/>
          </p:cNvSpPr>
          <p:nvPr>
            <p:ph type="sldNum" sz="quarter" idx="12"/>
          </p:nvPr>
        </p:nvSpPr>
        <p:spPr/>
        <p:txBody>
          <a:bodyPr/>
          <a:lstStyle/>
          <a:p>
            <a:fld id="{C3B144FA-A4B6-4BA2-9DD1-C172BBD468E4}" type="slidenum">
              <a:rPr lang="en-US" smtClean="0"/>
              <a:t>117</a:t>
            </a:fld>
            <a:endParaRPr lang="en-US"/>
          </a:p>
        </p:txBody>
      </p:sp>
      <p:pic>
        <p:nvPicPr>
          <p:cNvPr id="1026"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4876800" cy="35656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3658458-1036-45C3-9A9F-8ACC656A536C}"/>
              </a:ext>
            </a:extLst>
          </p:cNvPr>
          <p:cNvSpPr>
            <a:spLocks noGrp="1"/>
          </p:cNvSpPr>
          <p:nvPr>
            <p:ph type="title"/>
          </p:nvPr>
        </p:nvSpPr>
        <p:spPr>
          <a:xfrm>
            <a:off x="316872" y="754817"/>
            <a:ext cx="8684874" cy="1066800"/>
          </a:xfrm>
        </p:spPr>
        <p:txBody>
          <a:bodyPr>
            <a:noAutofit/>
          </a:bodyPr>
          <a:lstStyle/>
          <a:p>
            <a:r>
              <a:rPr lang="en-US" sz="3200" b="1" dirty="0">
                <a:solidFill>
                  <a:srgbClr val="438086"/>
                </a:solidFill>
                <a:latin typeface="+mj-ea"/>
                <a:cs typeface="Arial" charset="0"/>
              </a:rPr>
              <a:t>Word2vec -- </a:t>
            </a:r>
            <a:r>
              <a:rPr lang="zh-CN" altLang="en-US" sz="3200" b="1" dirty="0">
                <a:solidFill>
                  <a:srgbClr val="438086"/>
                </a:solidFill>
                <a:latin typeface="+mj-ea"/>
                <a:cs typeface="Arial" charset="0"/>
              </a:rPr>
              <a:t>词的向量表达</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21467197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p:cNvSpPr>
            <a:spLocks noGrp="1"/>
          </p:cNvSpPr>
          <p:nvPr>
            <p:ph type="title"/>
          </p:nvPr>
        </p:nvSpPr>
        <p:spPr>
          <a:xfrm>
            <a:off x="316872" y="639999"/>
            <a:ext cx="8684874" cy="1066800"/>
          </a:xfrm>
        </p:spPr>
        <p:txBody>
          <a:bodyPr>
            <a:noAutofit/>
          </a:bodyPr>
          <a:lstStyle/>
          <a:p>
            <a:r>
              <a:rPr lang="en-US" b="1" dirty="0">
                <a:solidFill>
                  <a:srgbClr val="0000FF"/>
                </a:solidFill>
                <a:latin typeface="Arial" charset="0"/>
                <a:ea typeface="Arial" charset="0"/>
                <a:cs typeface="Arial" charset="0"/>
              </a:rPr>
              <a:t>Word2vec </a:t>
            </a:r>
            <a:br>
              <a:rPr lang="en-US" b="1" dirty="0">
                <a:solidFill>
                  <a:srgbClr val="0000FF"/>
                </a:solidFill>
                <a:latin typeface="Arial" charset="0"/>
                <a:ea typeface="Arial" charset="0"/>
                <a:cs typeface="Arial" charset="0"/>
              </a:rPr>
            </a:br>
            <a:r>
              <a:rPr lang="en-US" b="1" dirty="0">
                <a:solidFill>
                  <a:srgbClr val="0000FF"/>
                </a:solidFill>
                <a:latin typeface="Arial" charset="0"/>
                <a:ea typeface="Arial" charset="0"/>
                <a:cs typeface="Arial" charset="0"/>
              </a:rPr>
              <a:t>  -- Vector Representation of Words</a:t>
            </a:r>
          </a:p>
        </p:txBody>
      </p:sp>
      <p:sp>
        <p:nvSpPr>
          <p:cNvPr id="3" name="Content Placeholder 2"/>
          <p:cNvSpPr>
            <a:spLocks noGrp="1"/>
          </p:cNvSpPr>
          <p:nvPr>
            <p:ph idx="1"/>
          </p:nvPr>
        </p:nvSpPr>
        <p:spPr>
          <a:xfrm>
            <a:off x="457200" y="2057400"/>
            <a:ext cx="8229600" cy="4325112"/>
          </a:xfrm>
        </p:spPr>
        <p:txBody>
          <a:bodyPr>
            <a:normAutofit fontScale="92500" lnSpcReduction="20000"/>
          </a:bodyPr>
          <a:lstStyle/>
          <a:p>
            <a:r>
              <a:rPr lang="en-US" dirty="0"/>
              <a:t>Skip-gram learning:</a:t>
            </a:r>
          </a:p>
          <a:p>
            <a:pPr lvl="1"/>
            <a:r>
              <a:rPr lang="en-US" sz="2800" dirty="0"/>
              <a:t>Given </a:t>
            </a:r>
            <a:r>
              <a:rPr lang="en-US" sz="2800" i="1" dirty="0"/>
              <a:t>w</a:t>
            </a:r>
            <a:r>
              <a:rPr lang="en-US" sz="2800" i="1" baseline="-25000" dirty="0"/>
              <a:t>0</a:t>
            </a:r>
            <a:r>
              <a:rPr lang="en-US" sz="2800" baseline="-25000" dirty="0"/>
              <a:t>,</a:t>
            </a:r>
            <a:r>
              <a:rPr lang="en-US" sz="2800" dirty="0"/>
              <a:t> predict </a:t>
            </a:r>
            <a:r>
              <a:rPr lang="en-US" sz="2800" i="1" dirty="0"/>
              <a:t>w</a:t>
            </a:r>
            <a:r>
              <a:rPr lang="en-US" sz="2800" i="1" baseline="-25000" dirty="0"/>
              <a:t>-2</a:t>
            </a:r>
            <a:r>
              <a:rPr lang="en-US" sz="2800" dirty="0"/>
              <a:t>,</a:t>
            </a:r>
            <a:r>
              <a:rPr lang="en-US" sz="2800" i="1" dirty="0"/>
              <a:t> w</a:t>
            </a:r>
            <a:r>
              <a:rPr lang="en-US" sz="2800" i="1" baseline="-25000" dirty="0"/>
              <a:t>-1</a:t>
            </a:r>
            <a:r>
              <a:rPr lang="en-US" sz="2800" dirty="0"/>
              <a:t>, </a:t>
            </a:r>
            <a:r>
              <a:rPr lang="en-US" sz="2800" i="1" dirty="0"/>
              <a:t>w</a:t>
            </a:r>
            <a:r>
              <a:rPr lang="en-US" sz="2800" i="1" baseline="-25000" dirty="0"/>
              <a:t>1</a:t>
            </a:r>
            <a:r>
              <a:rPr lang="en-US" sz="2800" dirty="0"/>
              <a:t>, and </a:t>
            </a:r>
            <a:r>
              <a:rPr lang="en-US" sz="2800" i="1" dirty="0"/>
              <a:t>w</a:t>
            </a:r>
            <a:r>
              <a:rPr lang="en-US" sz="2800" i="1" baseline="-25000" dirty="0"/>
              <a:t>2</a:t>
            </a:r>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marL="342900" lvl="1" indent="0">
              <a:buNone/>
            </a:pPr>
            <a:endParaRPr lang="en-US" sz="2800" i="1" baseline="-25000" dirty="0"/>
          </a:p>
          <a:p>
            <a:r>
              <a:rPr lang="en-US" dirty="0"/>
              <a:t>Conversely, CBOW tries to predict </a:t>
            </a:r>
            <a:r>
              <a:rPr lang="en-US" i="1" dirty="0"/>
              <a:t>w</a:t>
            </a:r>
            <a:r>
              <a:rPr lang="en-US" i="1" baseline="-25000" dirty="0"/>
              <a:t>0</a:t>
            </a:r>
            <a:r>
              <a:rPr lang="en-US" baseline="-25000" dirty="0"/>
              <a:t> </a:t>
            </a:r>
            <a:r>
              <a:rPr lang="en-US" dirty="0"/>
              <a:t>when given </a:t>
            </a:r>
            <a:r>
              <a:rPr lang="en-US" i="1" dirty="0"/>
              <a:t>w</a:t>
            </a:r>
            <a:r>
              <a:rPr lang="en-US" i="1" baseline="-25000" dirty="0"/>
              <a:t>-2</a:t>
            </a:r>
            <a:r>
              <a:rPr lang="en-US" dirty="0"/>
              <a:t>,</a:t>
            </a:r>
            <a:r>
              <a:rPr lang="en-US" i="1" dirty="0"/>
              <a:t> w</a:t>
            </a:r>
            <a:r>
              <a:rPr lang="en-US" i="1" baseline="-25000" dirty="0"/>
              <a:t>-1</a:t>
            </a:r>
            <a:r>
              <a:rPr lang="en-US" dirty="0"/>
              <a:t>, </a:t>
            </a:r>
            <a:r>
              <a:rPr lang="en-US" i="1" dirty="0"/>
              <a:t>w</a:t>
            </a:r>
            <a:r>
              <a:rPr lang="en-US" i="1" baseline="-25000" dirty="0"/>
              <a:t>1</a:t>
            </a:r>
            <a:r>
              <a:rPr lang="en-US" dirty="0"/>
              <a:t>, and </a:t>
            </a:r>
            <a:r>
              <a:rPr lang="en-US" i="1" dirty="0"/>
              <a:t>w</a:t>
            </a:r>
            <a:r>
              <a:rPr lang="en-US" i="1" baseline="-25000" dirty="0"/>
              <a:t>2</a:t>
            </a:r>
          </a:p>
          <a:p>
            <a:endParaRPr lang="en-US" i="1" baseline="-25000" dirty="0"/>
          </a:p>
          <a:p>
            <a:pPr lvl="1"/>
            <a:endParaRPr lang="en-US" sz="28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p:txBody>
      </p:sp>
      <p:sp>
        <p:nvSpPr>
          <p:cNvPr id="4" name="Slide Number Placeholder 3"/>
          <p:cNvSpPr>
            <a:spLocks noGrp="1"/>
          </p:cNvSpPr>
          <p:nvPr>
            <p:ph type="sldNum" sz="quarter" idx="12"/>
          </p:nvPr>
        </p:nvSpPr>
        <p:spPr/>
        <p:txBody>
          <a:bodyPr/>
          <a:lstStyle/>
          <a:p>
            <a:fld id="{C3B144FA-A4B6-4BA2-9DD1-C172BBD468E4}" type="slidenum">
              <a:rPr lang="en-US" smtClean="0"/>
              <a:t>118</a:t>
            </a:fld>
            <a:endParaRPr lang="en-US"/>
          </a:p>
        </p:txBody>
      </p:sp>
      <p:graphicFrame>
        <p:nvGraphicFramePr>
          <p:cNvPr id="7" name="Table 6"/>
          <p:cNvGraphicFramePr>
            <a:graphicFrameLocks noGrp="1"/>
          </p:cNvGraphicFramePr>
          <p:nvPr>
            <p:extLst/>
          </p:nvPr>
        </p:nvGraphicFramePr>
        <p:xfrm>
          <a:off x="1385888" y="4486656"/>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Recurrent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Neural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Language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Model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 name="Down Arrow 7"/>
          <p:cNvSpPr/>
          <p:nvPr/>
        </p:nvSpPr>
        <p:spPr>
          <a:xfrm>
            <a:off x="4014788" y="3858007"/>
            <a:ext cx="342900" cy="503039"/>
          </a:xfrm>
          <a:prstGeom prst="down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aphicFrame>
        <p:nvGraphicFramePr>
          <p:cNvPr id="9" name="Table 8"/>
          <p:cNvGraphicFramePr>
            <a:graphicFrameLocks noGrp="1"/>
          </p:cNvGraphicFramePr>
          <p:nvPr>
            <p:extLst/>
          </p:nvPr>
        </p:nvGraphicFramePr>
        <p:xfrm>
          <a:off x="1385888" y="3172206"/>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Network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753283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325112"/>
          </a:xfrm>
        </p:spPr>
        <p:txBody>
          <a:bodyPr>
            <a:normAutofit fontScale="92500" lnSpcReduction="20000"/>
          </a:bodyPr>
          <a:lstStyle/>
          <a:p>
            <a:r>
              <a:rPr lang="en-US" sz="2600" dirty="0"/>
              <a:t>Skip-gram </a:t>
            </a:r>
            <a:r>
              <a:rPr lang="zh-CN" altLang="en-US" sz="2600" dirty="0"/>
              <a:t>模型</a:t>
            </a:r>
            <a:r>
              <a:rPr lang="en-US" sz="2600" dirty="0"/>
              <a:t>:</a:t>
            </a:r>
          </a:p>
          <a:p>
            <a:pPr lvl="1"/>
            <a:r>
              <a:rPr lang="zh-CN" altLang="en-US" sz="2200" dirty="0"/>
              <a:t>给定单词</a:t>
            </a:r>
            <a:r>
              <a:rPr lang="en-US" sz="2200" dirty="0"/>
              <a:t> </a:t>
            </a:r>
            <a:r>
              <a:rPr lang="en-US" sz="2200" i="1" dirty="0"/>
              <a:t>w</a:t>
            </a:r>
            <a:r>
              <a:rPr lang="en-US" sz="2200" i="1" baseline="-25000" dirty="0"/>
              <a:t>0</a:t>
            </a:r>
            <a:r>
              <a:rPr lang="en-US" sz="2200" baseline="-25000" dirty="0"/>
              <a:t>,</a:t>
            </a:r>
            <a:r>
              <a:rPr lang="en-US" sz="2200" dirty="0"/>
              <a:t> </a:t>
            </a:r>
            <a:r>
              <a:rPr lang="zh-CN" altLang="en-US" sz="2200" dirty="0"/>
              <a:t>预测上下文单词</a:t>
            </a:r>
            <a:r>
              <a:rPr lang="en-US" sz="2200" dirty="0"/>
              <a:t> </a:t>
            </a:r>
            <a:r>
              <a:rPr lang="en-US" sz="2200" i="1" dirty="0"/>
              <a:t>w</a:t>
            </a:r>
            <a:r>
              <a:rPr lang="en-US" sz="2200" i="1" baseline="-25000" dirty="0"/>
              <a:t>-2</a:t>
            </a:r>
            <a:r>
              <a:rPr lang="en-US" sz="2200" dirty="0"/>
              <a:t>,</a:t>
            </a:r>
            <a:r>
              <a:rPr lang="en-US" sz="2200" i="1" dirty="0"/>
              <a:t> w</a:t>
            </a:r>
            <a:r>
              <a:rPr lang="en-US" sz="2200" i="1" baseline="-25000" dirty="0"/>
              <a:t>-1</a:t>
            </a:r>
            <a:r>
              <a:rPr lang="en-US" sz="2200" dirty="0"/>
              <a:t>, </a:t>
            </a:r>
            <a:r>
              <a:rPr lang="en-US" sz="2200" i="1" dirty="0"/>
              <a:t>w</a:t>
            </a:r>
            <a:r>
              <a:rPr lang="en-US" sz="2200" i="1" baseline="-25000" dirty="0"/>
              <a:t>1</a:t>
            </a:r>
            <a:r>
              <a:rPr lang="en-US" sz="2200" dirty="0"/>
              <a:t>, </a:t>
            </a:r>
            <a:r>
              <a:rPr lang="en-US" sz="2200" i="1" dirty="0"/>
              <a:t>w</a:t>
            </a:r>
            <a:r>
              <a:rPr lang="en-US" sz="2200" i="1" baseline="-25000" dirty="0"/>
              <a:t>2</a:t>
            </a:r>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marL="342900" lvl="1" indent="0">
              <a:buNone/>
            </a:pPr>
            <a:endParaRPr lang="en-US" sz="2800" i="1" baseline="-25000" dirty="0"/>
          </a:p>
          <a:p>
            <a:r>
              <a:rPr lang="zh-CN" altLang="en-US" sz="2600" dirty="0"/>
              <a:t>与之相反</a:t>
            </a:r>
            <a:r>
              <a:rPr lang="en-US" sz="2600" dirty="0"/>
              <a:t>, CBOW (Continuous Bag of Words)</a:t>
            </a:r>
            <a:r>
              <a:rPr lang="zh-CN" altLang="en-US" sz="2600" dirty="0"/>
              <a:t>尝试通过给定</a:t>
            </a:r>
            <a:r>
              <a:rPr lang="en-US" sz="2600" i="1" dirty="0"/>
              <a:t>w</a:t>
            </a:r>
            <a:r>
              <a:rPr lang="en-US" sz="2600" i="1" baseline="-25000" dirty="0"/>
              <a:t>-2</a:t>
            </a:r>
            <a:r>
              <a:rPr lang="en-US" sz="2600" dirty="0"/>
              <a:t>,</a:t>
            </a:r>
            <a:r>
              <a:rPr lang="en-US" sz="2600" i="1" dirty="0"/>
              <a:t> w</a:t>
            </a:r>
            <a:r>
              <a:rPr lang="en-US" sz="2600" i="1" baseline="-25000" dirty="0"/>
              <a:t>-1</a:t>
            </a:r>
            <a:r>
              <a:rPr lang="en-US" sz="2600" dirty="0"/>
              <a:t>, </a:t>
            </a:r>
            <a:r>
              <a:rPr lang="en-US" sz="2600" i="1" dirty="0"/>
              <a:t>w</a:t>
            </a:r>
            <a:r>
              <a:rPr lang="en-US" sz="2600" i="1" baseline="-25000" dirty="0"/>
              <a:t>1</a:t>
            </a:r>
            <a:r>
              <a:rPr lang="en-US" sz="2600" dirty="0"/>
              <a:t>, </a:t>
            </a:r>
            <a:r>
              <a:rPr lang="zh-CN" altLang="en-US" sz="2600" dirty="0"/>
              <a:t>和</a:t>
            </a:r>
            <a:r>
              <a:rPr lang="en-US" sz="2600" dirty="0"/>
              <a:t> </a:t>
            </a:r>
            <a:r>
              <a:rPr lang="en-US" sz="2600" i="1" dirty="0"/>
              <a:t>w</a:t>
            </a:r>
            <a:r>
              <a:rPr lang="en-US" sz="2600" i="1" baseline="-25000" dirty="0"/>
              <a:t>2</a:t>
            </a:r>
            <a:r>
              <a:rPr lang="zh-CN" altLang="en-US" sz="2600" dirty="0"/>
              <a:t>来计算</a:t>
            </a:r>
            <a:r>
              <a:rPr lang="en-US" sz="2600" dirty="0"/>
              <a:t> </a:t>
            </a:r>
            <a:r>
              <a:rPr lang="en-US" sz="2600" i="1" dirty="0"/>
              <a:t>w</a:t>
            </a:r>
            <a:r>
              <a:rPr lang="en-US" sz="2600" i="1" baseline="-25000" dirty="0"/>
              <a:t>0</a:t>
            </a:r>
            <a:r>
              <a:rPr lang="en-US" sz="2600" baseline="-25000" dirty="0"/>
              <a:t> </a:t>
            </a:r>
            <a:endParaRPr lang="en-US" sz="2600" i="1" baseline="-25000" dirty="0"/>
          </a:p>
          <a:p>
            <a:endParaRPr lang="en-US" i="1" baseline="-25000" dirty="0"/>
          </a:p>
          <a:p>
            <a:pPr lvl="1"/>
            <a:endParaRPr lang="en-US" sz="28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a:p>
            <a:pPr lvl="1"/>
            <a:endParaRPr lang="en-US" sz="2800" i="1" baseline="-25000" dirty="0"/>
          </a:p>
        </p:txBody>
      </p:sp>
      <p:sp>
        <p:nvSpPr>
          <p:cNvPr id="4" name="Slide Number Placeholder 3"/>
          <p:cNvSpPr>
            <a:spLocks noGrp="1"/>
          </p:cNvSpPr>
          <p:nvPr>
            <p:ph type="sldNum" sz="quarter" idx="12"/>
          </p:nvPr>
        </p:nvSpPr>
        <p:spPr/>
        <p:txBody>
          <a:bodyPr/>
          <a:lstStyle/>
          <a:p>
            <a:fld id="{C3B144FA-A4B6-4BA2-9DD1-C172BBD468E4}" type="slidenum">
              <a:rPr lang="en-US" smtClean="0"/>
              <a:t>119</a:t>
            </a:fld>
            <a:endParaRPr lang="en-US"/>
          </a:p>
        </p:txBody>
      </p:sp>
      <p:graphicFrame>
        <p:nvGraphicFramePr>
          <p:cNvPr id="7" name="Table 6"/>
          <p:cNvGraphicFramePr>
            <a:graphicFrameLocks noGrp="1"/>
          </p:cNvGraphicFramePr>
          <p:nvPr>
            <p:extLst/>
          </p:nvPr>
        </p:nvGraphicFramePr>
        <p:xfrm>
          <a:off x="1385888" y="4486656"/>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1554">
                <a:tc>
                  <a:txBody>
                    <a:bodyPr/>
                    <a:lstStyle/>
                    <a:p>
                      <a:pPr algn="ctr"/>
                      <a:r>
                        <a:rPr lang="en-US" sz="1400" dirty="0"/>
                        <a:t>Recurrent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Neural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Language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Model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 name="Down Arrow 7"/>
          <p:cNvSpPr/>
          <p:nvPr/>
        </p:nvSpPr>
        <p:spPr>
          <a:xfrm>
            <a:off x="4014788" y="3858007"/>
            <a:ext cx="342900" cy="503039"/>
          </a:xfrm>
          <a:prstGeom prst="downArrow">
            <a:avLst/>
          </a:prstGeom>
          <a:solidFill>
            <a:schemeClr val="tx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aphicFrame>
        <p:nvGraphicFramePr>
          <p:cNvPr id="9" name="Table 8"/>
          <p:cNvGraphicFramePr>
            <a:graphicFrameLocks noGrp="1"/>
          </p:cNvGraphicFramePr>
          <p:nvPr>
            <p:extLst/>
          </p:nvPr>
        </p:nvGraphicFramePr>
        <p:xfrm>
          <a:off x="1385888" y="3172206"/>
          <a:ext cx="5600700" cy="579120"/>
        </p:xfrm>
        <a:graphic>
          <a:graphicData uri="http://schemas.openxmlformats.org/drawingml/2006/table">
            <a:tbl>
              <a:tblPr firstRow="1" bandRow="1">
                <a:tableStyleId>{5C22544A-7EE6-4342-B048-85BDC9FD1C3A}</a:tableStyleId>
              </a:tblPr>
              <a:tblGrid>
                <a:gridCol w="1120140">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120140">
                  <a:extLst>
                    <a:ext uri="{9D8B030D-6E8A-4147-A177-3AD203B41FA5}">
                      <a16:colId xmlns:a16="http://schemas.microsoft.com/office/drawing/2014/main" val="20002"/>
                    </a:ext>
                  </a:extLst>
                </a:gridCol>
                <a:gridCol w="1120140">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tblGrid>
              <a:tr h="297180">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0</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1</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500" i="1" dirty="0">
                          <a:solidFill>
                            <a:schemeClr val="tx1"/>
                          </a:solidFill>
                        </a:rPr>
                        <a:t>w</a:t>
                      </a:r>
                      <a:r>
                        <a:rPr lang="en-US" sz="1500" i="1" baseline="-25000" dirty="0">
                          <a:solidFill>
                            <a:schemeClr val="tx1"/>
                          </a:solidFill>
                        </a:rPr>
                        <a:t>2</a:t>
                      </a:r>
                      <a:endParaRPr lang="en-US" sz="14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8130">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Network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1" name="Title 1">
            <a:extLst>
              <a:ext uri="{FF2B5EF4-FFF2-40B4-BE49-F238E27FC236}">
                <a16:creationId xmlns:a16="http://schemas.microsoft.com/office/drawing/2014/main" id="{83C2AF6F-1965-4815-9319-AE8112BC8F01}"/>
              </a:ext>
            </a:extLst>
          </p:cNvPr>
          <p:cNvSpPr>
            <a:spLocks noGrp="1"/>
          </p:cNvSpPr>
          <p:nvPr>
            <p:ph type="title"/>
          </p:nvPr>
        </p:nvSpPr>
        <p:spPr>
          <a:xfrm>
            <a:off x="316872" y="754817"/>
            <a:ext cx="8684874" cy="1066800"/>
          </a:xfrm>
        </p:spPr>
        <p:txBody>
          <a:bodyPr>
            <a:noAutofit/>
          </a:bodyPr>
          <a:lstStyle/>
          <a:p>
            <a:r>
              <a:rPr lang="en-US" sz="3200" b="1" dirty="0">
                <a:solidFill>
                  <a:srgbClr val="438086"/>
                </a:solidFill>
                <a:latin typeface="+mj-ea"/>
                <a:cs typeface="Arial" charset="0"/>
              </a:rPr>
              <a:t>Word2vec -- </a:t>
            </a:r>
            <a:r>
              <a:rPr lang="zh-CN" altLang="en-US" sz="3200" b="1" dirty="0">
                <a:solidFill>
                  <a:srgbClr val="438086"/>
                </a:solidFill>
                <a:latin typeface="+mj-ea"/>
                <a:cs typeface="Arial" charset="0"/>
              </a:rPr>
              <a:t>词的向量表达</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31512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E0C52ADF-45DB-A84D-8085-B2AEBEEE3B74}"/>
              </a:ext>
            </a:extLst>
          </p:cNvPr>
          <p:cNvSpPr>
            <a:spLocks noGrp="1" noChangeArrowheads="1"/>
          </p:cNvSpPr>
          <p:nvPr>
            <p:ph type="title"/>
          </p:nvPr>
        </p:nvSpPr>
        <p:spPr>
          <a:xfrm>
            <a:off x="457200" y="788775"/>
            <a:ext cx="8229600" cy="1066800"/>
          </a:xfrm>
        </p:spPr>
        <p:txBody>
          <a:bodyPr>
            <a:noAutofit/>
          </a:bodyPr>
          <a:lstStyle/>
          <a:p>
            <a:pPr algn="ctr"/>
            <a:r>
              <a:rPr lang="en-US" altLang="en-US" b="1">
                <a:solidFill>
                  <a:srgbClr val="0000FF"/>
                </a:solidFill>
                <a:latin typeface="Arial" panose="020B0604020202020204" pitchFamily="34" charset="0"/>
                <a:cs typeface="Arial" panose="020B0604020202020204" pitchFamily="34" charset="0"/>
              </a:rPr>
              <a:t>What is Natural Language Processing (NLP)</a:t>
            </a:r>
          </a:p>
        </p:txBody>
      </p:sp>
      <p:sp>
        <p:nvSpPr>
          <p:cNvPr id="2053" name="Rectangle 3">
            <a:extLst>
              <a:ext uri="{FF2B5EF4-FFF2-40B4-BE49-F238E27FC236}">
                <a16:creationId xmlns:a16="http://schemas.microsoft.com/office/drawing/2014/main" id="{62D76112-3F39-7042-990B-31BC0B0011ED}"/>
              </a:ext>
            </a:extLst>
          </p:cNvPr>
          <p:cNvSpPr>
            <a:spLocks noGrp="1" noChangeArrowheads="1"/>
          </p:cNvSpPr>
          <p:nvPr>
            <p:ph idx="1"/>
          </p:nvPr>
        </p:nvSpPr>
        <p:spPr/>
        <p:txBody>
          <a:bodyPr>
            <a:normAutofit fontScale="70000" lnSpcReduction="20000"/>
          </a:bodyPr>
          <a:lstStyle/>
          <a:p>
            <a:r>
              <a:rPr lang="en-US" altLang="en-US"/>
              <a:t>The process of computer analysis of input provided in a human language (natural language), and conversion of this input into                a useful form of representation.</a:t>
            </a:r>
          </a:p>
          <a:p>
            <a:r>
              <a:rPr lang="en-US" altLang="en-US"/>
              <a:t>The field of NLP is primarily concerned with getting computers to perform useful and interesting tasks with human languages.</a:t>
            </a:r>
          </a:p>
          <a:p>
            <a:r>
              <a:rPr lang="en-US" altLang="en-US"/>
              <a:t>The field of NLP is secondarily concerned with helping us come          to a better understanding of human language.</a:t>
            </a:r>
          </a:p>
          <a:p>
            <a:pPr>
              <a:lnSpc>
                <a:spcPct val="90000"/>
              </a:lnSpc>
            </a:pPr>
            <a:r>
              <a:rPr lang="en-AU" altLang="en-US" sz="2400"/>
              <a:t>An ideal goal for human-computer communication is the ability to communicate in a </a:t>
            </a:r>
            <a:r>
              <a:rPr lang="en-AU" altLang="en-US" sz="2400" i="1"/>
              <a:t>natural language</a:t>
            </a:r>
          </a:p>
          <a:p>
            <a:pPr lvl="1">
              <a:lnSpc>
                <a:spcPct val="90000"/>
              </a:lnSpc>
            </a:pPr>
            <a:endParaRPr lang="en-AU" altLang="en-US" sz="2000"/>
          </a:p>
          <a:p>
            <a:pPr>
              <a:lnSpc>
                <a:spcPct val="90000"/>
              </a:lnSpc>
            </a:pPr>
            <a:r>
              <a:rPr lang="en-AU" altLang="en-US" sz="2400"/>
              <a:t>NLP grew as a sub-domain of AI and linguistics</a:t>
            </a:r>
          </a:p>
          <a:p>
            <a:pPr>
              <a:lnSpc>
                <a:spcPct val="90000"/>
              </a:lnSpc>
              <a:buFont typeface="Wingdings" pitchFamily="2" charset="2"/>
              <a:buNone/>
            </a:pPr>
            <a:r>
              <a:rPr lang="en-AU" altLang="en-US" sz="2400"/>
              <a:t>	- </a:t>
            </a:r>
            <a:r>
              <a:rPr lang="en-AU" altLang="en-US" sz="2400" i="1"/>
              <a:t>the task of developing software capable of understanding information (commands, text) expressed in a natural language in order to achieve specific goals</a:t>
            </a:r>
            <a:endParaRPr lang="en-AU" altLang="en-US" sz="2400"/>
          </a:p>
          <a:p>
            <a:pPr>
              <a:lnSpc>
                <a:spcPct val="90000"/>
              </a:lnSpc>
            </a:pPr>
            <a:endParaRPr lang="en-AU" altLang="en-US" sz="2400"/>
          </a:p>
          <a:p>
            <a:pPr>
              <a:lnSpc>
                <a:spcPct val="90000"/>
              </a:lnSpc>
            </a:pPr>
            <a:r>
              <a:rPr lang="en-AU" altLang="en-US" sz="2400"/>
              <a:t>Understanding natural languages is a challenging task for computers</a:t>
            </a:r>
            <a:br>
              <a:rPr lang="en-AU" altLang="en-US" sz="2400"/>
            </a:br>
            <a:endParaRPr lang="en-AU" altLang="en-US" sz="1200"/>
          </a:p>
          <a:p>
            <a:pPr>
              <a:lnSpc>
                <a:spcPct val="90000"/>
              </a:lnSpc>
            </a:pPr>
            <a:r>
              <a:rPr lang="en-AU" altLang="en-US" sz="2400"/>
              <a:t>Due to ambiguities, frequent use of context and the overall knowledge acquisition and use problem</a:t>
            </a:r>
            <a:endParaRPr lang="en-US" altLang="en-US" sz="2400"/>
          </a:p>
          <a:p>
            <a:endParaRPr lang="en-US" altLang="en-US"/>
          </a:p>
        </p:txBody>
      </p:sp>
      <p:sp>
        <p:nvSpPr>
          <p:cNvPr id="2051" name="Slide Number Placeholder 5">
            <a:extLst>
              <a:ext uri="{FF2B5EF4-FFF2-40B4-BE49-F238E27FC236}">
                <a16:creationId xmlns:a16="http://schemas.microsoft.com/office/drawing/2014/main" id="{1F35D17F-4935-EE46-BE2C-BF6B188465D3}"/>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D5C259B-1F2C-D243-9988-074479052D71}" type="slidenum">
              <a:rPr lang="en-US" altLang="en-US" sz="800"/>
              <a:pPr/>
              <a:t>12</a:t>
            </a:fld>
            <a:endParaRPr lang="en-US" altLang="en-US" sz="800"/>
          </a:p>
        </p:txBody>
      </p:sp>
    </p:spTree>
    <p:extLst>
      <p:ext uri="{BB962C8B-B14F-4D97-AF65-F5344CB8AC3E}">
        <p14:creationId xmlns:p14="http://schemas.microsoft.com/office/powerpoint/2010/main" val="41017063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a:spLocks noGrp="1"/>
          </p:cNvSpPr>
          <p:nvPr>
            <p:ph type="title"/>
          </p:nvPr>
        </p:nvSpPr>
        <p:spPr>
          <a:xfrm>
            <a:off x="316872" y="639999"/>
            <a:ext cx="8684874" cy="1066800"/>
          </a:xfrm>
        </p:spPr>
        <p:txBody>
          <a:bodyPr>
            <a:noAutofit/>
          </a:bodyPr>
          <a:lstStyle/>
          <a:p>
            <a:r>
              <a:rPr lang="en-US" b="1">
                <a:solidFill>
                  <a:srgbClr val="0000FF"/>
                </a:solidFill>
                <a:latin typeface="Arial" charset="0"/>
                <a:ea typeface="Arial" charset="0"/>
                <a:cs typeface="Arial" charset="0"/>
              </a:rPr>
              <a:t>Word2vec Models</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152400" y="1719499"/>
            <a:ext cx="8229600" cy="4325112"/>
          </a:xfrm>
        </p:spPr>
        <p:txBody>
          <a:bodyPr>
            <a:normAutofit/>
          </a:bodyPr>
          <a:lstStyle/>
          <a:p>
            <a:r>
              <a:rPr lang="en-US" sz="2400" dirty="0"/>
              <a:t>Word2vec comes with two models: </a:t>
            </a:r>
          </a:p>
          <a:p>
            <a:pPr marL="0" indent="0">
              <a:buNone/>
            </a:pPr>
            <a:endParaRPr lang="en-US" sz="2400" dirty="0"/>
          </a:p>
          <a:p>
            <a:pPr lvl="1"/>
            <a:endParaRPr lang="en-US" sz="1800" dirty="0"/>
          </a:p>
          <a:p>
            <a:endParaRPr lang="en-US" sz="2400" dirty="0"/>
          </a:p>
        </p:txBody>
      </p:sp>
      <p:sp>
        <p:nvSpPr>
          <p:cNvPr id="4" name="Slide Number Placeholder 3"/>
          <p:cNvSpPr>
            <a:spLocks noGrp="1"/>
          </p:cNvSpPr>
          <p:nvPr>
            <p:ph type="sldNum" sz="quarter" idx="12"/>
          </p:nvPr>
        </p:nvSpPr>
        <p:spPr/>
        <p:txBody>
          <a:bodyPr/>
          <a:lstStyle/>
          <a:p>
            <a:fld id="{C3B144FA-A4B6-4BA2-9DD1-C172BBD468E4}" type="slidenum">
              <a:rPr lang="en-US" smtClean="0"/>
              <a:t>120</a:t>
            </a:fld>
            <a:endParaRPr lang="en-US"/>
          </a:p>
        </p:txBody>
      </p:sp>
      <p:pic>
        <p:nvPicPr>
          <p:cNvPr id="6" name="Picture 5"/>
          <p:cNvPicPr>
            <a:picLocks noChangeAspect="1"/>
          </p:cNvPicPr>
          <p:nvPr/>
        </p:nvPicPr>
        <p:blipFill>
          <a:blip r:embed="rId3"/>
          <a:stretch>
            <a:fillRect/>
          </a:stretch>
        </p:blipFill>
        <p:spPr>
          <a:xfrm>
            <a:off x="990600" y="2438400"/>
            <a:ext cx="7093846" cy="4107433"/>
          </a:xfrm>
          <a:prstGeom prst="rect">
            <a:avLst/>
          </a:prstGeom>
        </p:spPr>
      </p:pic>
    </p:spTree>
    <p:extLst>
      <p:ext uri="{BB962C8B-B14F-4D97-AF65-F5344CB8AC3E}">
        <p14:creationId xmlns:p14="http://schemas.microsoft.com/office/powerpoint/2010/main" val="635931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19499"/>
            <a:ext cx="8229600" cy="4325112"/>
          </a:xfrm>
        </p:spPr>
        <p:txBody>
          <a:bodyPr>
            <a:normAutofit/>
          </a:bodyPr>
          <a:lstStyle/>
          <a:p>
            <a:r>
              <a:rPr lang="en-US" sz="2400" dirty="0"/>
              <a:t>Word2vec </a:t>
            </a:r>
            <a:r>
              <a:rPr lang="zh-CN" altLang="en-US" sz="2400" dirty="0"/>
              <a:t>有两个常见模型：</a:t>
            </a:r>
            <a:endParaRPr lang="en-US" sz="2400" dirty="0"/>
          </a:p>
          <a:p>
            <a:pPr lvl="1"/>
            <a:endParaRPr lang="en-US" sz="1800" dirty="0"/>
          </a:p>
          <a:p>
            <a:endParaRPr lang="en-US" sz="2400" dirty="0"/>
          </a:p>
        </p:txBody>
      </p:sp>
      <p:sp>
        <p:nvSpPr>
          <p:cNvPr id="4" name="Slide Number Placeholder 3"/>
          <p:cNvSpPr>
            <a:spLocks noGrp="1"/>
          </p:cNvSpPr>
          <p:nvPr>
            <p:ph type="sldNum" sz="quarter" idx="12"/>
          </p:nvPr>
        </p:nvSpPr>
        <p:spPr/>
        <p:txBody>
          <a:bodyPr/>
          <a:lstStyle/>
          <a:p>
            <a:fld id="{C3B144FA-A4B6-4BA2-9DD1-C172BBD468E4}" type="slidenum">
              <a:rPr lang="en-US" smtClean="0"/>
              <a:t>121</a:t>
            </a:fld>
            <a:endParaRPr lang="en-US"/>
          </a:p>
        </p:txBody>
      </p:sp>
      <p:pic>
        <p:nvPicPr>
          <p:cNvPr id="6" name="Picture 5"/>
          <p:cNvPicPr>
            <a:picLocks noChangeAspect="1"/>
          </p:cNvPicPr>
          <p:nvPr/>
        </p:nvPicPr>
        <p:blipFill>
          <a:blip r:embed="rId3"/>
          <a:stretch>
            <a:fillRect/>
          </a:stretch>
        </p:blipFill>
        <p:spPr>
          <a:xfrm>
            <a:off x="990600" y="2438400"/>
            <a:ext cx="7093846" cy="4107433"/>
          </a:xfrm>
          <a:prstGeom prst="rect">
            <a:avLst/>
          </a:prstGeom>
        </p:spPr>
      </p:pic>
      <p:sp>
        <p:nvSpPr>
          <p:cNvPr id="9" name="Title 1">
            <a:extLst>
              <a:ext uri="{FF2B5EF4-FFF2-40B4-BE49-F238E27FC236}">
                <a16:creationId xmlns:a16="http://schemas.microsoft.com/office/drawing/2014/main" id="{8F506427-9C46-4FE3-ABC9-CD0D7603035E}"/>
              </a:ext>
            </a:extLst>
          </p:cNvPr>
          <p:cNvSpPr>
            <a:spLocks noGrp="1"/>
          </p:cNvSpPr>
          <p:nvPr>
            <p:ph type="title"/>
          </p:nvPr>
        </p:nvSpPr>
        <p:spPr>
          <a:xfrm>
            <a:off x="316872" y="754817"/>
            <a:ext cx="8684874" cy="1066800"/>
          </a:xfrm>
        </p:spPr>
        <p:txBody>
          <a:bodyPr>
            <a:noAutofit/>
          </a:bodyPr>
          <a:lstStyle/>
          <a:p>
            <a:r>
              <a:rPr lang="en-US" sz="3200" b="1" dirty="0">
                <a:solidFill>
                  <a:srgbClr val="438086"/>
                </a:solidFill>
                <a:latin typeface="+mj-ea"/>
                <a:cs typeface="Arial" charset="0"/>
              </a:rPr>
              <a:t>Word2vec </a:t>
            </a:r>
            <a:r>
              <a:rPr lang="zh-CN" altLang="en-US" sz="3200" b="1" dirty="0">
                <a:solidFill>
                  <a:srgbClr val="438086"/>
                </a:solidFill>
                <a:latin typeface="+mj-ea"/>
                <a:cs typeface="Arial" charset="0"/>
              </a:rPr>
              <a:t>模型</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13657288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B144FA-A4B6-4BA2-9DD1-C172BBD468E4}" type="slidenum">
              <a:rPr lang="en-US" smtClean="0"/>
              <a:t>122</a:t>
            </a:fld>
            <a:endParaRPr lang="en-US"/>
          </a:p>
        </p:txBody>
      </p:sp>
      <p:graphicFrame>
        <p:nvGraphicFramePr>
          <p:cNvPr id="5" name="Table 4"/>
          <p:cNvGraphicFramePr>
            <a:graphicFrameLocks noGrp="1"/>
          </p:cNvGraphicFramePr>
          <p:nvPr>
            <p:extLst/>
          </p:nvPr>
        </p:nvGraphicFramePr>
        <p:xfrm>
          <a:off x="533400" y="1719499"/>
          <a:ext cx="8258175" cy="4952999"/>
        </p:xfrm>
        <a:graphic>
          <a:graphicData uri="http://schemas.openxmlformats.org/drawingml/2006/table">
            <a:tbl>
              <a:tblPr firstRow="1" bandRow="1">
                <a:tableStyleId>{69012ECD-51FC-41F1-AA8D-1B2483CD663E}</a:tableStyleId>
              </a:tblPr>
              <a:tblGrid>
                <a:gridCol w="1982929">
                  <a:extLst>
                    <a:ext uri="{9D8B030D-6E8A-4147-A177-3AD203B41FA5}">
                      <a16:colId xmlns:a16="http://schemas.microsoft.com/office/drawing/2014/main" val="20000"/>
                    </a:ext>
                  </a:extLst>
                </a:gridCol>
                <a:gridCol w="2266087">
                  <a:extLst>
                    <a:ext uri="{9D8B030D-6E8A-4147-A177-3AD203B41FA5}">
                      <a16:colId xmlns:a16="http://schemas.microsoft.com/office/drawing/2014/main" val="20001"/>
                    </a:ext>
                  </a:extLst>
                </a:gridCol>
                <a:gridCol w="2085284">
                  <a:extLst>
                    <a:ext uri="{9D8B030D-6E8A-4147-A177-3AD203B41FA5}">
                      <a16:colId xmlns:a16="http://schemas.microsoft.com/office/drawing/2014/main" val="20002"/>
                    </a:ext>
                  </a:extLst>
                </a:gridCol>
                <a:gridCol w="1923875">
                  <a:extLst>
                    <a:ext uri="{9D8B030D-6E8A-4147-A177-3AD203B41FA5}">
                      <a16:colId xmlns:a16="http://schemas.microsoft.com/office/drawing/2014/main" val="20003"/>
                    </a:ext>
                  </a:extLst>
                </a:gridCol>
              </a:tblGrid>
              <a:tr h="896257">
                <a:tc>
                  <a:txBody>
                    <a:bodyPr/>
                    <a:lstStyle/>
                    <a:p>
                      <a:r>
                        <a:rPr lang="zh-CN" altLang="en-US" sz="2000" dirty="0"/>
                        <a:t>模型</a:t>
                      </a:r>
                      <a:endParaRPr lang="en-US" sz="2000" dirty="0"/>
                    </a:p>
                  </a:txBody>
                  <a:tcPr marL="68580" marR="68580" marT="34290" marB="34290"/>
                </a:tc>
                <a:tc>
                  <a:txBody>
                    <a:bodyPr/>
                    <a:lstStyle/>
                    <a:p>
                      <a:r>
                        <a:rPr lang="zh-CN" altLang="en-US" sz="2000" dirty="0"/>
                        <a:t>方法</a:t>
                      </a:r>
                      <a:endParaRPr lang="en-US" sz="2000" dirty="0"/>
                    </a:p>
                  </a:txBody>
                  <a:tcPr marL="68580" marR="68580" marT="34290" marB="34290"/>
                </a:tc>
                <a:tc>
                  <a:txBody>
                    <a:bodyPr/>
                    <a:lstStyle/>
                    <a:p>
                      <a:r>
                        <a:rPr lang="zh-CN" altLang="en-US" sz="2000" dirty="0"/>
                        <a:t>速度和表现</a:t>
                      </a:r>
                      <a:endParaRPr lang="en-US" sz="2000" dirty="0"/>
                    </a:p>
                  </a:txBody>
                  <a:tcPr marL="68580" marR="68580" marT="34290" marB="34290"/>
                </a:tc>
                <a:tc>
                  <a:txBody>
                    <a:bodyPr/>
                    <a:lstStyle/>
                    <a:p>
                      <a:r>
                        <a:rPr lang="zh-CN" altLang="en-US" sz="2000" dirty="0"/>
                        <a:t>使用效果</a:t>
                      </a:r>
                      <a:endParaRPr lang="en-US" sz="2000" dirty="0"/>
                    </a:p>
                  </a:txBody>
                  <a:tcPr marL="68580" marR="68580" marT="34290" marB="34290"/>
                </a:tc>
                <a:extLst>
                  <a:ext uri="{0D108BD9-81ED-4DB2-BD59-A6C34878D82A}">
                    <a16:rowId xmlns:a16="http://schemas.microsoft.com/office/drawing/2014/main" val="10000"/>
                  </a:ext>
                </a:extLst>
              </a:tr>
              <a:tr h="202837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000" dirty="0"/>
                        <a:t>连续词袋模型</a:t>
                      </a:r>
                      <a:r>
                        <a:rPr lang="en-US" sz="2000" dirty="0"/>
                        <a:t>(CBOW)</a:t>
                      </a:r>
                    </a:p>
                  </a:txBody>
                  <a:tcPr marL="68580" marR="68580" marT="34290" marB="34290"/>
                </a:tc>
                <a:tc>
                  <a:txBody>
                    <a:bodyPr/>
                    <a:lstStyle/>
                    <a:p>
                      <a:r>
                        <a:rPr lang="en-US" sz="2000" dirty="0"/>
                        <a:t>CBOW </a:t>
                      </a:r>
                      <a:r>
                        <a:rPr lang="zh-CN" altLang="en-US" sz="2000" dirty="0"/>
                        <a:t>基于上下文推测当前单词</a:t>
                      </a:r>
                      <a:endParaRPr lang="en-US" sz="2000" dirty="0"/>
                    </a:p>
                  </a:txBody>
                  <a:tcPr marL="68580" marR="68580" marT="34290" marB="34290"/>
                </a:tc>
                <a:tc>
                  <a:txBody>
                    <a:bodyPr/>
                    <a:lstStyle/>
                    <a:p>
                      <a:r>
                        <a:rPr lang="zh-CN" altLang="en-US" sz="2000" dirty="0"/>
                        <a:t>比</a:t>
                      </a:r>
                      <a:r>
                        <a:rPr lang="en-US" sz="2000" baseline="0" dirty="0"/>
                        <a:t>skip-gram model </a:t>
                      </a:r>
                      <a:r>
                        <a:rPr lang="zh-CN" altLang="en-US" sz="2000" baseline="0" dirty="0"/>
                        <a:t>训练速度要快</a:t>
                      </a:r>
                      <a:endParaRPr lang="en-US" sz="2000" dirty="0"/>
                    </a:p>
                  </a:txBody>
                  <a:tcPr marL="68580" marR="68580" marT="34290" marB="34290"/>
                </a:tc>
                <a:tc>
                  <a:txBody>
                    <a:bodyPr/>
                    <a:lstStyle/>
                    <a:p>
                      <a:r>
                        <a:rPr lang="zh-CN" altLang="en-US" sz="2000" dirty="0"/>
                        <a:t>预测常见词效果较好</a:t>
                      </a:r>
                      <a:endParaRPr lang="en-US" sz="2000" dirty="0"/>
                    </a:p>
                  </a:txBody>
                  <a:tcPr marL="68580" marR="68580" marT="34290" marB="34290"/>
                </a:tc>
                <a:extLst>
                  <a:ext uri="{0D108BD9-81ED-4DB2-BD59-A6C34878D82A}">
                    <a16:rowId xmlns:a16="http://schemas.microsoft.com/office/drawing/2014/main" val="10001"/>
                  </a:ext>
                </a:extLst>
              </a:tr>
              <a:tr h="202837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Skip-Gram </a:t>
                      </a:r>
                      <a:r>
                        <a:rPr lang="zh-CN" altLang="en-US" sz="2000" dirty="0"/>
                        <a:t>模型</a:t>
                      </a:r>
                      <a:endParaRPr lang="en-US" sz="2000" dirty="0"/>
                    </a:p>
                  </a:txBody>
                  <a:tcPr marL="68580" marR="68580" marT="34290" marB="34290"/>
                </a:tc>
                <a:tc>
                  <a:txBody>
                    <a:bodyPr/>
                    <a:lstStyle/>
                    <a:p>
                      <a:r>
                        <a:rPr lang="en-US" sz="2000" dirty="0"/>
                        <a:t>Skip-gram </a:t>
                      </a:r>
                      <a:r>
                        <a:rPr lang="zh-CN" altLang="en-US" sz="2000" dirty="0"/>
                        <a:t>基于当前单词推测上下文</a:t>
                      </a:r>
                      <a:r>
                        <a:rPr lang="en-US" sz="2000" dirty="0"/>
                        <a:t>. </a:t>
                      </a:r>
                    </a:p>
                  </a:txBody>
                  <a:tcPr marL="68580" marR="68580" marT="34290" marB="34290"/>
                </a:tc>
                <a:tc>
                  <a:txBody>
                    <a:bodyPr/>
                    <a:lstStyle/>
                    <a:p>
                      <a:r>
                        <a:rPr lang="zh-CN" altLang="en-US" sz="2000" dirty="0"/>
                        <a:t>一般比</a:t>
                      </a:r>
                      <a:r>
                        <a:rPr lang="en-US" sz="2000" baseline="0" dirty="0"/>
                        <a:t>CBOW</a:t>
                      </a:r>
                      <a:r>
                        <a:rPr lang="zh-CN" altLang="en-US" sz="2000" baseline="0" dirty="0"/>
                        <a:t>预测效果要好</a:t>
                      </a:r>
                      <a:endParaRPr lang="en-US" sz="2000" dirty="0"/>
                    </a:p>
                  </a:txBody>
                  <a:tcPr marL="68580" marR="68580" marT="34290" marB="34290"/>
                </a:tc>
                <a:tc>
                  <a:txBody>
                    <a:bodyPr/>
                    <a:lstStyle/>
                    <a:p>
                      <a:r>
                        <a:rPr lang="zh-CN" altLang="en-US" sz="2000" dirty="0"/>
                        <a:t>预测罕见词效果较好</a:t>
                      </a:r>
                      <a:endParaRPr lang="en-US" sz="2000" dirty="0"/>
                    </a:p>
                  </a:txBody>
                  <a:tcPr marL="68580" marR="68580" marT="34290" marB="34290"/>
                </a:tc>
                <a:extLst>
                  <a:ext uri="{0D108BD9-81ED-4DB2-BD59-A6C34878D82A}">
                    <a16:rowId xmlns:a16="http://schemas.microsoft.com/office/drawing/2014/main" val="10002"/>
                  </a:ext>
                </a:extLst>
              </a:tr>
            </a:tbl>
          </a:graphicData>
        </a:graphic>
      </p:graphicFrame>
      <p:sp>
        <p:nvSpPr>
          <p:cNvPr id="7" name="Title 1">
            <a:extLst>
              <a:ext uri="{FF2B5EF4-FFF2-40B4-BE49-F238E27FC236}">
                <a16:creationId xmlns:a16="http://schemas.microsoft.com/office/drawing/2014/main" id="{D362FCE3-4916-4062-95F4-71F247DD0873}"/>
              </a:ext>
            </a:extLst>
          </p:cNvPr>
          <p:cNvSpPr txBox="1">
            <a:spLocks/>
          </p:cNvSpPr>
          <p:nvPr/>
        </p:nvSpPr>
        <p:spPr>
          <a:xfrm>
            <a:off x="316872" y="754817"/>
            <a:ext cx="8684874" cy="1066800"/>
          </a:xfrm>
          <a:prstGeom prst="rect">
            <a:avLst/>
          </a:prstGeom>
        </p:spPr>
        <p:txBody>
          <a:bodyPr vert="horz"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00" b="1" dirty="0">
                <a:solidFill>
                  <a:srgbClr val="438086"/>
                </a:solidFill>
                <a:latin typeface="+mj-ea"/>
                <a:cs typeface="Arial" charset="0"/>
              </a:rPr>
              <a:t>Word2vec </a:t>
            </a:r>
            <a:r>
              <a:rPr lang="zh-CN" altLang="en-US" sz="3200" b="1" dirty="0">
                <a:solidFill>
                  <a:srgbClr val="438086"/>
                </a:solidFill>
                <a:latin typeface="+mj-ea"/>
                <a:cs typeface="Arial" charset="0"/>
              </a:rPr>
              <a:t>模型</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2731447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9554" y="1706799"/>
            <a:ext cx="9144000" cy="4822745"/>
          </a:xfrm>
          <a:prstGeom prst="rect">
            <a:avLst/>
          </a:prstGeom>
        </p:spPr>
      </p:pic>
      <p:sp>
        <p:nvSpPr>
          <p:cNvPr id="3" name="Title 1"/>
          <p:cNvSpPr>
            <a:spLocks noGrp="1"/>
          </p:cNvSpPr>
          <p:nvPr>
            <p:ph type="title"/>
          </p:nvPr>
        </p:nvSpPr>
        <p:spPr>
          <a:xfrm>
            <a:off x="316872" y="639999"/>
            <a:ext cx="8684874" cy="1066800"/>
          </a:xfrm>
        </p:spPr>
        <p:txBody>
          <a:bodyPr>
            <a:noAutofit/>
          </a:bodyPr>
          <a:lstStyle/>
          <a:p>
            <a:r>
              <a:rPr lang="en-US" b="1" dirty="0">
                <a:solidFill>
                  <a:srgbClr val="0000FF"/>
                </a:solidFill>
                <a:latin typeface="Arial" charset="0"/>
                <a:ea typeface="Arial" charset="0"/>
                <a:cs typeface="Arial" charset="0"/>
              </a:rPr>
              <a:t>Word2vec Example</a:t>
            </a:r>
          </a:p>
        </p:txBody>
      </p:sp>
    </p:spTree>
    <p:extLst>
      <p:ext uri="{BB962C8B-B14F-4D97-AF65-F5344CB8AC3E}">
        <p14:creationId xmlns:p14="http://schemas.microsoft.com/office/powerpoint/2010/main" val="24750623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706799"/>
            <a:ext cx="9144000" cy="4822745"/>
          </a:xfrm>
          <a:prstGeom prst="rect">
            <a:avLst/>
          </a:prstGeom>
        </p:spPr>
      </p:pic>
      <p:sp>
        <p:nvSpPr>
          <p:cNvPr id="6" name="Title 1">
            <a:extLst>
              <a:ext uri="{FF2B5EF4-FFF2-40B4-BE49-F238E27FC236}">
                <a16:creationId xmlns:a16="http://schemas.microsoft.com/office/drawing/2014/main" id="{6AEE1E1B-ECAA-4771-9865-52624C30C34F}"/>
              </a:ext>
            </a:extLst>
          </p:cNvPr>
          <p:cNvSpPr txBox="1">
            <a:spLocks/>
          </p:cNvSpPr>
          <p:nvPr/>
        </p:nvSpPr>
        <p:spPr>
          <a:xfrm>
            <a:off x="229563" y="639999"/>
            <a:ext cx="8684874" cy="1066800"/>
          </a:xfrm>
          <a:prstGeom prst="rect">
            <a:avLst/>
          </a:prstGeom>
        </p:spPr>
        <p:txBody>
          <a:bodyPr vert="horz"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00" b="1" dirty="0">
                <a:solidFill>
                  <a:srgbClr val="438086"/>
                </a:solidFill>
                <a:latin typeface="+mj-ea"/>
                <a:cs typeface="Arial" charset="0"/>
              </a:rPr>
              <a:t>Word2vec </a:t>
            </a:r>
            <a:r>
              <a:rPr lang="zh-CN" altLang="en-US" sz="3200" b="1" dirty="0">
                <a:solidFill>
                  <a:srgbClr val="438086"/>
                </a:solidFill>
                <a:latin typeface="+mj-ea"/>
                <a:cs typeface="Arial" charset="0"/>
              </a:rPr>
              <a:t>模型</a:t>
            </a:r>
            <a:endParaRPr lang="en-US" sz="3200" b="1" dirty="0">
              <a:solidFill>
                <a:srgbClr val="438086"/>
              </a:solidFill>
              <a:latin typeface="+mj-ea"/>
              <a:cs typeface="Arial" charset="0"/>
            </a:endParaRPr>
          </a:p>
        </p:txBody>
      </p:sp>
    </p:spTree>
    <p:extLst>
      <p:ext uri="{BB962C8B-B14F-4D97-AF65-F5344CB8AC3E}">
        <p14:creationId xmlns:p14="http://schemas.microsoft.com/office/powerpoint/2010/main" val="9402765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b="1" dirty="0">
                <a:solidFill>
                  <a:srgbClr val="0000FF"/>
                </a:solidFill>
                <a:latin typeface="Arial" charset="0"/>
                <a:ea typeface="Arial" charset="0"/>
                <a:cs typeface="Arial" charset="0"/>
              </a:rPr>
              <a:t>Running Word2Vec</a:t>
            </a:r>
          </a:p>
        </p:txBody>
      </p:sp>
      <p:sp>
        <p:nvSpPr>
          <p:cNvPr id="3" name="Content Placeholder 2"/>
          <p:cNvSpPr>
            <a:spLocks noGrp="1"/>
          </p:cNvSpPr>
          <p:nvPr>
            <p:ph idx="1"/>
          </p:nvPr>
        </p:nvSpPr>
        <p:spPr>
          <a:xfrm>
            <a:off x="217170" y="1752600"/>
            <a:ext cx="8709660" cy="3263504"/>
          </a:xfrm>
        </p:spPr>
        <p:txBody>
          <a:bodyPr>
            <a:noAutofit/>
          </a:bodyPr>
          <a:lstStyle/>
          <a:p>
            <a:r>
              <a:rPr lang="en-US" dirty="0"/>
              <a:t>Download: </a:t>
            </a:r>
            <a:r>
              <a:rPr lang="en-US" dirty="0">
                <a:hlinkClick r:id="rId3"/>
              </a:rPr>
              <a:t>https://code.google.com/archive/p/word2vec/</a:t>
            </a:r>
            <a:endParaRPr lang="en-US" dirty="0"/>
          </a:p>
          <a:p>
            <a:endParaRPr lang="en-US" dirty="0"/>
          </a:p>
          <a:p>
            <a:r>
              <a:rPr lang="en-US" dirty="0"/>
              <a:t>Word2Vec comes bundled with many files. Two important ones:</a:t>
            </a:r>
          </a:p>
          <a:p>
            <a:pPr lvl="1"/>
            <a:r>
              <a:rPr lang="en-US" sz="2800" i="1" dirty="0"/>
              <a:t>Word2vec.c  - </a:t>
            </a:r>
            <a:r>
              <a:rPr lang="en-US" sz="2800" dirty="0"/>
              <a:t>the actual Word2Vec program written in C; is executed in command line</a:t>
            </a:r>
          </a:p>
          <a:p>
            <a:pPr lvl="1"/>
            <a:r>
              <a:rPr lang="en-US" sz="2800" i="1" dirty="0"/>
              <a:t>Demo-word.sh - </a:t>
            </a:r>
            <a:r>
              <a:rPr lang="en-US" sz="2800" dirty="0"/>
              <a:t>shell script containing example of how to run </a:t>
            </a:r>
            <a:r>
              <a:rPr lang="en-US" sz="2800" i="1" dirty="0"/>
              <a:t>Word2Vec.c </a:t>
            </a:r>
            <a:r>
              <a:rPr lang="en-US" sz="2800" dirty="0"/>
              <a:t>on test data</a:t>
            </a:r>
          </a:p>
          <a:p>
            <a:pPr lvl="1"/>
            <a:endParaRPr lang="en-US" sz="2800" dirty="0"/>
          </a:p>
          <a:p>
            <a:pPr marL="0" indent="0">
              <a:buNone/>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125</a:t>
            </a:fld>
            <a:endParaRPr lang="en-US"/>
          </a:p>
        </p:txBody>
      </p:sp>
    </p:spTree>
    <p:extLst>
      <p:ext uri="{BB962C8B-B14F-4D97-AF65-F5344CB8AC3E}">
        <p14:creationId xmlns:p14="http://schemas.microsoft.com/office/powerpoint/2010/main" val="722730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r>
              <a:rPr lang="zh-CN" altLang="en-US" sz="3200" b="1" dirty="0">
                <a:solidFill>
                  <a:srgbClr val="438086"/>
                </a:solidFill>
                <a:latin typeface="+mj-ea"/>
                <a:cs typeface="Arial" charset="0"/>
              </a:rPr>
              <a:t>运行</a:t>
            </a:r>
            <a:r>
              <a:rPr lang="en-US" sz="3200" b="1" dirty="0">
                <a:solidFill>
                  <a:srgbClr val="438086"/>
                </a:solidFill>
                <a:latin typeface="+mj-ea"/>
                <a:cs typeface="Arial" charset="0"/>
              </a:rPr>
              <a:t> Word2Vec</a:t>
            </a:r>
          </a:p>
        </p:txBody>
      </p:sp>
      <p:sp>
        <p:nvSpPr>
          <p:cNvPr id="3" name="Content Placeholder 2"/>
          <p:cNvSpPr>
            <a:spLocks noGrp="1"/>
          </p:cNvSpPr>
          <p:nvPr>
            <p:ph idx="1"/>
          </p:nvPr>
        </p:nvSpPr>
        <p:spPr>
          <a:xfrm>
            <a:off x="217170" y="1752600"/>
            <a:ext cx="8709660" cy="3263504"/>
          </a:xfrm>
        </p:spPr>
        <p:txBody>
          <a:bodyPr>
            <a:noAutofit/>
          </a:bodyPr>
          <a:lstStyle/>
          <a:p>
            <a:r>
              <a:rPr lang="zh-CN" altLang="en-US" sz="2400" dirty="0">
                <a:latin typeface="+mn-ea"/>
              </a:rPr>
              <a:t>下载</a:t>
            </a:r>
            <a:r>
              <a:rPr lang="en-US" sz="2400" dirty="0">
                <a:latin typeface="+mn-ea"/>
              </a:rPr>
              <a:t>: </a:t>
            </a:r>
            <a:r>
              <a:rPr lang="en-US" sz="2400" dirty="0">
                <a:latin typeface="+mn-ea"/>
                <a:hlinkClick r:id="rId3"/>
              </a:rPr>
              <a:t>https://code.google.com/archive/p/word2vec/</a:t>
            </a:r>
            <a:endParaRPr lang="en-US" sz="2400" dirty="0">
              <a:latin typeface="+mn-ea"/>
            </a:endParaRPr>
          </a:p>
          <a:p>
            <a:endParaRPr lang="en-US" dirty="0">
              <a:latin typeface="+mn-ea"/>
            </a:endParaRPr>
          </a:p>
          <a:p>
            <a:r>
              <a:rPr lang="en-US" sz="2400" dirty="0">
                <a:latin typeface="+mn-ea"/>
              </a:rPr>
              <a:t>Word2Vec</a:t>
            </a:r>
            <a:r>
              <a:rPr lang="zh-CN" altLang="en-US" sz="2400" dirty="0">
                <a:latin typeface="+mn-ea"/>
              </a:rPr>
              <a:t>包里有很多文件。其中关键的两个</a:t>
            </a:r>
            <a:r>
              <a:rPr lang="en-US" sz="2400" dirty="0">
                <a:latin typeface="+mn-ea"/>
              </a:rPr>
              <a:t>:</a:t>
            </a:r>
          </a:p>
          <a:p>
            <a:pPr lvl="1"/>
            <a:r>
              <a:rPr lang="en-US" sz="2000" i="1" dirty="0">
                <a:latin typeface="+mn-ea"/>
              </a:rPr>
              <a:t>Word2vec.c  - </a:t>
            </a:r>
            <a:r>
              <a:rPr lang="en-US" sz="2000" dirty="0">
                <a:latin typeface="+mn-ea"/>
              </a:rPr>
              <a:t>c</a:t>
            </a:r>
            <a:r>
              <a:rPr lang="zh-CN" altLang="en-US" sz="2000" dirty="0">
                <a:latin typeface="+mn-ea"/>
              </a:rPr>
              <a:t>语言编写的</a:t>
            </a:r>
            <a:r>
              <a:rPr lang="en-US" sz="2000" dirty="0">
                <a:latin typeface="+mn-ea"/>
              </a:rPr>
              <a:t>Word2Vec</a:t>
            </a:r>
            <a:r>
              <a:rPr lang="zh-CN" altLang="en-US" sz="2000" dirty="0">
                <a:latin typeface="+mn-ea"/>
              </a:rPr>
              <a:t>程序</a:t>
            </a:r>
            <a:r>
              <a:rPr lang="en-US" sz="2000" dirty="0">
                <a:latin typeface="+mn-ea"/>
              </a:rPr>
              <a:t>; </a:t>
            </a:r>
            <a:r>
              <a:rPr lang="zh-CN" altLang="en-US" sz="2000" dirty="0">
                <a:latin typeface="+mn-ea"/>
              </a:rPr>
              <a:t>使用命令行执行</a:t>
            </a:r>
            <a:endParaRPr lang="en-US" sz="2000" dirty="0">
              <a:latin typeface="+mn-ea"/>
            </a:endParaRPr>
          </a:p>
          <a:p>
            <a:pPr lvl="1"/>
            <a:r>
              <a:rPr lang="en-US" sz="2000" i="1" dirty="0">
                <a:latin typeface="+mn-ea"/>
              </a:rPr>
              <a:t>Demo-word.sh –</a:t>
            </a:r>
            <a:r>
              <a:rPr lang="zh-CN" altLang="en-US" sz="2000" dirty="0">
                <a:latin typeface="+mn-ea"/>
              </a:rPr>
              <a:t>包含搭配测试数据运行</a:t>
            </a:r>
            <a:r>
              <a:rPr lang="en-US" altLang="zh-CN" sz="2000" dirty="0">
                <a:latin typeface="+mn-ea"/>
              </a:rPr>
              <a:t>word2Vec.c</a:t>
            </a:r>
            <a:r>
              <a:rPr lang="zh-CN" altLang="en-US" sz="2000" dirty="0">
                <a:latin typeface="+mn-ea"/>
              </a:rPr>
              <a:t>程序的</a:t>
            </a:r>
            <a:r>
              <a:rPr lang="en-US" altLang="zh-CN" sz="2000" dirty="0">
                <a:latin typeface="+mn-ea"/>
              </a:rPr>
              <a:t>shell</a:t>
            </a:r>
            <a:r>
              <a:rPr lang="zh-CN" altLang="en-US" sz="2000" dirty="0">
                <a:latin typeface="+mn-ea"/>
              </a:rPr>
              <a:t>脚本</a:t>
            </a:r>
            <a:endParaRPr lang="en-US" sz="2000" dirty="0">
              <a:latin typeface="+mn-ea"/>
            </a:endParaRPr>
          </a:p>
          <a:p>
            <a:pPr marL="0" indent="0">
              <a:buNone/>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126</a:t>
            </a:fld>
            <a:endParaRPr lang="en-US"/>
          </a:p>
        </p:txBody>
      </p:sp>
    </p:spTree>
    <p:extLst>
      <p:ext uri="{BB962C8B-B14F-4D97-AF65-F5344CB8AC3E}">
        <p14:creationId xmlns:p14="http://schemas.microsoft.com/office/powerpoint/2010/main" val="37817795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b="1" dirty="0">
                <a:solidFill>
                  <a:srgbClr val="0000FF"/>
                </a:solidFill>
                <a:latin typeface="Arial" charset="0"/>
                <a:ea typeface="Arial" charset="0"/>
                <a:cs typeface="Arial" charset="0"/>
              </a:rPr>
              <a:t>Running Word2Vec</a:t>
            </a:r>
          </a:p>
        </p:txBody>
      </p:sp>
      <p:sp>
        <p:nvSpPr>
          <p:cNvPr id="3" name="Content Placeholder 2"/>
          <p:cNvSpPr>
            <a:spLocks noGrp="1"/>
          </p:cNvSpPr>
          <p:nvPr>
            <p:ph idx="1"/>
          </p:nvPr>
        </p:nvSpPr>
        <p:spPr>
          <a:xfrm>
            <a:off x="217170" y="1752600"/>
            <a:ext cx="8622030" cy="4953000"/>
          </a:xfrm>
        </p:spPr>
        <p:txBody>
          <a:bodyPr>
            <a:noAutofit/>
          </a:bodyPr>
          <a:lstStyle/>
          <a:p>
            <a:r>
              <a:rPr lang="en-US" dirty="0"/>
              <a:t>To use Word2Vec, you need:</a:t>
            </a:r>
          </a:p>
          <a:p>
            <a:endParaRPr lang="en-US" dirty="0"/>
          </a:p>
          <a:p>
            <a:pPr marL="685800" lvl="1" indent="-342900">
              <a:buFont typeface="+mj-lt"/>
              <a:buAutoNum type="arabicPeriod"/>
            </a:pPr>
            <a:r>
              <a:rPr lang="en-US" sz="2800" dirty="0"/>
              <a:t>A corpus (e.g., collection of tweets, news articles, product reviews)</a:t>
            </a:r>
          </a:p>
          <a:p>
            <a:pPr lvl="2"/>
            <a:r>
              <a:rPr lang="en-US" dirty="0"/>
              <a:t>Word2Vec expects a sequence of sentences as input </a:t>
            </a:r>
          </a:p>
          <a:p>
            <a:pPr lvl="2"/>
            <a:r>
              <a:rPr lang="en-US" dirty="0"/>
              <a:t>One input file containing many sentences, with one sentence per line</a:t>
            </a:r>
          </a:p>
          <a:p>
            <a:pPr lvl="2"/>
            <a:endParaRPr lang="en-US" dirty="0"/>
          </a:p>
          <a:p>
            <a:pPr marL="685800" lvl="1" indent="-342900">
              <a:buFont typeface="+mj-lt"/>
              <a:buAutoNum type="arabicPeriod"/>
            </a:pPr>
            <a:r>
              <a:rPr lang="en-US" sz="2800" dirty="0"/>
              <a:t>A C programming language compiler</a:t>
            </a:r>
          </a:p>
          <a:p>
            <a:pPr lvl="2"/>
            <a:r>
              <a:rPr lang="en-US" dirty="0"/>
              <a:t>Unix environments are easiest - Linux generally ships with ‘</a:t>
            </a:r>
            <a:r>
              <a:rPr lang="en-US" dirty="0" err="1"/>
              <a:t>gcc</a:t>
            </a:r>
            <a:r>
              <a:rPr lang="en-US" dirty="0"/>
              <a:t>’ pre-installed, OSX can use </a:t>
            </a:r>
            <a:r>
              <a:rPr lang="en-US" dirty="0" err="1"/>
              <a:t>Xcode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127</a:t>
            </a:fld>
            <a:endParaRPr lang="en-US"/>
          </a:p>
        </p:txBody>
      </p:sp>
    </p:spTree>
    <p:extLst>
      <p:ext uri="{BB962C8B-B14F-4D97-AF65-F5344CB8AC3E}">
        <p14:creationId xmlns:p14="http://schemas.microsoft.com/office/powerpoint/2010/main" val="12227786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170" y="1752600"/>
            <a:ext cx="8622030" cy="4953000"/>
          </a:xfrm>
        </p:spPr>
        <p:txBody>
          <a:bodyPr>
            <a:noAutofit/>
          </a:bodyPr>
          <a:lstStyle/>
          <a:p>
            <a:r>
              <a:rPr lang="zh-CN" altLang="en-US" sz="2400" dirty="0">
                <a:latin typeface="+mn-ea"/>
              </a:rPr>
              <a:t>运行</a:t>
            </a:r>
            <a:r>
              <a:rPr lang="en-US" altLang="zh-CN" sz="2400" dirty="0">
                <a:latin typeface="+mn-ea"/>
              </a:rPr>
              <a:t>Word2Vec,</a:t>
            </a:r>
            <a:r>
              <a:rPr lang="zh-CN" altLang="en-US" sz="2400" dirty="0">
                <a:latin typeface="+mn-ea"/>
              </a:rPr>
              <a:t>你需要</a:t>
            </a:r>
            <a:r>
              <a:rPr lang="en-US" sz="2400" dirty="0">
                <a:latin typeface="+mn-ea"/>
              </a:rPr>
              <a:t>:</a:t>
            </a:r>
          </a:p>
          <a:p>
            <a:endParaRPr lang="en-US" sz="2400" dirty="0">
              <a:latin typeface="+mn-ea"/>
            </a:endParaRPr>
          </a:p>
          <a:p>
            <a:pPr marL="685800" lvl="1" indent="-342900">
              <a:buFont typeface="+mj-lt"/>
              <a:buAutoNum type="arabicPeriod"/>
            </a:pPr>
            <a:r>
              <a:rPr lang="zh-CN" altLang="en-US" sz="2400" dirty="0">
                <a:latin typeface="+mn-ea"/>
              </a:rPr>
              <a:t>一个语料库</a:t>
            </a:r>
            <a:r>
              <a:rPr lang="en-US" sz="2400" dirty="0">
                <a:latin typeface="+mn-ea"/>
              </a:rPr>
              <a:t>(e.g. </a:t>
            </a:r>
            <a:r>
              <a:rPr lang="zh-CN" altLang="en-US" sz="2400" dirty="0">
                <a:latin typeface="+mn-ea"/>
              </a:rPr>
              <a:t>微博</a:t>
            </a:r>
            <a:r>
              <a:rPr lang="en-US" sz="2400" dirty="0">
                <a:latin typeface="+mn-ea"/>
              </a:rPr>
              <a:t>, </a:t>
            </a:r>
            <a:r>
              <a:rPr lang="zh-CN" altLang="en-US" sz="2400" dirty="0">
                <a:latin typeface="+mn-ea"/>
              </a:rPr>
              <a:t>新闻</a:t>
            </a:r>
            <a:r>
              <a:rPr lang="en-US" sz="2400" dirty="0">
                <a:latin typeface="+mn-ea"/>
              </a:rPr>
              <a:t>, </a:t>
            </a:r>
            <a:r>
              <a:rPr lang="zh-CN" altLang="en-US" sz="2400" dirty="0">
                <a:latin typeface="+mn-ea"/>
              </a:rPr>
              <a:t>商品评价</a:t>
            </a:r>
            <a:r>
              <a:rPr lang="en-US" sz="2400" dirty="0">
                <a:latin typeface="+mn-ea"/>
              </a:rPr>
              <a:t>)</a:t>
            </a:r>
          </a:p>
          <a:p>
            <a:pPr lvl="2"/>
            <a:r>
              <a:rPr lang="en-US" sz="2000" dirty="0">
                <a:latin typeface="+mn-ea"/>
              </a:rPr>
              <a:t>Word2Vec </a:t>
            </a:r>
            <a:r>
              <a:rPr lang="zh-CN" altLang="en-US" sz="2000" dirty="0">
                <a:latin typeface="+mn-ea"/>
              </a:rPr>
              <a:t>将连续的语句作为输入</a:t>
            </a:r>
            <a:endParaRPr lang="en-US" sz="2000" dirty="0">
              <a:latin typeface="+mn-ea"/>
            </a:endParaRPr>
          </a:p>
          <a:p>
            <a:pPr lvl="2"/>
            <a:r>
              <a:rPr lang="zh-CN" altLang="en-US" sz="2000" dirty="0">
                <a:latin typeface="+mn-ea"/>
              </a:rPr>
              <a:t>一个输入文件包含很多语句</a:t>
            </a:r>
            <a:r>
              <a:rPr lang="en-US" sz="2000" dirty="0">
                <a:latin typeface="+mn-ea"/>
              </a:rPr>
              <a:t>, </a:t>
            </a:r>
            <a:r>
              <a:rPr lang="zh-CN" altLang="en-US" sz="2000" dirty="0">
                <a:latin typeface="+mn-ea"/>
              </a:rPr>
              <a:t>一条语句一行</a:t>
            </a:r>
            <a:endParaRPr lang="en-US" sz="2000" dirty="0">
              <a:latin typeface="+mn-ea"/>
            </a:endParaRPr>
          </a:p>
          <a:p>
            <a:pPr lvl="2"/>
            <a:endParaRPr lang="en-US" sz="2000" dirty="0">
              <a:latin typeface="+mn-ea"/>
            </a:endParaRPr>
          </a:p>
          <a:p>
            <a:pPr marL="685800" lvl="1" indent="-342900">
              <a:buFont typeface="+mj-lt"/>
              <a:buAutoNum type="arabicPeriod"/>
            </a:pPr>
            <a:r>
              <a:rPr lang="zh-CN" altLang="en-US" sz="2400" dirty="0">
                <a:latin typeface="+mn-ea"/>
              </a:rPr>
              <a:t>一个</a:t>
            </a:r>
            <a:r>
              <a:rPr lang="en-US" altLang="zh-CN" sz="2400" dirty="0">
                <a:latin typeface="+mn-ea"/>
              </a:rPr>
              <a:t>c</a:t>
            </a:r>
            <a:r>
              <a:rPr lang="zh-CN" altLang="en-US" sz="2400" dirty="0">
                <a:latin typeface="+mn-ea"/>
              </a:rPr>
              <a:t>语言编译器</a:t>
            </a:r>
            <a:endParaRPr lang="en-US" sz="2400" dirty="0">
              <a:latin typeface="+mn-ea"/>
            </a:endParaRPr>
          </a:p>
          <a:p>
            <a:pPr lvl="2"/>
            <a:r>
              <a:rPr lang="en-US" sz="2000" dirty="0">
                <a:latin typeface="+mn-ea"/>
              </a:rPr>
              <a:t>Unix</a:t>
            </a:r>
            <a:r>
              <a:rPr lang="zh-CN" altLang="en-US" sz="2000" dirty="0">
                <a:latin typeface="+mn-ea"/>
              </a:rPr>
              <a:t>系系统的编程环境比较方便</a:t>
            </a:r>
            <a:r>
              <a:rPr lang="en-US" sz="2000" dirty="0">
                <a:latin typeface="+mn-ea"/>
              </a:rPr>
              <a:t> - Linux </a:t>
            </a:r>
            <a:r>
              <a:rPr lang="zh-CN" altLang="en-US" sz="2000" dirty="0">
                <a:latin typeface="+mn-ea"/>
              </a:rPr>
              <a:t>一般都有预先装好的</a:t>
            </a:r>
            <a:r>
              <a:rPr lang="en-US" altLang="zh-CN" sz="2000" dirty="0" err="1">
                <a:latin typeface="+mn-ea"/>
              </a:rPr>
              <a:t>gcc</a:t>
            </a:r>
            <a:r>
              <a:rPr lang="en-US" sz="2000" dirty="0">
                <a:latin typeface="+mn-ea"/>
              </a:rPr>
              <a:t>, OSX </a:t>
            </a:r>
            <a:r>
              <a:rPr lang="zh-CN" altLang="en-US" sz="2000" dirty="0">
                <a:latin typeface="+mn-ea"/>
              </a:rPr>
              <a:t>可以使用</a:t>
            </a:r>
            <a:r>
              <a:rPr lang="en-US" altLang="zh-CN" sz="2000" dirty="0" err="1">
                <a:latin typeface="+mn-ea"/>
              </a:rPr>
              <a:t>Xcode</a:t>
            </a:r>
            <a:endParaRPr lang="en-US" sz="2000" dirty="0">
              <a:latin typeface="+mn-ea"/>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t>128</a:t>
            </a:fld>
            <a:endParaRPr lang="en-US"/>
          </a:p>
        </p:txBody>
      </p:sp>
      <p:sp>
        <p:nvSpPr>
          <p:cNvPr id="7" name="Title 1">
            <a:extLst>
              <a:ext uri="{FF2B5EF4-FFF2-40B4-BE49-F238E27FC236}">
                <a16:creationId xmlns:a16="http://schemas.microsoft.com/office/drawing/2014/main" id="{C3B15CC2-3BF6-41D1-A7D0-B6E186D3E91D}"/>
              </a:ext>
            </a:extLst>
          </p:cNvPr>
          <p:cNvSpPr>
            <a:spLocks noGrp="1"/>
          </p:cNvSpPr>
          <p:nvPr>
            <p:ph type="title"/>
          </p:nvPr>
        </p:nvSpPr>
        <p:spPr>
          <a:xfrm>
            <a:off x="457200" y="685800"/>
            <a:ext cx="8229600" cy="1066800"/>
          </a:xfrm>
        </p:spPr>
        <p:txBody>
          <a:bodyPr>
            <a:normAutofit/>
          </a:bodyPr>
          <a:lstStyle/>
          <a:p>
            <a:r>
              <a:rPr lang="zh-CN" altLang="en-US" sz="3200" b="1" dirty="0">
                <a:solidFill>
                  <a:srgbClr val="438086"/>
                </a:solidFill>
                <a:latin typeface="+mj-ea"/>
                <a:cs typeface="Arial" charset="0"/>
              </a:rPr>
              <a:t>运行</a:t>
            </a:r>
            <a:r>
              <a:rPr lang="en-US" sz="3200" b="1" dirty="0">
                <a:solidFill>
                  <a:srgbClr val="438086"/>
                </a:solidFill>
                <a:latin typeface="+mj-ea"/>
                <a:cs typeface="Arial" charset="0"/>
              </a:rPr>
              <a:t> Word2Vec</a:t>
            </a:r>
          </a:p>
        </p:txBody>
      </p:sp>
      <p:sp>
        <p:nvSpPr>
          <p:cNvPr id="2" name="Rectangle 1">
            <a:extLst>
              <a:ext uri="{FF2B5EF4-FFF2-40B4-BE49-F238E27FC236}">
                <a16:creationId xmlns:a16="http://schemas.microsoft.com/office/drawing/2014/main" id="{4F6402CD-B70F-6B48-AB6E-7AB8985DDB2A}"/>
              </a:ext>
            </a:extLst>
          </p:cNvPr>
          <p:cNvSpPr/>
          <p:nvPr/>
        </p:nvSpPr>
        <p:spPr>
          <a:xfrm>
            <a:off x="1578457" y="5808629"/>
            <a:ext cx="6253578" cy="461665"/>
          </a:xfrm>
          <a:prstGeom prst="rect">
            <a:avLst/>
          </a:prstGeom>
        </p:spPr>
        <p:txBody>
          <a:bodyPr wrap="square">
            <a:spAutoFit/>
          </a:bodyPr>
          <a:lstStyle/>
          <a:p>
            <a:r>
              <a:rPr lang="ja-JP" altLang="en-US" sz="2400">
                <a:hlinkClick r:id="rId3"/>
              </a:rPr>
              <a:t>演示</a:t>
            </a:r>
            <a:r>
              <a:rPr lang="zh-CN" altLang="en-US" sz="2400" dirty="0">
                <a:hlinkClick r:id="rId3"/>
              </a:rPr>
              <a:t>： </a:t>
            </a:r>
            <a:r>
              <a:rPr lang="en-US" sz="2400" dirty="0">
                <a:hlinkClick r:id="rId3"/>
              </a:rPr>
              <a:t>http://bionlp-www.utu.fi/wv_demo/</a:t>
            </a:r>
            <a:endParaRPr lang="en-US" sz="2400" dirty="0"/>
          </a:p>
        </p:txBody>
      </p:sp>
    </p:spTree>
    <p:extLst>
      <p:ext uri="{BB962C8B-B14F-4D97-AF65-F5344CB8AC3E}">
        <p14:creationId xmlns:p14="http://schemas.microsoft.com/office/powerpoint/2010/main" val="393365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486400"/>
          </a:xfrm>
          <a:prstGeom prst="rect">
            <a:avLst/>
          </a:prstGeom>
        </p:spPr>
      </p:pic>
    </p:spTree>
    <p:extLst>
      <p:ext uri="{BB962C8B-B14F-4D97-AF65-F5344CB8AC3E}">
        <p14:creationId xmlns:p14="http://schemas.microsoft.com/office/powerpoint/2010/main" val="3915302567"/>
      </p:ext>
    </p:extLst>
  </p:cSld>
  <p:clrMapOvr>
    <a:masterClrMapping/>
  </p:clrMapOvr>
  <p:transition spd="slow" advTm="149494"/>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AutoShape 2">
            <a:extLst>
              <a:ext uri="{FF2B5EF4-FFF2-40B4-BE49-F238E27FC236}">
                <a16:creationId xmlns:a16="http://schemas.microsoft.com/office/drawing/2014/main" id="{33BE7A32-2467-BD4D-8363-637A4F731AF7}"/>
              </a:ext>
            </a:extLst>
          </p:cNvPr>
          <p:cNvSpPr>
            <a:spLocks noGrp="1" noChangeArrowheads="1"/>
          </p:cNvSpPr>
          <p:nvPr>
            <p:ph type="title"/>
          </p:nvPr>
        </p:nvSpPr>
        <p:spPr/>
        <p:txBody>
          <a:bodyPr>
            <a:normAutofit/>
          </a:bodyPr>
          <a:lstStyle/>
          <a:p>
            <a:r>
              <a:rPr lang="en-US" altLang="en-US" sz="3600" b="1">
                <a:solidFill>
                  <a:srgbClr val="0000FF"/>
                </a:solidFill>
                <a:latin typeface="Arial" panose="020B0604020202020204" pitchFamily="34" charset="0"/>
                <a:cs typeface="Arial" panose="020B0604020202020204" pitchFamily="34" charset="0"/>
              </a:rPr>
              <a:t>Natural Language Processing Tasks</a:t>
            </a:r>
          </a:p>
        </p:txBody>
      </p:sp>
      <p:sp>
        <p:nvSpPr>
          <p:cNvPr id="7171" name="Rectangle 3">
            <a:extLst>
              <a:ext uri="{FF2B5EF4-FFF2-40B4-BE49-F238E27FC236}">
                <a16:creationId xmlns:a16="http://schemas.microsoft.com/office/drawing/2014/main" id="{D95AADFE-504A-5F41-9763-E64B113EC1D0}"/>
              </a:ext>
            </a:extLst>
          </p:cNvPr>
          <p:cNvSpPr>
            <a:spLocks noGrp="1" noChangeArrowheads="1"/>
          </p:cNvSpPr>
          <p:nvPr>
            <p:ph idx="1"/>
          </p:nvPr>
        </p:nvSpPr>
        <p:spPr/>
        <p:txBody>
          <a:bodyPr/>
          <a:lstStyle/>
          <a:p>
            <a:pPr marL="533400" indent="-533400">
              <a:buFont typeface="Wingdings" pitchFamily="2" charset="2"/>
              <a:buAutoNum type="arabicPeriod"/>
            </a:pPr>
            <a:r>
              <a:rPr lang="en-US" altLang="en-US"/>
              <a:t>Natural Language Understanding</a:t>
            </a:r>
          </a:p>
          <a:p>
            <a:pPr marL="914400" lvl="1" indent="-457200">
              <a:buFont typeface="Wingdings" pitchFamily="2" charset="2"/>
              <a:buChar char="l"/>
            </a:pPr>
            <a:r>
              <a:rPr lang="en-US" altLang="en-US"/>
              <a:t>Taking some spoken/typed sentence and working out what it means</a:t>
            </a:r>
          </a:p>
          <a:p>
            <a:pPr marL="533400" indent="-533400">
              <a:lnSpc>
                <a:spcPct val="140000"/>
              </a:lnSpc>
              <a:buFont typeface="Wingdings" pitchFamily="2" charset="2"/>
              <a:buAutoNum type="arabicPeriod"/>
            </a:pPr>
            <a:r>
              <a:rPr lang="en-US" altLang="en-US"/>
              <a:t>Natural Language Generation	</a:t>
            </a:r>
          </a:p>
          <a:p>
            <a:pPr marL="914400" lvl="1" indent="-457200">
              <a:buFont typeface="Wingdings" pitchFamily="2" charset="2"/>
              <a:buChar char="l"/>
            </a:pPr>
            <a:r>
              <a:rPr lang="en-US" altLang="en-US"/>
              <a:t>Taking some formal representation of what you want to say and working out a way to express it in a natural (human) language (e.g., English)</a:t>
            </a:r>
          </a:p>
        </p:txBody>
      </p:sp>
    </p:spTree>
    <p:extLst>
      <p:ext uri="{BB962C8B-B14F-4D97-AF65-F5344CB8AC3E}">
        <p14:creationId xmlns:p14="http://schemas.microsoft.com/office/powerpoint/2010/main" val="6805861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434" y="682487"/>
            <a:ext cx="9296400" cy="646331"/>
          </a:xfrm>
          <a:prstGeom prst="rect">
            <a:avLst/>
          </a:prstGeom>
        </p:spPr>
        <p:txBody>
          <a:bodyPr wrap="square">
            <a:spAutoFit/>
          </a:bodyPr>
          <a:lstStyle/>
          <a:p>
            <a:r>
              <a:rPr lang="en-US" sz="3600" b="1" dirty="0">
                <a:solidFill>
                  <a:srgbClr val="438086"/>
                </a:solidFill>
              </a:rPr>
              <a:t>Doc2vec</a:t>
            </a:r>
            <a:r>
              <a:rPr lang="ja-JP" altLang="en-US" sz="3600" b="1">
                <a:solidFill>
                  <a:srgbClr val="438086"/>
                </a:solidFill>
              </a:rPr>
              <a:t>构架</a:t>
            </a:r>
            <a:endParaRPr lang="en-US" sz="3600" b="1" dirty="0">
              <a:solidFill>
                <a:srgbClr val="438086"/>
              </a:solidFill>
            </a:endParaRPr>
          </a:p>
        </p:txBody>
      </p:sp>
      <p:pic>
        <p:nvPicPr>
          <p:cNvPr id="5" name="Picture 4">
            <a:extLst>
              <a:ext uri="{FF2B5EF4-FFF2-40B4-BE49-F238E27FC236}">
                <a16:creationId xmlns:a16="http://schemas.microsoft.com/office/drawing/2014/main" id="{CA8128C3-CBB5-074A-96E4-CE463FD9290C}"/>
              </a:ext>
            </a:extLst>
          </p:cNvPr>
          <p:cNvPicPr>
            <a:picLocks noChangeAspect="1"/>
          </p:cNvPicPr>
          <p:nvPr/>
        </p:nvPicPr>
        <p:blipFill>
          <a:blip r:embed="rId2"/>
          <a:stretch>
            <a:fillRect/>
          </a:stretch>
        </p:blipFill>
        <p:spPr>
          <a:xfrm>
            <a:off x="43986" y="1786018"/>
            <a:ext cx="9100014" cy="4157582"/>
          </a:xfrm>
          <a:prstGeom prst="rect">
            <a:avLst/>
          </a:prstGeom>
        </p:spPr>
      </p:pic>
    </p:spTree>
    <p:extLst>
      <p:ext uri="{BB962C8B-B14F-4D97-AF65-F5344CB8AC3E}">
        <p14:creationId xmlns:p14="http://schemas.microsoft.com/office/powerpoint/2010/main" val="1383393357"/>
      </p:ext>
    </p:extLst>
  </p:cSld>
  <p:clrMapOvr>
    <a:masterClrMapping/>
  </p:clrMapOvr>
  <p:transition spd="slow" advTm="149494"/>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6691" y="2209800"/>
            <a:ext cx="8160892" cy="4349997"/>
          </a:xfrm>
          <a:prstGeom prst="rect">
            <a:avLst/>
          </a:prstGeom>
        </p:spPr>
      </p:pic>
      <p:sp>
        <p:nvSpPr>
          <p:cNvPr id="3" name="Rectangle 2"/>
          <p:cNvSpPr/>
          <p:nvPr/>
        </p:nvSpPr>
        <p:spPr>
          <a:xfrm>
            <a:off x="914400" y="762000"/>
            <a:ext cx="7620000" cy="1323439"/>
          </a:xfrm>
          <a:prstGeom prst="rect">
            <a:avLst/>
          </a:prstGeom>
        </p:spPr>
        <p:txBody>
          <a:bodyPr wrap="square">
            <a:spAutoFit/>
          </a:bodyPr>
          <a:lstStyle/>
          <a:p>
            <a:r>
              <a:rPr lang="en-US" sz="4000" b="1">
                <a:solidFill>
                  <a:srgbClr val="0000FF"/>
                </a:solidFill>
                <a:latin typeface="Arial" charset="0"/>
              </a:rPr>
              <a:t>Distributed Memory Model of Paragraph Vectors (PV-DM)</a:t>
            </a:r>
            <a:endParaRPr lang="en-US" sz="4000" b="1">
              <a:solidFill>
                <a:srgbClr val="0000FF"/>
              </a:solidFill>
            </a:endParaRPr>
          </a:p>
        </p:txBody>
      </p:sp>
    </p:spTree>
    <p:extLst>
      <p:ext uri="{BB962C8B-B14F-4D97-AF65-F5344CB8AC3E}">
        <p14:creationId xmlns:p14="http://schemas.microsoft.com/office/powerpoint/2010/main" val="1630326661"/>
      </p:ext>
    </p:extLst>
  </p:cSld>
  <p:clrMapOvr>
    <a:masterClrMapping/>
  </p:clrMapOvr>
  <p:transition spd="slow" advTm="149494"/>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6691" y="2209800"/>
            <a:ext cx="8160892" cy="4349997"/>
          </a:xfrm>
          <a:prstGeom prst="rect">
            <a:avLst/>
          </a:prstGeom>
        </p:spPr>
      </p:pic>
      <p:sp>
        <p:nvSpPr>
          <p:cNvPr id="3" name="Rectangle 2"/>
          <p:cNvSpPr/>
          <p:nvPr/>
        </p:nvSpPr>
        <p:spPr>
          <a:xfrm>
            <a:off x="914400" y="762000"/>
            <a:ext cx="7620000" cy="1323439"/>
          </a:xfrm>
          <a:prstGeom prst="rect">
            <a:avLst/>
          </a:prstGeom>
        </p:spPr>
        <p:txBody>
          <a:bodyPr wrap="square">
            <a:spAutoFit/>
          </a:bodyPr>
          <a:lstStyle/>
          <a:p>
            <a:r>
              <a:rPr lang="en-US" sz="4000" b="1" dirty="0">
                <a:solidFill>
                  <a:srgbClr val="438086"/>
                </a:solidFill>
              </a:rPr>
              <a:t>Distributed Memory Model of Paragraph Vectors (PV-DM)</a:t>
            </a:r>
          </a:p>
        </p:txBody>
      </p:sp>
    </p:spTree>
    <p:extLst>
      <p:ext uri="{BB962C8B-B14F-4D97-AF65-F5344CB8AC3E}">
        <p14:creationId xmlns:p14="http://schemas.microsoft.com/office/powerpoint/2010/main" val="1869674429"/>
      </p:ext>
    </p:extLst>
  </p:cSld>
  <p:clrMapOvr>
    <a:masterClrMapping/>
  </p:clrMapOvr>
  <p:transition spd="slow" advTm="149494"/>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1981200"/>
            <a:ext cx="7405466" cy="4705350"/>
          </a:xfrm>
          <a:prstGeom prst="rect">
            <a:avLst/>
          </a:prstGeom>
        </p:spPr>
      </p:pic>
      <p:sp>
        <p:nvSpPr>
          <p:cNvPr id="3" name="Rectangle 2"/>
          <p:cNvSpPr/>
          <p:nvPr/>
        </p:nvSpPr>
        <p:spPr>
          <a:xfrm>
            <a:off x="324678" y="990600"/>
            <a:ext cx="9296400" cy="646331"/>
          </a:xfrm>
          <a:prstGeom prst="rect">
            <a:avLst/>
          </a:prstGeom>
        </p:spPr>
        <p:txBody>
          <a:bodyPr wrap="square">
            <a:spAutoFit/>
          </a:bodyPr>
          <a:lstStyle/>
          <a:p>
            <a:r>
              <a:rPr lang="en-US" sz="3600" b="1" dirty="0">
                <a:solidFill>
                  <a:srgbClr val="438086"/>
                </a:solidFill>
              </a:rPr>
              <a:t>Distributed Bag of Words (PV-DBOW)</a:t>
            </a:r>
          </a:p>
        </p:txBody>
      </p:sp>
    </p:spTree>
    <p:extLst>
      <p:ext uri="{BB962C8B-B14F-4D97-AF65-F5344CB8AC3E}">
        <p14:creationId xmlns:p14="http://schemas.microsoft.com/office/powerpoint/2010/main" val="890514388"/>
      </p:ext>
    </p:extLst>
  </p:cSld>
  <p:clrMapOvr>
    <a:masterClrMapping/>
  </p:clrMapOvr>
  <p:transition spd="slow" advTm="149494"/>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4434" y="682487"/>
            <a:ext cx="9296400" cy="646331"/>
          </a:xfrm>
          <a:prstGeom prst="rect">
            <a:avLst/>
          </a:prstGeom>
        </p:spPr>
        <p:txBody>
          <a:bodyPr wrap="square">
            <a:spAutoFit/>
          </a:bodyPr>
          <a:lstStyle/>
          <a:p>
            <a:r>
              <a:rPr lang="en-US" sz="3600" b="1" dirty="0">
                <a:solidFill>
                  <a:srgbClr val="438086"/>
                </a:solidFill>
              </a:rPr>
              <a:t>Doc2vec</a:t>
            </a:r>
            <a:r>
              <a:rPr lang="ja-JP" altLang="en-US" sz="3600" b="1">
                <a:solidFill>
                  <a:srgbClr val="438086"/>
                </a:solidFill>
              </a:rPr>
              <a:t>展示</a:t>
            </a:r>
            <a:endParaRPr lang="en-US" sz="3600" b="1" dirty="0">
              <a:solidFill>
                <a:srgbClr val="438086"/>
              </a:solidFill>
            </a:endParaRPr>
          </a:p>
        </p:txBody>
      </p:sp>
      <p:pic>
        <p:nvPicPr>
          <p:cNvPr id="4" name="Picture 3">
            <a:extLst>
              <a:ext uri="{FF2B5EF4-FFF2-40B4-BE49-F238E27FC236}">
                <a16:creationId xmlns:a16="http://schemas.microsoft.com/office/drawing/2014/main" id="{57E73F07-8F65-1340-9961-D7E9B905822F}"/>
              </a:ext>
            </a:extLst>
          </p:cNvPr>
          <p:cNvPicPr>
            <a:picLocks noChangeAspect="1"/>
          </p:cNvPicPr>
          <p:nvPr/>
        </p:nvPicPr>
        <p:blipFill>
          <a:blip r:embed="rId2"/>
          <a:stretch>
            <a:fillRect/>
          </a:stretch>
        </p:blipFill>
        <p:spPr>
          <a:xfrm>
            <a:off x="1360831" y="1254889"/>
            <a:ext cx="6820541" cy="5603111"/>
          </a:xfrm>
          <a:prstGeom prst="rect">
            <a:avLst/>
          </a:prstGeom>
        </p:spPr>
      </p:pic>
    </p:spTree>
    <p:extLst>
      <p:ext uri="{BB962C8B-B14F-4D97-AF65-F5344CB8AC3E}">
        <p14:creationId xmlns:p14="http://schemas.microsoft.com/office/powerpoint/2010/main" val="1655566399"/>
      </p:ext>
    </p:extLst>
  </p:cSld>
  <p:clrMapOvr>
    <a:masterClrMapping/>
  </p:clrMapOvr>
  <p:transition spd="slow" advTm="149494"/>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646344"/>
            <a:ext cx="8229600" cy="1060469"/>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lang="zh-CN" altLang="en-US" sz="3600" b="1" dirty="0">
                <a:solidFill>
                  <a:srgbClr val="438086"/>
                </a:solidFill>
                <a:latin typeface="+mj-ea"/>
              </a:rPr>
              <a:t>情感</a:t>
            </a:r>
            <a:r>
              <a:rPr lang="ja-JP" altLang="en-US" sz="3600" b="1" dirty="0">
                <a:solidFill>
                  <a:srgbClr val="438086"/>
                </a:solidFill>
                <a:latin typeface="+mj-ea"/>
              </a:rPr>
              <a:t>分类</a:t>
            </a:r>
            <a:endParaRPr sz="3200" b="1" dirty="0">
              <a:solidFill>
                <a:srgbClr val="438086"/>
              </a:solidFill>
              <a:latin typeface="+mj-ea"/>
            </a:endParaRPr>
          </a:p>
        </p:txBody>
      </p:sp>
      <p:sp>
        <p:nvSpPr>
          <p:cNvPr id="4" name="object 4"/>
          <p:cNvSpPr/>
          <p:nvPr/>
        </p:nvSpPr>
        <p:spPr>
          <a:xfrm>
            <a:off x="1255013" y="4610861"/>
            <a:ext cx="462280" cy="899160"/>
          </a:xfrm>
          <a:custGeom>
            <a:avLst/>
            <a:gdLst/>
            <a:ahLst/>
            <a:cxnLst/>
            <a:rect l="l" t="t" r="r" b="b"/>
            <a:pathLst>
              <a:path w="462280" h="899160">
                <a:moveTo>
                  <a:pt x="0" y="899160"/>
                </a:moveTo>
                <a:lnTo>
                  <a:pt x="461772" y="899160"/>
                </a:lnTo>
                <a:lnTo>
                  <a:pt x="461772" y="0"/>
                </a:lnTo>
                <a:lnTo>
                  <a:pt x="0" y="0"/>
                </a:lnTo>
                <a:lnTo>
                  <a:pt x="0" y="899160"/>
                </a:lnTo>
                <a:close/>
              </a:path>
            </a:pathLst>
          </a:custGeom>
          <a:solidFill>
            <a:srgbClr val="1C304E"/>
          </a:solidFill>
        </p:spPr>
        <p:txBody>
          <a:bodyPr wrap="square" lIns="0" tIns="0" rIns="0" bIns="0" rtlCol="0"/>
          <a:lstStyle/>
          <a:p>
            <a:endParaRPr/>
          </a:p>
        </p:txBody>
      </p:sp>
      <p:sp>
        <p:nvSpPr>
          <p:cNvPr id="5" name="object 5"/>
          <p:cNvSpPr/>
          <p:nvPr/>
        </p:nvSpPr>
        <p:spPr>
          <a:xfrm>
            <a:off x="1255013" y="4610861"/>
            <a:ext cx="462280" cy="899160"/>
          </a:xfrm>
          <a:custGeom>
            <a:avLst/>
            <a:gdLst/>
            <a:ahLst/>
            <a:cxnLst/>
            <a:rect l="l" t="t" r="r" b="b"/>
            <a:pathLst>
              <a:path w="462280" h="899160">
                <a:moveTo>
                  <a:pt x="0" y="899160"/>
                </a:moveTo>
                <a:lnTo>
                  <a:pt x="461772" y="899160"/>
                </a:lnTo>
                <a:lnTo>
                  <a:pt x="461772" y="0"/>
                </a:lnTo>
                <a:lnTo>
                  <a:pt x="0" y="0"/>
                </a:lnTo>
                <a:lnTo>
                  <a:pt x="0" y="899160"/>
                </a:lnTo>
                <a:close/>
              </a:path>
            </a:pathLst>
          </a:custGeom>
          <a:ln w="19812">
            <a:solidFill>
              <a:srgbClr val="112037"/>
            </a:solidFill>
          </a:ln>
        </p:spPr>
        <p:txBody>
          <a:bodyPr wrap="square" lIns="0" tIns="0" rIns="0" bIns="0" rtlCol="0"/>
          <a:lstStyle/>
          <a:p>
            <a:endParaRPr/>
          </a:p>
        </p:txBody>
      </p:sp>
      <p:sp>
        <p:nvSpPr>
          <p:cNvPr id="6" name="object 6"/>
          <p:cNvSpPr/>
          <p:nvPr/>
        </p:nvSpPr>
        <p:spPr>
          <a:xfrm>
            <a:off x="2215133" y="4610861"/>
            <a:ext cx="464820" cy="899160"/>
          </a:xfrm>
          <a:custGeom>
            <a:avLst/>
            <a:gdLst/>
            <a:ahLst/>
            <a:cxnLst/>
            <a:rect l="l" t="t" r="r" b="b"/>
            <a:pathLst>
              <a:path w="464819" h="899160">
                <a:moveTo>
                  <a:pt x="0" y="899160"/>
                </a:moveTo>
                <a:lnTo>
                  <a:pt x="464819" y="899160"/>
                </a:lnTo>
                <a:lnTo>
                  <a:pt x="464819" y="0"/>
                </a:lnTo>
                <a:lnTo>
                  <a:pt x="0" y="0"/>
                </a:lnTo>
                <a:lnTo>
                  <a:pt x="0" y="899160"/>
                </a:lnTo>
                <a:close/>
              </a:path>
            </a:pathLst>
          </a:custGeom>
          <a:solidFill>
            <a:srgbClr val="1C304E"/>
          </a:solidFill>
        </p:spPr>
        <p:txBody>
          <a:bodyPr wrap="square" lIns="0" tIns="0" rIns="0" bIns="0" rtlCol="0"/>
          <a:lstStyle/>
          <a:p>
            <a:endParaRPr/>
          </a:p>
        </p:txBody>
      </p:sp>
      <p:sp>
        <p:nvSpPr>
          <p:cNvPr id="7" name="object 7"/>
          <p:cNvSpPr/>
          <p:nvPr/>
        </p:nvSpPr>
        <p:spPr>
          <a:xfrm>
            <a:off x="2215133" y="4610861"/>
            <a:ext cx="464820" cy="899160"/>
          </a:xfrm>
          <a:custGeom>
            <a:avLst/>
            <a:gdLst/>
            <a:ahLst/>
            <a:cxnLst/>
            <a:rect l="l" t="t" r="r" b="b"/>
            <a:pathLst>
              <a:path w="464819" h="899160">
                <a:moveTo>
                  <a:pt x="0" y="899160"/>
                </a:moveTo>
                <a:lnTo>
                  <a:pt x="464819" y="899160"/>
                </a:lnTo>
                <a:lnTo>
                  <a:pt x="464819" y="0"/>
                </a:lnTo>
                <a:lnTo>
                  <a:pt x="0" y="0"/>
                </a:lnTo>
                <a:lnTo>
                  <a:pt x="0" y="899160"/>
                </a:lnTo>
                <a:close/>
              </a:path>
            </a:pathLst>
          </a:custGeom>
          <a:ln w="19812">
            <a:solidFill>
              <a:srgbClr val="112037"/>
            </a:solidFill>
          </a:ln>
        </p:spPr>
        <p:txBody>
          <a:bodyPr wrap="square" lIns="0" tIns="0" rIns="0" bIns="0" rtlCol="0"/>
          <a:lstStyle/>
          <a:p>
            <a:endParaRPr/>
          </a:p>
        </p:txBody>
      </p:sp>
      <p:sp>
        <p:nvSpPr>
          <p:cNvPr id="8" name="object 8"/>
          <p:cNvSpPr/>
          <p:nvPr/>
        </p:nvSpPr>
        <p:spPr>
          <a:xfrm>
            <a:off x="5276850" y="4612385"/>
            <a:ext cx="464820" cy="901065"/>
          </a:xfrm>
          <a:custGeom>
            <a:avLst/>
            <a:gdLst/>
            <a:ahLst/>
            <a:cxnLst/>
            <a:rect l="l" t="t" r="r" b="b"/>
            <a:pathLst>
              <a:path w="464820" h="901064">
                <a:moveTo>
                  <a:pt x="0" y="900683"/>
                </a:moveTo>
                <a:lnTo>
                  <a:pt x="464820" y="900683"/>
                </a:lnTo>
                <a:lnTo>
                  <a:pt x="464820" y="0"/>
                </a:lnTo>
                <a:lnTo>
                  <a:pt x="0" y="0"/>
                </a:lnTo>
                <a:lnTo>
                  <a:pt x="0" y="900683"/>
                </a:lnTo>
                <a:close/>
              </a:path>
            </a:pathLst>
          </a:custGeom>
          <a:solidFill>
            <a:srgbClr val="1C304E"/>
          </a:solidFill>
        </p:spPr>
        <p:txBody>
          <a:bodyPr wrap="square" lIns="0" tIns="0" rIns="0" bIns="0" rtlCol="0"/>
          <a:lstStyle/>
          <a:p>
            <a:endParaRPr/>
          </a:p>
        </p:txBody>
      </p:sp>
      <p:sp>
        <p:nvSpPr>
          <p:cNvPr id="9" name="object 9"/>
          <p:cNvSpPr/>
          <p:nvPr/>
        </p:nvSpPr>
        <p:spPr>
          <a:xfrm>
            <a:off x="5276850" y="4612385"/>
            <a:ext cx="464820" cy="901065"/>
          </a:xfrm>
          <a:custGeom>
            <a:avLst/>
            <a:gdLst/>
            <a:ahLst/>
            <a:cxnLst/>
            <a:rect l="l" t="t" r="r" b="b"/>
            <a:pathLst>
              <a:path w="464820" h="901064">
                <a:moveTo>
                  <a:pt x="0" y="900683"/>
                </a:moveTo>
                <a:lnTo>
                  <a:pt x="464820" y="900683"/>
                </a:lnTo>
                <a:lnTo>
                  <a:pt x="464820" y="0"/>
                </a:lnTo>
                <a:lnTo>
                  <a:pt x="0" y="0"/>
                </a:lnTo>
                <a:lnTo>
                  <a:pt x="0" y="900683"/>
                </a:lnTo>
                <a:close/>
              </a:path>
            </a:pathLst>
          </a:custGeom>
          <a:ln w="19812">
            <a:solidFill>
              <a:srgbClr val="112037"/>
            </a:solidFill>
          </a:ln>
        </p:spPr>
        <p:txBody>
          <a:bodyPr wrap="square" lIns="0" tIns="0" rIns="0" bIns="0" rtlCol="0"/>
          <a:lstStyle/>
          <a:p>
            <a:endParaRPr/>
          </a:p>
        </p:txBody>
      </p:sp>
      <p:sp>
        <p:nvSpPr>
          <p:cNvPr id="10" name="object 10"/>
          <p:cNvSpPr/>
          <p:nvPr/>
        </p:nvSpPr>
        <p:spPr>
          <a:xfrm>
            <a:off x="6238494" y="4612385"/>
            <a:ext cx="466725" cy="901065"/>
          </a:xfrm>
          <a:custGeom>
            <a:avLst/>
            <a:gdLst/>
            <a:ahLst/>
            <a:cxnLst/>
            <a:rect l="l" t="t" r="r" b="b"/>
            <a:pathLst>
              <a:path w="466725" h="901064">
                <a:moveTo>
                  <a:pt x="0" y="900683"/>
                </a:moveTo>
                <a:lnTo>
                  <a:pt x="466344" y="900683"/>
                </a:lnTo>
                <a:lnTo>
                  <a:pt x="466344" y="0"/>
                </a:lnTo>
                <a:lnTo>
                  <a:pt x="0" y="0"/>
                </a:lnTo>
                <a:lnTo>
                  <a:pt x="0" y="900683"/>
                </a:lnTo>
                <a:close/>
              </a:path>
            </a:pathLst>
          </a:custGeom>
          <a:solidFill>
            <a:srgbClr val="1C304E"/>
          </a:solidFill>
        </p:spPr>
        <p:txBody>
          <a:bodyPr wrap="square" lIns="0" tIns="0" rIns="0" bIns="0" rtlCol="0"/>
          <a:lstStyle/>
          <a:p>
            <a:endParaRPr/>
          </a:p>
        </p:txBody>
      </p:sp>
      <p:sp>
        <p:nvSpPr>
          <p:cNvPr id="11" name="object 11"/>
          <p:cNvSpPr/>
          <p:nvPr/>
        </p:nvSpPr>
        <p:spPr>
          <a:xfrm>
            <a:off x="6238494" y="4612385"/>
            <a:ext cx="466725" cy="901065"/>
          </a:xfrm>
          <a:custGeom>
            <a:avLst/>
            <a:gdLst/>
            <a:ahLst/>
            <a:cxnLst/>
            <a:rect l="l" t="t" r="r" b="b"/>
            <a:pathLst>
              <a:path w="466725" h="901064">
                <a:moveTo>
                  <a:pt x="0" y="900683"/>
                </a:moveTo>
                <a:lnTo>
                  <a:pt x="466344" y="900683"/>
                </a:lnTo>
                <a:lnTo>
                  <a:pt x="466344" y="0"/>
                </a:lnTo>
                <a:lnTo>
                  <a:pt x="0" y="0"/>
                </a:lnTo>
                <a:lnTo>
                  <a:pt x="0" y="900683"/>
                </a:lnTo>
                <a:close/>
              </a:path>
            </a:pathLst>
          </a:custGeom>
          <a:ln w="19812">
            <a:solidFill>
              <a:srgbClr val="112037"/>
            </a:solidFill>
          </a:ln>
        </p:spPr>
        <p:txBody>
          <a:bodyPr wrap="square" lIns="0" tIns="0" rIns="0" bIns="0" rtlCol="0"/>
          <a:lstStyle/>
          <a:p>
            <a:endParaRPr/>
          </a:p>
        </p:txBody>
      </p:sp>
      <p:sp>
        <p:nvSpPr>
          <p:cNvPr id="12" name="object 12"/>
          <p:cNvSpPr/>
          <p:nvPr/>
        </p:nvSpPr>
        <p:spPr>
          <a:xfrm>
            <a:off x="7201661" y="4612385"/>
            <a:ext cx="464820" cy="901065"/>
          </a:xfrm>
          <a:custGeom>
            <a:avLst/>
            <a:gdLst/>
            <a:ahLst/>
            <a:cxnLst/>
            <a:rect l="l" t="t" r="r" b="b"/>
            <a:pathLst>
              <a:path w="464820" h="901064">
                <a:moveTo>
                  <a:pt x="0" y="900683"/>
                </a:moveTo>
                <a:lnTo>
                  <a:pt x="464820" y="900683"/>
                </a:lnTo>
                <a:lnTo>
                  <a:pt x="464820" y="0"/>
                </a:lnTo>
                <a:lnTo>
                  <a:pt x="0" y="0"/>
                </a:lnTo>
                <a:lnTo>
                  <a:pt x="0" y="900683"/>
                </a:lnTo>
                <a:close/>
              </a:path>
            </a:pathLst>
          </a:custGeom>
          <a:solidFill>
            <a:srgbClr val="1C304E"/>
          </a:solidFill>
        </p:spPr>
        <p:txBody>
          <a:bodyPr wrap="square" lIns="0" tIns="0" rIns="0" bIns="0" rtlCol="0"/>
          <a:lstStyle/>
          <a:p>
            <a:endParaRPr/>
          </a:p>
        </p:txBody>
      </p:sp>
      <p:sp>
        <p:nvSpPr>
          <p:cNvPr id="13" name="object 13"/>
          <p:cNvSpPr/>
          <p:nvPr/>
        </p:nvSpPr>
        <p:spPr>
          <a:xfrm>
            <a:off x="7201661" y="4612385"/>
            <a:ext cx="464820" cy="901065"/>
          </a:xfrm>
          <a:custGeom>
            <a:avLst/>
            <a:gdLst/>
            <a:ahLst/>
            <a:cxnLst/>
            <a:rect l="l" t="t" r="r" b="b"/>
            <a:pathLst>
              <a:path w="464820" h="901064">
                <a:moveTo>
                  <a:pt x="0" y="900683"/>
                </a:moveTo>
                <a:lnTo>
                  <a:pt x="464820" y="900683"/>
                </a:lnTo>
                <a:lnTo>
                  <a:pt x="464820" y="0"/>
                </a:lnTo>
                <a:lnTo>
                  <a:pt x="0" y="0"/>
                </a:lnTo>
                <a:lnTo>
                  <a:pt x="0" y="900683"/>
                </a:lnTo>
                <a:close/>
              </a:path>
            </a:pathLst>
          </a:custGeom>
          <a:ln w="19812">
            <a:solidFill>
              <a:srgbClr val="112037"/>
            </a:solidFill>
          </a:ln>
        </p:spPr>
        <p:txBody>
          <a:bodyPr wrap="square" lIns="0" tIns="0" rIns="0" bIns="0" rtlCol="0"/>
          <a:lstStyle/>
          <a:p>
            <a:endParaRPr/>
          </a:p>
        </p:txBody>
      </p:sp>
      <p:sp>
        <p:nvSpPr>
          <p:cNvPr id="14" name="object 14"/>
          <p:cNvSpPr/>
          <p:nvPr/>
        </p:nvSpPr>
        <p:spPr>
          <a:xfrm>
            <a:off x="4572761" y="3444366"/>
            <a:ext cx="2854960" cy="1167765"/>
          </a:xfrm>
          <a:custGeom>
            <a:avLst/>
            <a:gdLst/>
            <a:ahLst/>
            <a:cxnLst/>
            <a:rect l="l" t="t" r="r" b="b"/>
            <a:pathLst>
              <a:path w="2854959" h="1167764">
                <a:moveTo>
                  <a:pt x="74401" y="26099"/>
                </a:moveTo>
                <a:lnTo>
                  <a:pt x="66943" y="44527"/>
                </a:lnTo>
                <a:lnTo>
                  <a:pt x="2847466" y="1167638"/>
                </a:lnTo>
                <a:lnTo>
                  <a:pt x="2854833" y="1149350"/>
                </a:lnTo>
                <a:lnTo>
                  <a:pt x="74401" y="26099"/>
                </a:lnTo>
                <a:close/>
              </a:path>
              <a:path w="2854959" h="1167764">
                <a:moveTo>
                  <a:pt x="84962" y="0"/>
                </a:moveTo>
                <a:lnTo>
                  <a:pt x="0" y="6731"/>
                </a:lnTo>
                <a:lnTo>
                  <a:pt x="56387" y="70612"/>
                </a:lnTo>
                <a:lnTo>
                  <a:pt x="66943" y="44527"/>
                </a:lnTo>
                <a:lnTo>
                  <a:pt x="55117" y="39750"/>
                </a:lnTo>
                <a:lnTo>
                  <a:pt x="62611" y="21336"/>
                </a:lnTo>
                <a:lnTo>
                  <a:pt x="76328" y="21336"/>
                </a:lnTo>
                <a:lnTo>
                  <a:pt x="84962" y="0"/>
                </a:lnTo>
                <a:close/>
              </a:path>
              <a:path w="2854959" h="1167764">
                <a:moveTo>
                  <a:pt x="62611" y="21336"/>
                </a:moveTo>
                <a:lnTo>
                  <a:pt x="55117" y="39750"/>
                </a:lnTo>
                <a:lnTo>
                  <a:pt x="66943" y="44527"/>
                </a:lnTo>
                <a:lnTo>
                  <a:pt x="74401" y="26099"/>
                </a:lnTo>
                <a:lnTo>
                  <a:pt x="62611" y="21336"/>
                </a:lnTo>
                <a:close/>
              </a:path>
              <a:path w="2854959" h="1167764">
                <a:moveTo>
                  <a:pt x="76328" y="21336"/>
                </a:moveTo>
                <a:lnTo>
                  <a:pt x="62611" y="21336"/>
                </a:lnTo>
                <a:lnTo>
                  <a:pt x="74401" y="26099"/>
                </a:lnTo>
                <a:lnTo>
                  <a:pt x="76328" y="21336"/>
                </a:lnTo>
                <a:close/>
              </a:path>
            </a:pathLst>
          </a:custGeom>
          <a:solidFill>
            <a:srgbClr val="112037"/>
          </a:solidFill>
        </p:spPr>
        <p:txBody>
          <a:bodyPr wrap="square" lIns="0" tIns="0" rIns="0" bIns="0" rtlCol="0"/>
          <a:lstStyle/>
          <a:p>
            <a:endParaRPr/>
          </a:p>
        </p:txBody>
      </p:sp>
      <p:sp>
        <p:nvSpPr>
          <p:cNvPr id="15" name="object 15"/>
          <p:cNvSpPr/>
          <p:nvPr/>
        </p:nvSpPr>
        <p:spPr>
          <a:xfrm>
            <a:off x="1735073" y="5022341"/>
            <a:ext cx="479425" cy="76200"/>
          </a:xfrm>
          <a:custGeom>
            <a:avLst/>
            <a:gdLst/>
            <a:ahLst/>
            <a:cxnLst/>
            <a:rect l="l" t="t" r="r" b="b"/>
            <a:pathLst>
              <a:path w="479425" h="76200">
                <a:moveTo>
                  <a:pt x="402717" y="0"/>
                </a:moveTo>
                <a:lnTo>
                  <a:pt x="402717" y="76199"/>
                </a:lnTo>
                <a:lnTo>
                  <a:pt x="459105" y="48005"/>
                </a:lnTo>
                <a:lnTo>
                  <a:pt x="415417" y="48005"/>
                </a:lnTo>
                <a:lnTo>
                  <a:pt x="415417" y="28193"/>
                </a:lnTo>
                <a:lnTo>
                  <a:pt x="459105" y="28193"/>
                </a:lnTo>
                <a:lnTo>
                  <a:pt x="402717" y="0"/>
                </a:lnTo>
                <a:close/>
              </a:path>
              <a:path w="479425" h="76200">
                <a:moveTo>
                  <a:pt x="402717" y="28193"/>
                </a:moveTo>
                <a:lnTo>
                  <a:pt x="0" y="28193"/>
                </a:lnTo>
                <a:lnTo>
                  <a:pt x="0" y="48005"/>
                </a:lnTo>
                <a:lnTo>
                  <a:pt x="402717" y="48005"/>
                </a:lnTo>
                <a:lnTo>
                  <a:pt x="402717" y="28193"/>
                </a:lnTo>
                <a:close/>
              </a:path>
              <a:path w="479425" h="76200">
                <a:moveTo>
                  <a:pt x="459105" y="28193"/>
                </a:moveTo>
                <a:lnTo>
                  <a:pt x="415417" y="28193"/>
                </a:lnTo>
                <a:lnTo>
                  <a:pt x="415417" y="48005"/>
                </a:lnTo>
                <a:lnTo>
                  <a:pt x="459105" y="48005"/>
                </a:lnTo>
                <a:lnTo>
                  <a:pt x="478917" y="38099"/>
                </a:lnTo>
                <a:lnTo>
                  <a:pt x="459105" y="28193"/>
                </a:lnTo>
                <a:close/>
              </a:path>
            </a:pathLst>
          </a:custGeom>
          <a:solidFill>
            <a:srgbClr val="112037"/>
          </a:solidFill>
        </p:spPr>
        <p:txBody>
          <a:bodyPr wrap="square" lIns="0" tIns="0" rIns="0" bIns="0" rtlCol="0"/>
          <a:lstStyle/>
          <a:p>
            <a:endParaRPr/>
          </a:p>
        </p:txBody>
      </p:sp>
      <p:sp>
        <p:nvSpPr>
          <p:cNvPr id="16" name="object 16"/>
          <p:cNvSpPr/>
          <p:nvPr/>
        </p:nvSpPr>
        <p:spPr>
          <a:xfrm>
            <a:off x="2686050" y="5025390"/>
            <a:ext cx="479425" cy="76200"/>
          </a:xfrm>
          <a:custGeom>
            <a:avLst/>
            <a:gdLst/>
            <a:ahLst/>
            <a:cxnLst/>
            <a:rect l="l" t="t" r="r" b="b"/>
            <a:pathLst>
              <a:path w="479425" h="76200">
                <a:moveTo>
                  <a:pt x="402717" y="0"/>
                </a:moveTo>
                <a:lnTo>
                  <a:pt x="402717" y="76200"/>
                </a:lnTo>
                <a:lnTo>
                  <a:pt x="459105" y="48006"/>
                </a:lnTo>
                <a:lnTo>
                  <a:pt x="415417" y="48006"/>
                </a:lnTo>
                <a:lnTo>
                  <a:pt x="415417" y="28193"/>
                </a:lnTo>
                <a:lnTo>
                  <a:pt x="459105" y="28193"/>
                </a:lnTo>
                <a:lnTo>
                  <a:pt x="402717" y="0"/>
                </a:lnTo>
                <a:close/>
              </a:path>
              <a:path w="479425" h="76200">
                <a:moveTo>
                  <a:pt x="402717" y="28193"/>
                </a:moveTo>
                <a:lnTo>
                  <a:pt x="0" y="28193"/>
                </a:lnTo>
                <a:lnTo>
                  <a:pt x="0" y="48006"/>
                </a:lnTo>
                <a:lnTo>
                  <a:pt x="402717" y="48006"/>
                </a:lnTo>
                <a:lnTo>
                  <a:pt x="402717" y="28193"/>
                </a:lnTo>
                <a:close/>
              </a:path>
              <a:path w="479425" h="76200">
                <a:moveTo>
                  <a:pt x="459105" y="28193"/>
                </a:moveTo>
                <a:lnTo>
                  <a:pt x="415417" y="28193"/>
                </a:lnTo>
                <a:lnTo>
                  <a:pt x="415417" y="48006"/>
                </a:lnTo>
                <a:lnTo>
                  <a:pt x="459105" y="48006"/>
                </a:lnTo>
                <a:lnTo>
                  <a:pt x="478917" y="38100"/>
                </a:lnTo>
                <a:lnTo>
                  <a:pt x="459105" y="28193"/>
                </a:lnTo>
                <a:close/>
              </a:path>
            </a:pathLst>
          </a:custGeom>
          <a:solidFill>
            <a:srgbClr val="112037"/>
          </a:solidFill>
        </p:spPr>
        <p:txBody>
          <a:bodyPr wrap="square" lIns="0" tIns="0" rIns="0" bIns="0" rtlCol="0"/>
          <a:lstStyle/>
          <a:p>
            <a:endParaRPr/>
          </a:p>
        </p:txBody>
      </p:sp>
      <p:sp>
        <p:nvSpPr>
          <p:cNvPr id="17" name="object 17"/>
          <p:cNvSpPr/>
          <p:nvPr/>
        </p:nvSpPr>
        <p:spPr>
          <a:xfrm>
            <a:off x="5752338" y="5029961"/>
            <a:ext cx="479425" cy="76200"/>
          </a:xfrm>
          <a:custGeom>
            <a:avLst/>
            <a:gdLst/>
            <a:ahLst/>
            <a:cxnLst/>
            <a:rect l="l" t="t" r="r" b="b"/>
            <a:pathLst>
              <a:path w="479425" h="76200">
                <a:moveTo>
                  <a:pt x="402716" y="0"/>
                </a:moveTo>
                <a:lnTo>
                  <a:pt x="402716" y="76200"/>
                </a:lnTo>
                <a:lnTo>
                  <a:pt x="459104" y="48006"/>
                </a:lnTo>
                <a:lnTo>
                  <a:pt x="415416" y="48006"/>
                </a:lnTo>
                <a:lnTo>
                  <a:pt x="415416" y="28193"/>
                </a:lnTo>
                <a:lnTo>
                  <a:pt x="459104" y="28193"/>
                </a:lnTo>
                <a:lnTo>
                  <a:pt x="402716" y="0"/>
                </a:lnTo>
                <a:close/>
              </a:path>
              <a:path w="479425" h="76200">
                <a:moveTo>
                  <a:pt x="402716" y="28193"/>
                </a:moveTo>
                <a:lnTo>
                  <a:pt x="0" y="28193"/>
                </a:lnTo>
                <a:lnTo>
                  <a:pt x="0" y="48006"/>
                </a:lnTo>
                <a:lnTo>
                  <a:pt x="402716" y="48006"/>
                </a:lnTo>
                <a:lnTo>
                  <a:pt x="402716" y="28193"/>
                </a:lnTo>
                <a:close/>
              </a:path>
              <a:path w="479425" h="76200">
                <a:moveTo>
                  <a:pt x="459104" y="28193"/>
                </a:moveTo>
                <a:lnTo>
                  <a:pt x="415416" y="28193"/>
                </a:lnTo>
                <a:lnTo>
                  <a:pt x="415416" y="48006"/>
                </a:lnTo>
                <a:lnTo>
                  <a:pt x="459104" y="48006"/>
                </a:lnTo>
                <a:lnTo>
                  <a:pt x="478916" y="38100"/>
                </a:lnTo>
                <a:lnTo>
                  <a:pt x="459104" y="28193"/>
                </a:lnTo>
                <a:close/>
              </a:path>
            </a:pathLst>
          </a:custGeom>
          <a:solidFill>
            <a:srgbClr val="112037"/>
          </a:solidFill>
        </p:spPr>
        <p:txBody>
          <a:bodyPr wrap="square" lIns="0" tIns="0" rIns="0" bIns="0" rtlCol="0"/>
          <a:lstStyle/>
          <a:p>
            <a:endParaRPr/>
          </a:p>
        </p:txBody>
      </p:sp>
      <p:sp>
        <p:nvSpPr>
          <p:cNvPr id="18" name="object 18"/>
          <p:cNvSpPr/>
          <p:nvPr/>
        </p:nvSpPr>
        <p:spPr>
          <a:xfrm>
            <a:off x="6703314" y="5033009"/>
            <a:ext cx="479425" cy="76200"/>
          </a:xfrm>
          <a:custGeom>
            <a:avLst/>
            <a:gdLst/>
            <a:ahLst/>
            <a:cxnLst/>
            <a:rect l="l" t="t" r="r" b="b"/>
            <a:pathLst>
              <a:path w="479425" h="76200">
                <a:moveTo>
                  <a:pt x="402716" y="0"/>
                </a:moveTo>
                <a:lnTo>
                  <a:pt x="402716" y="76200"/>
                </a:lnTo>
                <a:lnTo>
                  <a:pt x="459104" y="48006"/>
                </a:lnTo>
                <a:lnTo>
                  <a:pt x="415416" y="48006"/>
                </a:lnTo>
                <a:lnTo>
                  <a:pt x="415416" y="28193"/>
                </a:lnTo>
                <a:lnTo>
                  <a:pt x="459104" y="28193"/>
                </a:lnTo>
                <a:lnTo>
                  <a:pt x="402716" y="0"/>
                </a:lnTo>
                <a:close/>
              </a:path>
              <a:path w="479425" h="76200">
                <a:moveTo>
                  <a:pt x="402716" y="28193"/>
                </a:moveTo>
                <a:lnTo>
                  <a:pt x="0" y="28193"/>
                </a:lnTo>
                <a:lnTo>
                  <a:pt x="0" y="48006"/>
                </a:lnTo>
                <a:lnTo>
                  <a:pt x="402716" y="48006"/>
                </a:lnTo>
                <a:lnTo>
                  <a:pt x="402716" y="28193"/>
                </a:lnTo>
                <a:close/>
              </a:path>
              <a:path w="479425" h="76200">
                <a:moveTo>
                  <a:pt x="459104" y="28193"/>
                </a:moveTo>
                <a:lnTo>
                  <a:pt x="415416" y="28193"/>
                </a:lnTo>
                <a:lnTo>
                  <a:pt x="415416" y="48006"/>
                </a:lnTo>
                <a:lnTo>
                  <a:pt x="459104" y="48006"/>
                </a:lnTo>
                <a:lnTo>
                  <a:pt x="478916" y="38100"/>
                </a:lnTo>
                <a:lnTo>
                  <a:pt x="459104" y="28193"/>
                </a:lnTo>
                <a:close/>
              </a:path>
            </a:pathLst>
          </a:custGeom>
          <a:solidFill>
            <a:srgbClr val="112037"/>
          </a:solidFill>
        </p:spPr>
        <p:txBody>
          <a:bodyPr wrap="square" lIns="0" tIns="0" rIns="0" bIns="0" rtlCol="0"/>
          <a:lstStyle/>
          <a:p>
            <a:endParaRPr/>
          </a:p>
        </p:txBody>
      </p:sp>
      <p:sp>
        <p:nvSpPr>
          <p:cNvPr id="19" name="object 19"/>
          <p:cNvSpPr/>
          <p:nvPr/>
        </p:nvSpPr>
        <p:spPr>
          <a:xfrm>
            <a:off x="4798314" y="5025390"/>
            <a:ext cx="479425" cy="76200"/>
          </a:xfrm>
          <a:custGeom>
            <a:avLst/>
            <a:gdLst/>
            <a:ahLst/>
            <a:cxnLst/>
            <a:rect l="l" t="t" r="r" b="b"/>
            <a:pathLst>
              <a:path w="479425" h="76200">
                <a:moveTo>
                  <a:pt x="402716" y="0"/>
                </a:moveTo>
                <a:lnTo>
                  <a:pt x="402716" y="76200"/>
                </a:lnTo>
                <a:lnTo>
                  <a:pt x="459104" y="48006"/>
                </a:lnTo>
                <a:lnTo>
                  <a:pt x="415416" y="48006"/>
                </a:lnTo>
                <a:lnTo>
                  <a:pt x="415416" y="28193"/>
                </a:lnTo>
                <a:lnTo>
                  <a:pt x="459104" y="28193"/>
                </a:lnTo>
                <a:lnTo>
                  <a:pt x="402716" y="0"/>
                </a:lnTo>
                <a:close/>
              </a:path>
              <a:path w="479425" h="76200">
                <a:moveTo>
                  <a:pt x="402716" y="28193"/>
                </a:moveTo>
                <a:lnTo>
                  <a:pt x="0" y="28193"/>
                </a:lnTo>
                <a:lnTo>
                  <a:pt x="0" y="48006"/>
                </a:lnTo>
                <a:lnTo>
                  <a:pt x="402716" y="48006"/>
                </a:lnTo>
                <a:lnTo>
                  <a:pt x="402716" y="28193"/>
                </a:lnTo>
                <a:close/>
              </a:path>
              <a:path w="479425" h="76200">
                <a:moveTo>
                  <a:pt x="459104" y="28193"/>
                </a:moveTo>
                <a:lnTo>
                  <a:pt x="415416" y="28193"/>
                </a:lnTo>
                <a:lnTo>
                  <a:pt x="415416" y="48006"/>
                </a:lnTo>
                <a:lnTo>
                  <a:pt x="459104" y="48006"/>
                </a:lnTo>
                <a:lnTo>
                  <a:pt x="478916" y="38100"/>
                </a:lnTo>
                <a:lnTo>
                  <a:pt x="459104" y="28193"/>
                </a:lnTo>
                <a:close/>
              </a:path>
            </a:pathLst>
          </a:custGeom>
          <a:solidFill>
            <a:srgbClr val="112037"/>
          </a:solidFill>
        </p:spPr>
        <p:txBody>
          <a:bodyPr wrap="square" lIns="0" tIns="0" rIns="0" bIns="0" rtlCol="0"/>
          <a:lstStyle/>
          <a:p>
            <a:endParaRPr/>
          </a:p>
        </p:txBody>
      </p:sp>
      <p:sp>
        <p:nvSpPr>
          <p:cNvPr id="20" name="object 20"/>
          <p:cNvSpPr/>
          <p:nvPr/>
        </p:nvSpPr>
        <p:spPr>
          <a:xfrm>
            <a:off x="1468374" y="5510021"/>
            <a:ext cx="76200" cy="313055"/>
          </a:xfrm>
          <a:custGeom>
            <a:avLst/>
            <a:gdLst/>
            <a:ahLst/>
            <a:cxnLst/>
            <a:rect l="l" t="t" r="r" b="b"/>
            <a:pathLst>
              <a:path w="76200" h="313054">
                <a:moveTo>
                  <a:pt x="48006" y="63499"/>
                </a:moveTo>
                <a:lnTo>
                  <a:pt x="28193" y="63499"/>
                </a:lnTo>
                <a:lnTo>
                  <a:pt x="28193" y="312712"/>
                </a:lnTo>
                <a:lnTo>
                  <a:pt x="48006" y="312712"/>
                </a:lnTo>
                <a:lnTo>
                  <a:pt x="48006" y="63499"/>
                </a:lnTo>
                <a:close/>
              </a:path>
              <a:path w="76200" h="313054">
                <a:moveTo>
                  <a:pt x="38100" y="0"/>
                </a:moveTo>
                <a:lnTo>
                  <a:pt x="0" y="76199"/>
                </a:lnTo>
                <a:lnTo>
                  <a:pt x="28193" y="76199"/>
                </a:lnTo>
                <a:lnTo>
                  <a:pt x="28193" y="63499"/>
                </a:lnTo>
                <a:lnTo>
                  <a:pt x="69850" y="63499"/>
                </a:lnTo>
                <a:lnTo>
                  <a:pt x="38100" y="0"/>
                </a:lnTo>
                <a:close/>
              </a:path>
              <a:path w="76200" h="313054">
                <a:moveTo>
                  <a:pt x="69850" y="63499"/>
                </a:moveTo>
                <a:lnTo>
                  <a:pt x="48006" y="63499"/>
                </a:lnTo>
                <a:lnTo>
                  <a:pt x="48006" y="76199"/>
                </a:lnTo>
                <a:lnTo>
                  <a:pt x="76200" y="76199"/>
                </a:lnTo>
                <a:lnTo>
                  <a:pt x="69850" y="63499"/>
                </a:lnTo>
                <a:close/>
              </a:path>
            </a:pathLst>
          </a:custGeom>
          <a:solidFill>
            <a:srgbClr val="112037"/>
          </a:solidFill>
        </p:spPr>
        <p:txBody>
          <a:bodyPr wrap="square" lIns="0" tIns="0" rIns="0" bIns="0" rtlCol="0"/>
          <a:lstStyle/>
          <a:p>
            <a:endParaRPr/>
          </a:p>
        </p:txBody>
      </p:sp>
      <p:sp>
        <p:nvSpPr>
          <p:cNvPr id="21" name="object 21"/>
          <p:cNvSpPr/>
          <p:nvPr/>
        </p:nvSpPr>
        <p:spPr>
          <a:xfrm>
            <a:off x="2423922" y="5510021"/>
            <a:ext cx="76200" cy="313055"/>
          </a:xfrm>
          <a:custGeom>
            <a:avLst/>
            <a:gdLst/>
            <a:ahLst/>
            <a:cxnLst/>
            <a:rect l="l" t="t" r="r" b="b"/>
            <a:pathLst>
              <a:path w="76200" h="313054">
                <a:moveTo>
                  <a:pt x="48005" y="63499"/>
                </a:moveTo>
                <a:lnTo>
                  <a:pt x="28193" y="63499"/>
                </a:lnTo>
                <a:lnTo>
                  <a:pt x="28193" y="312712"/>
                </a:lnTo>
                <a:lnTo>
                  <a:pt x="48005" y="312712"/>
                </a:lnTo>
                <a:lnTo>
                  <a:pt x="48005" y="63499"/>
                </a:lnTo>
                <a:close/>
              </a:path>
              <a:path w="76200" h="313054">
                <a:moveTo>
                  <a:pt x="38100" y="0"/>
                </a:moveTo>
                <a:lnTo>
                  <a:pt x="0" y="76199"/>
                </a:lnTo>
                <a:lnTo>
                  <a:pt x="28193" y="76199"/>
                </a:lnTo>
                <a:lnTo>
                  <a:pt x="28193" y="63499"/>
                </a:lnTo>
                <a:lnTo>
                  <a:pt x="69850" y="63499"/>
                </a:lnTo>
                <a:lnTo>
                  <a:pt x="38100" y="0"/>
                </a:lnTo>
                <a:close/>
              </a:path>
              <a:path w="76200" h="313054">
                <a:moveTo>
                  <a:pt x="69850" y="63499"/>
                </a:moveTo>
                <a:lnTo>
                  <a:pt x="48005" y="63499"/>
                </a:lnTo>
                <a:lnTo>
                  <a:pt x="48005" y="76199"/>
                </a:lnTo>
                <a:lnTo>
                  <a:pt x="76200" y="76199"/>
                </a:lnTo>
                <a:lnTo>
                  <a:pt x="69850" y="63499"/>
                </a:lnTo>
                <a:close/>
              </a:path>
            </a:pathLst>
          </a:custGeom>
          <a:solidFill>
            <a:srgbClr val="112037"/>
          </a:solidFill>
        </p:spPr>
        <p:txBody>
          <a:bodyPr wrap="square" lIns="0" tIns="0" rIns="0" bIns="0" rtlCol="0"/>
          <a:lstStyle/>
          <a:p>
            <a:endParaRPr/>
          </a:p>
        </p:txBody>
      </p:sp>
      <p:sp>
        <p:nvSpPr>
          <p:cNvPr id="22" name="object 22"/>
          <p:cNvSpPr txBox="1"/>
          <p:nvPr/>
        </p:nvSpPr>
        <p:spPr>
          <a:xfrm>
            <a:off x="4268851" y="4742815"/>
            <a:ext cx="38100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AF50"/>
                </a:solidFill>
                <a:latin typeface="Helvetica"/>
                <a:cs typeface="Helvetica"/>
              </a:rPr>
              <a:t>…</a:t>
            </a:r>
            <a:endParaRPr sz="2800">
              <a:latin typeface="Helvetica"/>
              <a:cs typeface="Helvetica"/>
            </a:endParaRPr>
          </a:p>
        </p:txBody>
      </p:sp>
      <p:sp>
        <p:nvSpPr>
          <p:cNvPr id="23" name="object 23"/>
          <p:cNvSpPr/>
          <p:nvPr/>
        </p:nvSpPr>
        <p:spPr>
          <a:xfrm>
            <a:off x="5478017" y="5510021"/>
            <a:ext cx="76200" cy="313055"/>
          </a:xfrm>
          <a:custGeom>
            <a:avLst/>
            <a:gdLst/>
            <a:ahLst/>
            <a:cxnLst/>
            <a:rect l="l" t="t" r="r" b="b"/>
            <a:pathLst>
              <a:path w="76200" h="313054">
                <a:moveTo>
                  <a:pt x="48006" y="63499"/>
                </a:moveTo>
                <a:lnTo>
                  <a:pt x="28194" y="63499"/>
                </a:lnTo>
                <a:lnTo>
                  <a:pt x="28194" y="312712"/>
                </a:lnTo>
                <a:lnTo>
                  <a:pt x="48006" y="312712"/>
                </a:lnTo>
                <a:lnTo>
                  <a:pt x="48006" y="63499"/>
                </a:lnTo>
                <a:close/>
              </a:path>
              <a:path w="76200" h="313054">
                <a:moveTo>
                  <a:pt x="38100" y="0"/>
                </a:moveTo>
                <a:lnTo>
                  <a:pt x="0" y="76199"/>
                </a:lnTo>
                <a:lnTo>
                  <a:pt x="28194" y="76199"/>
                </a:lnTo>
                <a:lnTo>
                  <a:pt x="28194" y="63499"/>
                </a:lnTo>
                <a:lnTo>
                  <a:pt x="69850" y="63499"/>
                </a:lnTo>
                <a:lnTo>
                  <a:pt x="38100" y="0"/>
                </a:lnTo>
                <a:close/>
              </a:path>
              <a:path w="76200" h="313054">
                <a:moveTo>
                  <a:pt x="69850" y="63499"/>
                </a:moveTo>
                <a:lnTo>
                  <a:pt x="48006" y="63499"/>
                </a:lnTo>
                <a:lnTo>
                  <a:pt x="48006" y="76199"/>
                </a:lnTo>
                <a:lnTo>
                  <a:pt x="76200" y="76199"/>
                </a:lnTo>
                <a:lnTo>
                  <a:pt x="69850" y="63499"/>
                </a:lnTo>
                <a:close/>
              </a:path>
            </a:pathLst>
          </a:custGeom>
          <a:solidFill>
            <a:srgbClr val="112037"/>
          </a:solidFill>
        </p:spPr>
        <p:txBody>
          <a:bodyPr wrap="square" lIns="0" tIns="0" rIns="0" bIns="0" rtlCol="0"/>
          <a:lstStyle/>
          <a:p>
            <a:endParaRPr/>
          </a:p>
        </p:txBody>
      </p:sp>
      <p:sp>
        <p:nvSpPr>
          <p:cNvPr id="24" name="object 24"/>
          <p:cNvSpPr/>
          <p:nvPr/>
        </p:nvSpPr>
        <p:spPr>
          <a:xfrm>
            <a:off x="6450329" y="5510021"/>
            <a:ext cx="76200" cy="313055"/>
          </a:xfrm>
          <a:custGeom>
            <a:avLst/>
            <a:gdLst/>
            <a:ahLst/>
            <a:cxnLst/>
            <a:rect l="l" t="t" r="r" b="b"/>
            <a:pathLst>
              <a:path w="76200" h="313054">
                <a:moveTo>
                  <a:pt x="48006" y="63499"/>
                </a:moveTo>
                <a:lnTo>
                  <a:pt x="28194" y="63499"/>
                </a:lnTo>
                <a:lnTo>
                  <a:pt x="28194" y="312712"/>
                </a:lnTo>
                <a:lnTo>
                  <a:pt x="48006" y="312712"/>
                </a:lnTo>
                <a:lnTo>
                  <a:pt x="48006" y="63499"/>
                </a:lnTo>
                <a:close/>
              </a:path>
              <a:path w="76200" h="313054">
                <a:moveTo>
                  <a:pt x="38100" y="0"/>
                </a:moveTo>
                <a:lnTo>
                  <a:pt x="0" y="76199"/>
                </a:lnTo>
                <a:lnTo>
                  <a:pt x="28194" y="76199"/>
                </a:lnTo>
                <a:lnTo>
                  <a:pt x="28194" y="63499"/>
                </a:lnTo>
                <a:lnTo>
                  <a:pt x="69850" y="63499"/>
                </a:lnTo>
                <a:lnTo>
                  <a:pt x="38100" y="0"/>
                </a:lnTo>
                <a:close/>
              </a:path>
              <a:path w="76200" h="313054">
                <a:moveTo>
                  <a:pt x="69850" y="63499"/>
                </a:moveTo>
                <a:lnTo>
                  <a:pt x="48006" y="63499"/>
                </a:lnTo>
                <a:lnTo>
                  <a:pt x="48006" y="76199"/>
                </a:lnTo>
                <a:lnTo>
                  <a:pt x="76200" y="76199"/>
                </a:lnTo>
                <a:lnTo>
                  <a:pt x="69850" y="63499"/>
                </a:lnTo>
                <a:close/>
              </a:path>
            </a:pathLst>
          </a:custGeom>
          <a:solidFill>
            <a:srgbClr val="112037"/>
          </a:solidFill>
        </p:spPr>
        <p:txBody>
          <a:bodyPr wrap="square" lIns="0" tIns="0" rIns="0" bIns="0" rtlCol="0"/>
          <a:lstStyle/>
          <a:p>
            <a:endParaRPr/>
          </a:p>
        </p:txBody>
      </p:sp>
      <p:sp>
        <p:nvSpPr>
          <p:cNvPr id="25" name="object 25"/>
          <p:cNvSpPr/>
          <p:nvPr/>
        </p:nvSpPr>
        <p:spPr>
          <a:xfrm>
            <a:off x="7415021" y="5510021"/>
            <a:ext cx="76200" cy="313055"/>
          </a:xfrm>
          <a:custGeom>
            <a:avLst/>
            <a:gdLst/>
            <a:ahLst/>
            <a:cxnLst/>
            <a:rect l="l" t="t" r="r" b="b"/>
            <a:pathLst>
              <a:path w="76200" h="313054">
                <a:moveTo>
                  <a:pt x="48005" y="63499"/>
                </a:moveTo>
                <a:lnTo>
                  <a:pt x="28194" y="63499"/>
                </a:lnTo>
                <a:lnTo>
                  <a:pt x="28194" y="312712"/>
                </a:lnTo>
                <a:lnTo>
                  <a:pt x="48005" y="312712"/>
                </a:lnTo>
                <a:lnTo>
                  <a:pt x="48005" y="63499"/>
                </a:lnTo>
                <a:close/>
              </a:path>
              <a:path w="76200" h="313054">
                <a:moveTo>
                  <a:pt x="38100" y="0"/>
                </a:moveTo>
                <a:lnTo>
                  <a:pt x="0" y="76199"/>
                </a:lnTo>
                <a:lnTo>
                  <a:pt x="28194" y="76199"/>
                </a:lnTo>
                <a:lnTo>
                  <a:pt x="28194" y="63499"/>
                </a:lnTo>
                <a:lnTo>
                  <a:pt x="69850" y="63499"/>
                </a:lnTo>
                <a:lnTo>
                  <a:pt x="38100" y="0"/>
                </a:lnTo>
                <a:close/>
              </a:path>
              <a:path w="76200" h="313054">
                <a:moveTo>
                  <a:pt x="69850" y="63499"/>
                </a:moveTo>
                <a:lnTo>
                  <a:pt x="48005" y="63499"/>
                </a:lnTo>
                <a:lnTo>
                  <a:pt x="48005" y="76199"/>
                </a:lnTo>
                <a:lnTo>
                  <a:pt x="76200" y="76199"/>
                </a:lnTo>
                <a:lnTo>
                  <a:pt x="69850" y="63499"/>
                </a:lnTo>
                <a:close/>
              </a:path>
            </a:pathLst>
          </a:custGeom>
          <a:solidFill>
            <a:srgbClr val="112037"/>
          </a:solidFill>
        </p:spPr>
        <p:txBody>
          <a:bodyPr wrap="square" lIns="0" tIns="0" rIns="0" bIns="0" rtlCol="0"/>
          <a:lstStyle/>
          <a:p>
            <a:endParaRPr/>
          </a:p>
        </p:txBody>
      </p:sp>
      <p:sp>
        <p:nvSpPr>
          <p:cNvPr id="26" name="object 26"/>
          <p:cNvSpPr txBox="1"/>
          <p:nvPr/>
        </p:nvSpPr>
        <p:spPr>
          <a:xfrm>
            <a:off x="1333627" y="5838545"/>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A4975"/>
                </a:solidFill>
                <a:latin typeface="华文楷体"/>
                <a:cs typeface="华文楷体"/>
              </a:rPr>
              <a:t>我</a:t>
            </a:r>
            <a:endParaRPr sz="2400">
              <a:latin typeface="华文楷体"/>
              <a:cs typeface="华文楷体"/>
            </a:endParaRPr>
          </a:p>
        </p:txBody>
      </p:sp>
      <p:sp>
        <p:nvSpPr>
          <p:cNvPr id="27" name="object 27"/>
          <p:cNvSpPr/>
          <p:nvPr/>
        </p:nvSpPr>
        <p:spPr>
          <a:xfrm>
            <a:off x="3198114" y="4612385"/>
            <a:ext cx="464820" cy="901065"/>
          </a:xfrm>
          <a:custGeom>
            <a:avLst/>
            <a:gdLst/>
            <a:ahLst/>
            <a:cxnLst/>
            <a:rect l="l" t="t" r="r" b="b"/>
            <a:pathLst>
              <a:path w="464820" h="901064">
                <a:moveTo>
                  <a:pt x="0" y="900683"/>
                </a:moveTo>
                <a:lnTo>
                  <a:pt x="464820" y="900683"/>
                </a:lnTo>
                <a:lnTo>
                  <a:pt x="464820" y="0"/>
                </a:lnTo>
                <a:lnTo>
                  <a:pt x="0" y="0"/>
                </a:lnTo>
                <a:lnTo>
                  <a:pt x="0" y="900683"/>
                </a:lnTo>
                <a:close/>
              </a:path>
            </a:pathLst>
          </a:custGeom>
          <a:solidFill>
            <a:srgbClr val="1C304E"/>
          </a:solidFill>
        </p:spPr>
        <p:txBody>
          <a:bodyPr wrap="square" lIns="0" tIns="0" rIns="0" bIns="0" rtlCol="0"/>
          <a:lstStyle/>
          <a:p>
            <a:endParaRPr/>
          </a:p>
        </p:txBody>
      </p:sp>
      <p:sp>
        <p:nvSpPr>
          <p:cNvPr id="28" name="object 28"/>
          <p:cNvSpPr/>
          <p:nvPr/>
        </p:nvSpPr>
        <p:spPr>
          <a:xfrm>
            <a:off x="3198114" y="4612385"/>
            <a:ext cx="464820" cy="901065"/>
          </a:xfrm>
          <a:custGeom>
            <a:avLst/>
            <a:gdLst/>
            <a:ahLst/>
            <a:cxnLst/>
            <a:rect l="l" t="t" r="r" b="b"/>
            <a:pathLst>
              <a:path w="464820" h="901064">
                <a:moveTo>
                  <a:pt x="0" y="900683"/>
                </a:moveTo>
                <a:lnTo>
                  <a:pt x="464820" y="900683"/>
                </a:lnTo>
                <a:lnTo>
                  <a:pt x="464820" y="0"/>
                </a:lnTo>
                <a:lnTo>
                  <a:pt x="0" y="0"/>
                </a:lnTo>
                <a:lnTo>
                  <a:pt x="0" y="900683"/>
                </a:lnTo>
                <a:close/>
              </a:path>
            </a:pathLst>
          </a:custGeom>
          <a:ln w="19812">
            <a:solidFill>
              <a:srgbClr val="112037"/>
            </a:solidFill>
          </a:ln>
        </p:spPr>
        <p:txBody>
          <a:bodyPr wrap="square" lIns="0" tIns="0" rIns="0" bIns="0" rtlCol="0"/>
          <a:lstStyle/>
          <a:p>
            <a:endParaRPr/>
          </a:p>
        </p:txBody>
      </p:sp>
      <p:sp>
        <p:nvSpPr>
          <p:cNvPr id="29" name="object 29"/>
          <p:cNvSpPr/>
          <p:nvPr/>
        </p:nvSpPr>
        <p:spPr>
          <a:xfrm>
            <a:off x="3669029" y="5026914"/>
            <a:ext cx="479425" cy="76200"/>
          </a:xfrm>
          <a:custGeom>
            <a:avLst/>
            <a:gdLst/>
            <a:ahLst/>
            <a:cxnLst/>
            <a:rect l="l" t="t" r="r" b="b"/>
            <a:pathLst>
              <a:path w="479425" h="76200">
                <a:moveTo>
                  <a:pt x="402717" y="0"/>
                </a:moveTo>
                <a:lnTo>
                  <a:pt x="402717" y="76200"/>
                </a:lnTo>
                <a:lnTo>
                  <a:pt x="459105" y="48006"/>
                </a:lnTo>
                <a:lnTo>
                  <a:pt x="415417" y="48006"/>
                </a:lnTo>
                <a:lnTo>
                  <a:pt x="415417" y="28193"/>
                </a:lnTo>
                <a:lnTo>
                  <a:pt x="459105" y="28193"/>
                </a:lnTo>
                <a:lnTo>
                  <a:pt x="402717" y="0"/>
                </a:lnTo>
                <a:close/>
              </a:path>
              <a:path w="479425" h="76200">
                <a:moveTo>
                  <a:pt x="402717" y="28193"/>
                </a:moveTo>
                <a:lnTo>
                  <a:pt x="0" y="28193"/>
                </a:lnTo>
                <a:lnTo>
                  <a:pt x="0" y="48006"/>
                </a:lnTo>
                <a:lnTo>
                  <a:pt x="402717" y="48006"/>
                </a:lnTo>
                <a:lnTo>
                  <a:pt x="402717" y="28193"/>
                </a:lnTo>
                <a:close/>
              </a:path>
              <a:path w="479425" h="76200">
                <a:moveTo>
                  <a:pt x="459105" y="28193"/>
                </a:moveTo>
                <a:lnTo>
                  <a:pt x="415417" y="28193"/>
                </a:lnTo>
                <a:lnTo>
                  <a:pt x="415417" y="48006"/>
                </a:lnTo>
                <a:lnTo>
                  <a:pt x="459105" y="48006"/>
                </a:lnTo>
                <a:lnTo>
                  <a:pt x="478917" y="38100"/>
                </a:lnTo>
                <a:lnTo>
                  <a:pt x="459105" y="28193"/>
                </a:lnTo>
                <a:close/>
              </a:path>
            </a:pathLst>
          </a:custGeom>
          <a:solidFill>
            <a:srgbClr val="112037"/>
          </a:solidFill>
        </p:spPr>
        <p:txBody>
          <a:bodyPr wrap="square" lIns="0" tIns="0" rIns="0" bIns="0" rtlCol="0"/>
          <a:lstStyle/>
          <a:p>
            <a:endParaRPr/>
          </a:p>
        </p:txBody>
      </p:sp>
      <p:sp>
        <p:nvSpPr>
          <p:cNvPr id="30" name="object 30"/>
          <p:cNvSpPr/>
          <p:nvPr/>
        </p:nvSpPr>
        <p:spPr>
          <a:xfrm>
            <a:off x="3408426" y="5513070"/>
            <a:ext cx="76200" cy="313055"/>
          </a:xfrm>
          <a:custGeom>
            <a:avLst/>
            <a:gdLst/>
            <a:ahLst/>
            <a:cxnLst/>
            <a:rect l="l" t="t" r="r" b="b"/>
            <a:pathLst>
              <a:path w="76200" h="313054">
                <a:moveTo>
                  <a:pt x="48006" y="63499"/>
                </a:moveTo>
                <a:lnTo>
                  <a:pt x="28194" y="63499"/>
                </a:lnTo>
                <a:lnTo>
                  <a:pt x="28194" y="312712"/>
                </a:lnTo>
                <a:lnTo>
                  <a:pt x="48006" y="312712"/>
                </a:lnTo>
                <a:lnTo>
                  <a:pt x="48006" y="63499"/>
                </a:lnTo>
                <a:close/>
              </a:path>
              <a:path w="76200" h="313054">
                <a:moveTo>
                  <a:pt x="38100" y="0"/>
                </a:moveTo>
                <a:lnTo>
                  <a:pt x="0" y="76199"/>
                </a:lnTo>
                <a:lnTo>
                  <a:pt x="28194" y="76199"/>
                </a:lnTo>
                <a:lnTo>
                  <a:pt x="28194" y="63499"/>
                </a:lnTo>
                <a:lnTo>
                  <a:pt x="69850" y="63499"/>
                </a:lnTo>
                <a:lnTo>
                  <a:pt x="38100" y="0"/>
                </a:lnTo>
                <a:close/>
              </a:path>
              <a:path w="76200" h="313054">
                <a:moveTo>
                  <a:pt x="69850" y="63499"/>
                </a:moveTo>
                <a:lnTo>
                  <a:pt x="48006" y="63499"/>
                </a:lnTo>
                <a:lnTo>
                  <a:pt x="48006" y="76199"/>
                </a:lnTo>
                <a:lnTo>
                  <a:pt x="76200" y="76199"/>
                </a:lnTo>
                <a:lnTo>
                  <a:pt x="69850" y="63499"/>
                </a:lnTo>
                <a:close/>
              </a:path>
            </a:pathLst>
          </a:custGeom>
          <a:solidFill>
            <a:srgbClr val="112037"/>
          </a:solidFill>
        </p:spPr>
        <p:txBody>
          <a:bodyPr wrap="square" lIns="0" tIns="0" rIns="0" bIns="0" rtlCol="0"/>
          <a:lstStyle/>
          <a:p>
            <a:endParaRPr/>
          </a:p>
        </p:txBody>
      </p:sp>
      <p:sp>
        <p:nvSpPr>
          <p:cNvPr id="31" name="object 31"/>
          <p:cNvSpPr txBox="1"/>
          <p:nvPr/>
        </p:nvSpPr>
        <p:spPr>
          <a:xfrm>
            <a:off x="2294001" y="582482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A4975"/>
                </a:solidFill>
                <a:latin typeface="华文楷体"/>
                <a:cs typeface="华文楷体"/>
              </a:rPr>
              <a:t>觉</a:t>
            </a:r>
            <a:endParaRPr sz="2400">
              <a:latin typeface="华文楷体"/>
              <a:cs typeface="华文楷体"/>
            </a:endParaRPr>
          </a:p>
        </p:txBody>
      </p:sp>
      <p:sp>
        <p:nvSpPr>
          <p:cNvPr id="32" name="object 32"/>
          <p:cNvSpPr txBox="1"/>
          <p:nvPr/>
        </p:nvSpPr>
        <p:spPr>
          <a:xfrm>
            <a:off x="5355463" y="5877559"/>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A4975"/>
                </a:solidFill>
                <a:latin typeface="华文楷体"/>
                <a:cs typeface="华文楷体"/>
              </a:rPr>
              <a:t>太</a:t>
            </a:r>
            <a:endParaRPr sz="2400">
              <a:latin typeface="华文楷体"/>
              <a:cs typeface="华文楷体"/>
            </a:endParaRPr>
          </a:p>
        </p:txBody>
      </p:sp>
      <p:sp>
        <p:nvSpPr>
          <p:cNvPr id="33" name="object 33"/>
          <p:cNvSpPr txBox="1"/>
          <p:nvPr/>
        </p:nvSpPr>
        <p:spPr>
          <a:xfrm>
            <a:off x="3278504" y="5847689"/>
            <a:ext cx="3308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A4975"/>
                </a:solidFill>
                <a:latin typeface="华文楷体"/>
                <a:cs typeface="华文楷体"/>
              </a:rPr>
              <a:t>得</a:t>
            </a:r>
            <a:endParaRPr sz="2400">
              <a:latin typeface="华文楷体"/>
              <a:cs typeface="华文楷体"/>
            </a:endParaRPr>
          </a:p>
        </p:txBody>
      </p:sp>
      <p:sp>
        <p:nvSpPr>
          <p:cNvPr id="34" name="object 34"/>
          <p:cNvSpPr txBox="1"/>
          <p:nvPr/>
        </p:nvSpPr>
        <p:spPr>
          <a:xfrm>
            <a:off x="6324980" y="5881522"/>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A4975"/>
                </a:solidFill>
                <a:latin typeface="华文楷体"/>
                <a:cs typeface="华文楷体"/>
              </a:rPr>
              <a:t>好</a:t>
            </a:r>
            <a:endParaRPr sz="2400">
              <a:latin typeface="华文楷体"/>
              <a:cs typeface="华文楷体"/>
            </a:endParaRPr>
          </a:p>
        </p:txBody>
      </p:sp>
      <p:sp>
        <p:nvSpPr>
          <p:cNvPr id="35" name="object 35"/>
          <p:cNvSpPr txBox="1"/>
          <p:nvPr/>
        </p:nvSpPr>
        <p:spPr>
          <a:xfrm>
            <a:off x="7299452" y="5857443"/>
            <a:ext cx="330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A4975"/>
                </a:solidFill>
                <a:latin typeface="华文楷体"/>
                <a:cs typeface="华文楷体"/>
              </a:rPr>
              <a:t>了</a:t>
            </a:r>
            <a:endParaRPr sz="2400">
              <a:latin typeface="华文楷体"/>
              <a:cs typeface="华文楷体"/>
            </a:endParaRPr>
          </a:p>
        </p:txBody>
      </p:sp>
      <p:sp>
        <p:nvSpPr>
          <p:cNvPr id="36" name="object 36"/>
          <p:cNvSpPr/>
          <p:nvPr/>
        </p:nvSpPr>
        <p:spPr>
          <a:xfrm>
            <a:off x="4441190" y="1995170"/>
            <a:ext cx="148590" cy="148590"/>
          </a:xfrm>
          <a:custGeom>
            <a:avLst/>
            <a:gdLst/>
            <a:ahLst/>
            <a:cxnLst/>
            <a:rect l="l" t="t" r="r" b="b"/>
            <a:pathLst>
              <a:path w="148589" h="148589">
                <a:moveTo>
                  <a:pt x="148336" y="0"/>
                </a:moveTo>
                <a:lnTo>
                  <a:pt x="29718" y="29717"/>
                </a:lnTo>
                <a:lnTo>
                  <a:pt x="0" y="148335"/>
                </a:lnTo>
                <a:lnTo>
                  <a:pt x="148336" y="0"/>
                </a:lnTo>
                <a:close/>
              </a:path>
            </a:pathLst>
          </a:custGeom>
          <a:solidFill>
            <a:srgbClr val="CDCDCD"/>
          </a:solidFill>
        </p:spPr>
        <p:txBody>
          <a:bodyPr wrap="square" lIns="0" tIns="0" rIns="0" bIns="0" rtlCol="0"/>
          <a:lstStyle/>
          <a:p>
            <a:endParaRPr/>
          </a:p>
        </p:txBody>
      </p:sp>
      <p:sp>
        <p:nvSpPr>
          <p:cNvPr id="37" name="object 37"/>
          <p:cNvSpPr/>
          <p:nvPr/>
        </p:nvSpPr>
        <p:spPr>
          <a:xfrm>
            <a:off x="2760726" y="1253489"/>
            <a:ext cx="1828800" cy="890269"/>
          </a:xfrm>
          <a:custGeom>
            <a:avLst/>
            <a:gdLst/>
            <a:ahLst/>
            <a:cxnLst/>
            <a:rect l="l" t="t" r="r" b="b"/>
            <a:pathLst>
              <a:path w="1828800" h="890269">
                <a:moveTo>
                  <a:pt x="1680464" y="890015"/>
                </a:moveTo>
                <a:lnTo>
                  <a:pt x="1710182" y="771398"/>
                </a:lnTo>
                <a:lnTo>
                  <a:pt x="1828800" y="741680"/>
                </a:lnTo>
                <a:lnTo>
                  <a:pt x="1680464" y="890015"/>
                </a:lnTo>
                <a:lnTo>
                  <a:pt x="0" y="890015"/>
                </a:lnTo>
                <a:lnTo>
                  <a:pt x="0" y="0"/>
                </a:lnTo>
                <a:lnTo>
                  <a:pt x="1828800" y="0"/>
                </a:lnTo>
                <a:lnTo>
                  <a:pt x="1828800" y="741680"/>
                </a:lnTo>
              </a:path>
            </a:pathLst>
          </a:custGeom>
          <a:ln w="19812">
            <a:solidFill>
              <a:srgbClr val="2A4975"/>
            </a:solidFill>
          </a:ln>
        </p:spPr>
        <p:txBody>
          <a:bodyPr wrap="square" lIns="0" tIns="0" rIns="0" bIns="0" rtlCol="0"/>
          <a:lstStyle/>
          <a:p>
            <a:endParaRPr/>
          </a:p>
        </p:txBody>
      </p:sp>
      <p:sp>
        <p:nvSpPr>
          <p:cNvPr id="38" name="object 38"/>
          <p:cNvSpPr txBox="1"/>
          <p:nvPr/>
        </p:nvSpPr>
        <p:spPr>
          <a:xfrm>
            <a:off x="2861564" y="1318386"/>
            <a:ext cx="1625600" cy="560923"/>
          </a:xfrm>
          <a:prstGeom prst="rect">
            <a:avLst/>
          </a:prstGeom>
        </p:spPr>
        <p:txBody>
          <a:bodyPr vert="horz" wrap="square" lIns="0" tIns="9525" rIns="0" bIns="0" rtlCol="0">
            <a:spAutoFit/>
          </a:bodyPr>
          <a:lstStyle/>
          <a:p>
            <a:pPr marL="127000" marR="5080" indent="-114300">
              <a:lnSpc>
                <a:spcPct val="101099"/>
              </a:lnSpc>
              <a:spcBef>
                <a:spcPts val="75"/>
              </a:spcBef>
            </a:pPr>
            <a:r>
              <a:rPr dirty="0">
                <a:solidFill>
                  <a:srgbClr val="2A4975"/>
                </a:solidFill>
                <a:latin typeface="+mn-ea"/>
                <a:cs typeface="华文楷体"/>
              </a:rPr>
              <a:t>带着愉悦的心情 看了这部电影</a:t>
            </a:r>
            <a:endParaRPr dirty="0">
              <a:latin typeface="+mn-ea"/>
              <a:cs typeface="华文楷体"/>
            </a:endParaRPr>
          </a:p>
        </p:txBody>
      </p:sp>
      <p:sp>
        <p:nvSpPr>
          <p:cNvPr id="39" name="object 39"/>
          <p:cNvSpPr/>
          <p:nvPr/>
        </p:nvSpPr>
        <p:spPr>
          <a:xfrm>
            <a:off x="6535419" y="2010664"/>
            <a:ext cx="148590" cy="148590"/>
          </a:xfrm>
          <a:custGeom>
            <a:avLst/>
            <a:gdLst/>
            <a:ahLst/>
            <a:cxnLst/>
            <a:rect l="l" t="t" r="r" b="b"/>
            <a:pathLst>
              <a:path w="148590" h="148589">
                <a:moveTo>
                  <a:pt x="148081" y="0"/>
                </a:moveTo>
                <a:lnTo>
                  <a:pt x="29590" y="29590"/>
                </a:lnTo>
                <a:lnTo>
                  <a:pt x="0" y="148082"/>
                </a:lnTo>
                <a:lnTo>
                  <a:pt x="148081" y="0"/>
                </a:lnTo>
                <a:close/>
              </a:path>
            </a:pathLst>
          </a:custGeom>
          <a:solidFill>
            <a:srgbClr val="CDCDCD"/>
          </a:solidFill>
        </p:spPr>
        <p:txBody>
          <a:bodyPr wrap="square" lIns="0" tIns="0" rIns="0" bIns="0" rtlCol="0"/>
          <a:lstStyle/>
          <a:p>
            <a:endParaRPr/>
          </a:p>
        </p:txBody>
      </p:sp>
      <p:sp>
        <p:nvSpPr>
          <p:cNvPr id="40" name="object 40"/>
          <p:cNvSpPr/>
          <p:nvPr/>
        </p:nvSpPr>
        <p:spPr>
          <a:xfrm>
            <a:off x="4854702" y="1270253"/>
            <a:ext cx="1828800" cy="889000"/>
          </a:xfrm>
          <a:custGeom>
            <a:avLst/>
            <a:gdLst/>
            <a:ahLst/>
            <a:cxnLst/>
            <a:rect l="l" t="t" r="r" b="b"/>
            <a:pathLst>
              <a:path w="1828800" h="889000">
                <a:moveTo>
                  <a:pt x="1680718" y="888492"/>
                </a:moveTo>
                <a:lnTo>
                  <a:pt x="1710308" y="770001"/>
                </a:lnTo>
                <a:lnTo>
                  <a:pt x="1828800" y="740410"/>
                </a:lnTo>
                <a:lnTo>
                  <a:pt x="1680718" y="888492"/>
                </a:lnTo>
                <a:lnTo>
                  <a:pt x="0" y="888492"/>
                </a:lnTo>
                <a:lnTo>
                  <a:pt x="0" y="0"/>
                </a:lnTo>
                <a:lnTo>
                  <a:pt x="1828800" y="0"/>
                </a:lnTo>
                <a:lnTo>
                  <a:pt x="1828800" y="740410"/>
                </a:lnTo>
              </a:path>
            </a:pathLst>
          </a:custGeom>
          <a:ln w="19812">
            <a:solidFill>
              <a:srgbClr val="2A4975"/>
            </a:solidFill>
          </a:ln>
        </p:spPr>
        <p:txBody>
          <a:bodyPr wrap="square" lIns="0" tIns="0" rIns="0" bIns="0" rtlCol="0"/>
          <a:lstStyle/>
          <a:p>
            <a:endParaRPr/>
          </a:p>
        </p:txBody>
      </p:sp>
      <p:sp>
        <p:nvSpPr>
          <p:cNvPr id="41" name="object 41"/>
          <p:cNvSpPr txBox="1"/>
          <p:nvPr/>
        </p:nvSpPr>
        <p:spPr>
          <a:xfrm>
            <a:off x="4955540" y="1474978"/>
            <a:ext cx="1625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mn-ea"/>
                <a:cs typeface="华文楷体"/>
              </a:rPr>
              <a:t>这部电影太糟了</a:t>
            </a:r>
            <a:endParaRPr sz="1800" dirty="0">
              <a:latin typeface="+mn-ea"/>
              <a:cs typeface="华文楷体"/>
            </a:endParaRPr>
          </a:p>
        </p:txBody>
      </p:sp>
      <p:sp>
        <p:nvSpPr>
          <p:cNvPr id="42" name="object 42"/>
          <p:cNvSpPr/>
          <p:nvPr/>
        </p:nvSpPr>
        <p:spPr>
          <a:xfrm>
            <a:off x="8639809" y="1995170"/>
            <a:ext cx="148590" cy="148590"/>
          </a:xfrm>
          <a:custGeom>
            <a:avLst/>
            <a:gdLst/>
            <a:ahLst/>
            <a:cxnLst/>
            <a:rect l="l" t="t" r="r" b="b"/>
            <a:pathLst>
              <a:path w="148590" h="148589">
                <a:moveTo>
                  <a:pt x="148336" y="0"/>
                </a:moveTo>
                <a:lnTo>
                  <a:pt x="29718" y="29717"/>
                </a:lnTo>
                <a:lnTo>
                  <a:pt x="0" y="148335"/>
                </a:lnTo>
                <a:lnTo>
                  <a:pt x="148336" y="0"/>
                </a:lnTo>
                <a:close/>
              </a:path>
            </a:pathLst>
          </a:custGeom>
          <a:solidFill>
            <a:srgbClr val="CDCDCD"/>
          </a:solidFill>
        </p:spPr>
        <p:txBody>
          <a:bodyPr wrap="square" lIns="0" tIns="0" rIns="0" bIns="0" rtlCol="0"/>
          <a:lstStyle/>
          <a:p>
            <a:endParaRPr/>
          </a:p>
        </p:txBody>
      </p:sp>
      <p:sp>
        <p:nvSpPr>
          <p:cNvPr id="43" name="object 43"/>
          <p:cNvSpPr/>
          <p:nvPr/>
        </p:nvSpPr>
        <p:spPr>
          <a:xfrm>
            <a:off x="6959345" y="1253489"/>
            <a:ext cx="1828800" cy="890269"/>
          </a:xfrm>
          <a:custGeom>
            <a:avLst/>
            <a:gdLst/>
            <a:ahLst/>
            <a:cxnLst/>
            <a:rect l="l" t="t" r="r" b="b"/>
            <a:pathLst>
              <a:path w="1828800" h="890269">
                <a:moveTo>
                  <a:pt x="1680463" y="890015"/>
                </a:moveTo>
                <a:lnTo>
                  <a:pt x="1710181" y="771398"/>
                </a:lnTo>
                <a:lnTo>
                  <a:pt x="1828800" y="741680"/>
                </a:lnTo>
                <a:lnTo>
                  <a:pt x="1680463" y="890015"/>
                </a:lnTo>
                <a:lnTo>
                  <a:pt x="0" y="890015"/>
                </a:lnTo>
                <a:lnTo>
                  <a:pt x="0" y="0"/>
                </a:lnTo>
                <a:lnTo>
                  <a:pt x="1828800" y="0"/>
                </a:lnTo>
                <a:lnTo>
                  <a:pt x="1828800" y="741680"/>
                </a:lnTo>
              </a:path>
            </a:pathLst>
          </a:custGeom>
          <a:ln w="19812">
            <a:solidFill>
              <a:srgbClr val="2A4975"/>
            </a:solidFill>
          </a:ln>
        </p:spPr>
        <p:txBody>
          <a:bodyPr wrap="square" lIns="0" tIns="0" rIns="0" bIns="0" rtlCol="0"/>
          <a:lstStyle/>
          <a:p>
            <a:endParaRPr/>
          </a:p>
        </p:txBody>
      </p:sp>
      <p:sp>
        <p:nvSpPr>
          <p:cNvPr id="44" name="object 44"/>
          <p:cNvSpPr txBox="1"/>
          <p:nvPr/>
        </p:nvSpPr>
        <p:spPr>
          <a:xfrm>
            <a:off x="7174483" y="1458595"/>
            <a:ext cx="13976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2A4975"/>
                </a:solidFill>
                <a:latin typeface="+mn-ea"/>
                <a:cs typeface="华文楷体"/>
              </a:rPr>
              <a:t>这部电影很棒</a:t>
            </a:r>
            <a:endParaRPr sz="1800" dirty="0">
              <a:latin typeface="+mn-ea"/>
              <a:cs typeface="华文楷体"/>
            </a:endParaRPr>
          </a:p>
        </p:txBody>
      </p:sp>
      <p:sp>
        <p:nvSpPr>
          <p:cNvPr id="45" name="object 45"/>
          <p:cNvSpPr txBox="1"/>
          <p:nvPr/>
        </p:nvSpPr>
        <p:spPr>
          <a:xfrm>
            <a:off x="2725673" y="2181860"/>
            <a:ext cx="166497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a:cs typeface="Arial"/>
              </a:rPr>
              <a:t>Positive</a:t>
            </a:r>
            <a:r>
              <a:rPr sz="2000" spc="-75" dirty="0">
                <a:solidFill>
                  <a:srgbClr val="FF0000"/>
                </a:solidFill>
                <a:latin typeface="Arial"/>
                <a:cs typeface="Arial"/>
              </a:rPr>
              <a:t> </a:t>
            </a:r>
            <a:r>
              <a:rPr sz="2000" dirty="0">
                <a:solidFill>
                  <a:srgbClr val="FF0000"/>
                </a:solidFill>
                <a:latin typeface="Arial"/>
                <a:cs typeface="Arial"/>
              </a:rPr>
              <a:t>(</a:t>
            </a:r>
            <a:r>
              <a:rPr sz="2000" dirty="0">
                <a:solidFill>
                  <a:srgbClr val="FF0000"/>
                </a:solidFill>
                <a:latin typeface="华文楷体"/>
                <a:cs typeface="华文楷体"/>
              </a:rPr>
              <a:t>正面</a:t>
            </a:r>
            <a:r>
              <a:rPr sz="2000" dirty="0">
                <a:solidFill>
                  <a:srgbClr val="FF0000"/>
                </a:solidFill>
                <a:latin typeface="Arial"/>
                <a:cs typeface="Arial"/>
              </a:rPr>
              <a:t>)</a:t>
            </a:r>
            <a:endParaRPr sz="2000" dirty="0">
              <a:latin typeface="Arial"/>
              <a:cs typeface="Arial"/>
            </a:endParaRPr>
          </a:p>
        </p:txBody>
      </p:sp>
      <p:sp>
        <p:nvSpPr>
          <p:cNvPr id="46" name="object 46"/>
          <p:cNvSpPr txBox="1"/>
          <p:nvPr/>
        </p:nvSpPr>
        <p:spPr>
          <a:xfrm>
            <a:off x="4803775" y="2181860"/>
            <a:ext cx="177800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00FF"/>
                </a:solidFill>
                <a:latin typeface="Arial"/>
                <a:cs typeface="Arial"/>
              </a:rPr>
              <a:t>Negative</a:t>
            </a:r>
            <a:r>
              <a:rPr sz="2000" spc="-90" dirty="0">
                <a:solidFill>
                  <a:srgbClr val="0000FF"/>
                </a:solidFill>
                <a:latin typeface="Arial"/>
                <a:cs typeface="Arial"/>
              </a:rPr>
              <a:t> </a:t>
            </a:r>
            <a:r>
              <a:rPr sz="2000" spc="5" dirty="0">
                <a:solidFill>
                  <a:srgbClr val="0000FF"/>
                </a:solidFill>
                <a:latin typeface="Arial"/>
                <a:cs typeface="Arial"/>
              </a:rPr>
              <a:t>(</a:t>
            </a:r>
            <a:r>
              <a:rPr sz="2000" dirty="0">
                <a:solidFill>
                  <a:srgbClr val="0000FF"/>
                </a:solidFill>
                <a:latin typeface="华文楷体"/>
                <a:cs typeface="华文楷体"/>
              </a:rPr>
              <a:t>负面</a:t>
            </a:r>
            <a:r>
              <a:rPr sz="2000" dirty="0">
                <a:solidFill>
                  <a:srgbClr val="0000FF"/>
                </a:solidFill>
                <a:latin typeface="Arial"/>
                <a:cs typeface="Arial"/>
              </a:rPr>
              <a:t>)</a:t>
            </a:r>
            <a:endParaRPr sz="2000">
              <a:latin typeface="Arial"/>
              <a:cs typeface="Arial"/>
            </a:endParaRPr>
          </a:p>
        </p:txBody>
      </p:sp>
      <p:sp>
        <p:nvSpPr>
          <p:cNvPr id="47" name="object 47"/>
          <p:cNvSpPr txBox="1"/>
          <p:nvPr/>
        </p:nvSpPr>
        <p:spPr>
          <a:xfrm>
            <a:off x="7038213" y="2184907"/>
            <a:ext cx="16656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a:cs typeface="Arial"/>
              </a:rPr>
              <a:t>Positive</a:t>
            </a:r>
            <a:r>
              <a:rPr sz="2000" spc="-75" dirty="0">
                <a:solidFill>
                  <a:srgbClr val="FF0000"/>
                </a:solidFill>
                <a:latin typeface="Arial"/>
                <a:cs typeface="Arial"/>
              </a:rPr>
              <a:t> </a:t>
            </a:r>
            <a:r>
              <a:rPr sz="2000" dirty="0">
                <a:solidFill>
                  <a:srgbClr val="FF0000"/>
                </a:solidFill>
                <a:latin typeface="Arial"/>
                <a:cs typeface="Arial"/>
              </a:rPr>
              <a:t>(</a:t>
            </a:r>
            <a:r>
              <a:rPr sz="2000" dirty="0">
                <a:solidFill>
                  <a:srgbClr val="FF0000"/>
                </a:solidFill>
                <a:latin typeface="华文楷体"/>
                <a:cs typeface="华文楷体"/>
              </a:rPr>
              <a:t>正面</a:t>
            </a:r>
            <a:r>
              <a:rPr sz="2000" dirty="0">
                <a:solidFill>
                  <a:srgbClr val="FF0000"/>
                </a:solidFill>
                <a:latin typeface="Arial"/>
                <a:cs typeface="Arial"/>
              </a:rPr>
              <a:t>)</a:t>
            </a:r>
            <a:endParaRPr sz="2000">
              <a:latin typeface="Arial"/>
              <a:cs typeface="Arial"/>
            </a:endParaRPr>
          </a:p>
        </p:txBody>
      </p:sp>
      <p:sp>
        <p:nvSpPr>
          <p:cNvPr id="48" name="object 48"/>
          <p:cNvSpPr txBox="1"/>
          <p:nvPr/>
        </p:nvSpPr>
        <p:spPr>
          <a:xfrm>
            <a:off x="4259960" y="5755335"/>
            <a:ext cx="38100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2A4975"/>
                </a:solidFill>
                <a:latin typeface="Arial"/>
                <a:cs typeface="Arial"/>
              </a:rPr>
              <a:t>…</a:t>
            </a:r>
            <a:endParaRPr sz="2800">
              <a:latin typeface="Arial"/>
              <a:cs typeface="Arial"/>
            </a:endParaRPr>
          </a:p>
        </p:txBody>
      </p:sp>
      <p:sp>
        <p:nvSpPr>
          <p:cNvPr id="49" name="object 49"/>
          <p:cNvSpPr/>
          <p:nvPr/>
        </p:nvSpPr>
        <p:spPr>
          <a:xfrm>
            <a:off x="3816858" y="2986277"/>
            <a:ext cx="1511935" cy="464820"/>
          </a:xfrm>
          <a:custGeom>
            <a:avLst/>
            <a:gdLst/>
            <a:ahLst/>
            <a:cxnLst/>
            <a:rect l="l" t="t" r="r" b="b"/>
            <a:pathLst>
              <a:path w="1511935" h="464820">
                <a:moveTo>
                  <a:pt x="0" y="464820"/>
                </a:moveTo>
                <a:lnTo>
                  <a:pt x="1511808" y="464820"/>
                </a:lnTo>
                <a:lnTo>
                  <a:pt x="1511808" y="0"/>
                </a:lnTo>
                <a:lnTo>
                  <a:pt x="0" y="0"/>
                </a:lnTo>
                <a:lnTo>
                  <a:pt x="0" y="464820"/>
                </a:lnTo>
                <a:close/>
              </a:path>
            </a:pathLst>
          </a:custGeom>
          <a:ln w="19812">
            <a:solidFill>
              <a:srgbClr val="AC4611"/>
            </a:solidFill>
          </a:ln>
        </p:spPr>
        <p:txBody>
          <a:bodyPr wrap="square" lIns="0" tIns="0" rIns="0" bIns="0" rtlCol="0"/>
          <a:lstStyle/>
          <a:p>
            <a:endParaRPr/>
          </a:p>
        </p:txBody>
      </p:sp>
      <p:sp>
        <p:nvSpPr>
          <p:cNvPr id="50" name="object 50"/>
          <p:cNvSpPr/>
          <p:nvPr/>
        </p:nvSpPr>
        <p:spPr>
          <a:xfrm>
            <a:off x="4824221" y="3027426"/>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FF0000"/>
          </a:solidFill>
        </p:spPr>
        <p:txBody>
          <a:bodyPr wrap="square" lIns="0" tIns="0" rIns="0" bIns="0" rtlCol="0"/>
          <a:lstStyle/>
          <a:p>
            <a:endParaRPr/>
          </a:p>
        </p:txBody>
      </p:sp>
      <p:sp>
        <p:nvSpPr>
          <p:cNvPr id="51" name="object 51"/>
          <p:cNvSpPr/>
          <p:nvPr/>
        </p:nvSpPr>
        <p:spPr>
          <a:xfrm>
            <a:off x="4824221" y="3027426"/>
            <a:ext cx="381000" cy="381000"/>
          </a:xfrm>
          <a:custGeom>
            <a:avLst/>
            <a:gdLst/>
            <a:ahLst/>
            <a:cxnLst/>
            <a:rect l="l" t="t" r="r" b="b"/>
            <a:pathLst>
              <a:path w="381000" h="381000">
                <a:moveTo>
                  <a:pt x="190500" y="0"/>
                </a:move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lnTo>
                  <a:pt x="5034" y="146837"/>
                </a:lnTo>
                <a:lnTo>
                  <a:pt x="19372" y="106746"/>
                </a:lnTo>
                <a:lnTo>
                  <a:pt x="41867" y="71374"/>
                </a:lnTo>
                <a:lnTo>
                  <a:pt x="71374" y="41867"/>
                </a:lnTo>
                <a:lnTo>
                  <a:pt x="106746" y="19372"/>
                </a:lnTo>
                <a:lnTo>
                  <a:pt x="146837" y="5034"/>
                </a:lnTo>
                <a:lnTo>
                  <a:pt x="190500" y="0"/>
                </a:lnTo>
                <a:close/>
              </a:path>
            </a:pathLst>
          </a:custGeom>
          <a:ln w="19812">
            <a:solidFill>
              <a:srgbClr val="AC4611"/>
            </a:solidFill>
          </a:ln>
        </p:spPr>
        <p:txBody>
          <a:bodyPr wrap="square" lIns="0" tIns="0" rIns="0" bIns="0" rtlCol="0"/>
          <a:lstStyle/>
          <a:p>
            <a:endParaRPr/>
          </a:p>
        </p:txBody>
      </p:sp>
      <p:sp>
        <p:nvSpPr>
          <p:cNvPr id="52" name="object 52"/>
          <p:cNvSpPr/>
          <p:nvPr/>
        </p:nvSpPr>
        <p:spPr>
          <a:xfrm>
            <a:off x="3912870" y="3027426"/>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92D050"/>
          </a:solidFill>
        </p:spPr>
        <p:txBody>
          <a:bodyPr wrap="square" lIns="0" tIns="0" rIns="0" bIns="0" rtlCol="0"/>
          <a:lstStyle/>
          <a:p>
            <a:endParaRPr/>
          </a:p>
        </p:txBody>
      </p:sp>
      <p:sp>
        <p:nvSpPr>
          <p:cNvPr id="53" name="object 53"/>
          <p:cNvSpPr/>
          <p:nvPr/>
        </p:nvSpPr>
        <p:spPr>
          <a:xfrm>
            <a:off x="3912870" y="3027426"/>
            <a:ext cx="381000" cy="381000"/>
          </a:xfrm>
          <a:custGeom>
            <a:avLst/>
            <a:gdLst/>
            <a:ahLst/>
            <a:cxnLst/>
            <a:rect l="l" t="t" r="r" b="b"/>
            <a:pathLst>
              <a:path w="381000" h="381000">
                <a:moveTo>
                  <a:pt x="190500" y="0"/>
                </a:move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lnTo>
                  <a:pt x="5034" y="146837"/>
                </a:lnTo>
                <a:lnTo>
                  <a:pt x="19372" y="106746"/>
                </a:lnTo>
                <a:lnTo>
                  <a:pt x="41867" y="71374"/>
                </a:lnTo>
                <a:lnTo>
                  <a:pt x="71374" y="41867"/>
                </a:lnTo>
                <a:lnTo>
                  <a:pt x="106746" y="19372"/>
                </a:lnTo>
                <a:lnTo>
                  <a:pt x="146837" y="5034"/>
                </a:lnTo>
                <a:lnTo>
                  <a:pt x="190500" y="0"/>
                </a:lnTo>
                <a:close/>
              </a:path>
            </a:pathLst>
          </a:custGeom>
          <a:ln w="19812">
            <a:solidFill>
              <a:srgbClr val="313555"/>
            </a:solidFill>
          </a:ln>
        </p:spPr>
        <p:txBody>
          <a:bodyPr wrap="square" lIns="0" tIns="0" rIns="0" bIns="0" rtlCol="0"/>
          <a:lstStyle/>
          <a:p>
            <a:endParaRPr/>
          </a:p>
        </p:txBody>
      </p:sp>
      <p:sp>
        <p:nvSpPr>
          <p:cNvPr id="54" name="object 54"/>
          <p:cNvSpPr/>
          <p:nvPr/>
        </p:nvSpPr>
        <p:spPr>
          <a:xfrm>
            <a:off x="4374641" y="3027426"/>
            <a:ext cx="381000" cy="381000"/>
          </a:xfrm>
          <a:custGeom>
            <a:avLst/>
            <a:gdLst/>
            <a:ahLst/>
            <a:cxnLst/>
            <a:rect l="l" t="t" r="r" b="b"/>
            <a:pathLst>
              <a:path w="381000" h="381000">
                <a:moveTo>
                  <a:pt x="190500" y="0"/>
                </a:moveTo>
                <a:lnTo>
                  <a:pt x="146837" y="5034"/>
                </a:lnTo>
                <a:lnTo>
                  <a:pt x="106746" y="19372"/>
                </a:lnTo>
                <a:lnTo>
                  <a:pt x="71374" y="41867"/>
                </a:lnTo>
                <a:lnTo>
                  <a:pt x="41867" y="71374"/>
                </a:lnTo>
                <a:lnTo>
                  <a:pt x="19372" y="106746"/>
                </a:lnTo>
                <a:lnTo>
                  <a:pt x="5034" y="146837"/>
                </a:lnTo>
                <a:lnTo>
                  <a:pt x="0" y="190500"/>
                </a:lnTo>
                <a:lnTo>
                  <a:pt x="5034" y="234162"/>
                </a:lnTo>
                <a:lnTo>
                  <a:pt x="19372" y="274253"/>
                </a:lnTo>
                <a:lnTo>
                  <a:pt x="41867" y="309625"/>
                </a:lnTo>
                <a:lnTo>
                  <a:pt x="71374" y="339132"/>
                </a:lnTo>
                <a:lnTo>
                  <a:pt x="106746" y="361627"/>
                </a:lnTo>
                <a:lnTo>
                  <a:pt x="146837" y="375965"/>
                </a:lnTo>
                <a:lnTo>
                  <a:pt x="190500" y="381000"/>
                </a:lnTo>
                <a:lnTo>
                  <a:pt x="234162" y="375965"/>
                </a:lnTo>
                <a:lnTo>
                  <a:pt x="274253" y="361627"/>
                </a:lnTo>
                <a:lnTo>
                  <a:pt x="309625" y="339132"/>
                </a:lnTo>
                <a:lnTo>
                  <a:pt x="339132" y="309625"/>
                </a:lnTo>
                <a:lnTo>
                  <a:pt x="361627" y="274253"/>
                </a:lnTo>
                <a:lnTo>
                  <a:pt x="375965" y="234162"/>
                </a:lnTo>
                <a:lnTo>
                  <a:pt x="381000" y="190500"/>
                </a:lnTo>
                <a:lnTo>
                  <a:pt x="375965" y="146837"/>
                </a:lnTo>
                <a:lnTo>
                  <a:pt x="361627" y="106746"/>
                </a:lnTo>
                <a:lnTo>
                  <a:pt x="339132" y="71374"/>
                </a:lnTo>
                <a:lnTo>
                  <a:pt x="309625" y="41867"/>
                </a:lnTo>
                <a:lnTo>
                  <a:pt x="274253" y="19372"/>
                </a:lnTo>
                <a:lnTo>
                  <a:pt x="234162" y="5034"/>
                </a:lnTo>
                <a:lnTo>
                  <a:pt x="190500" y="0"/>
                </a:lnTo>
                <a:close/>
              </a:path>
            </a:pathLst>
          </a:custGeom>
          <a:solidFill>
            <a:srgbClr val="006FC0"/>
          </a:solidFill>
        </p:spPr>
        <p:txBody>
          <a:bodyPr wrap="square" lIns="0" tIns="0" rIns="0" bIns="0" rtlCol="0"/>
          <a:lstStyle/>
          <a:p>
            <a:endParaRPr/>
          </a:p>
        </p:txBody>
      </p:sp>
      <p:sp>
        <p:nvSpPr>
          <p:cNvPr id="55" name="object 55"/>
          <p:cNvSpPr/>
          <p:nvPr/>
        </p:nvSpPr>
        <p:spPr>
          <a:xfrm>
            <a:off x="4374641" y="3027426"/>
            <a:ext cx="381000" cy="381000"/>
          </a:xfrm>
          <a:custGeom>
            <a:avLst/>
            <a:gdLst/>
            <a:ahLst/>
            <a:cxnLst/>
            <a:rect l="l" t="t" r="r" b="b"/>
            <a:pathLst>
              <a:path w="381000" h="381000">
                <a:moveTo>
                  <a:pt x="190500" y="0"/>
                </a:moveTo>
                <a:lnTo>
                  <a:pt x="234162" y="5034"/>
                </a:lnTo>
                <a:lnTo>
                  <a:pt x="274253" y="19372"/>
                </a:lnTo>
                <a:lnTo>
                  <a:pt x="309625" y="41867"/>
                </a:lnTo>
                <a:lnTo>
                  <a:pt x="339132" y="71374"/>
                </a:lnTo>
                <a:lnTo>
                  <a:pt x="361627" y="106746"/>
                </a:lnTo>
                <a:lnTo>
                  <a:pt x="375965" y="146837"/>
                </a:lnTo>
                <a:lnTo>
                  <a:pt x="381000" y="190500"/>
                </a:lnTo>
                <a:lnTo>
                  <a:pt x="375965" y="234162"/>
                </a:lnTo>
                <a:lnTo>
                  <a:pt x="361627" y="274253"/>
                </a:lnTo>
                <a:lnTo>
                  <a:pt x="339132" y="309625"/>
                </a:lnTo>
                <a:lnTo>
                  <a:pt x="309625" y="339132"/>
                </a:lnTo>
                <a:lnTo>
                  <a:pt x="274253" y="361627"/>
                </a:lnTo>
                <a:lnTo>
                  <a:pt x="234162" y="375965"/>
                </a:lnTo>
                <a:lnTo>
                  <a:pt x="190500" y="381000"/>
                </a:lnTo>
                <a:lnTo>
                  <a:pt x="146837" y="375965"/>
                </a:lnTo>
                <a:lnTo>
                  <a:pt x="106746" y="361627"/>
                </a:lnTo>
                <a:lnTo>
                  <a:pt x="71374" y="339132"/>
                </a:lnTo>
                <a:lnTo>
                  <a:pt x="41867" y="309625"/>
                </a:lnTo>
                <a:lnTo>
                  <a:pt x="19372" y="274253"/>
                </a:lnTo>
                <a:lnTo>
                  <a:pt x="5034" y="234162"/>
                </a:lnTo>
                <a:lnTo>
                  <a:pt x="0" y="190500"/>
                </a:lnTo>
                <a:lnTo>
                  <a:pt x="5034" y="146837"/>
                </a:lnTo>
                <a:lnTo>
                  <a:pt x="19372" y="106746"/>
                </a:lnTo>
                <a:lnTo>
                  <a:pt x="41867" y="71374"/>
                </a:lnTo>
                <a:lnTo>
                  <a:pt x="71374" y="41867"/>
                </a:lnTo>
                <a:lnTo>
                  <a:pt x="106746" y="19372"/>
                </a:lnTo>
                <a:lnTo>
                  <a:pt x="146837" y="5034"/>
                </a:lnTo>
                <a:lnTo>
                  <a:pt x="190500" y="0"/>
                </a:lnTo>
                <a:close/>
              </a:path>
            </a:pathLst>
          </a:custGeom>
          <a:ln w="19812">
            <a:solidFill>
              <a:srgbClr val="5A2934"/>
            </a:solidFill>
          </a:ln>
        </p:spPr>
        <p:txBody>
          <a:bodyPr wrap="square" lIns="0" tIns="0" rIns="0" bIns="0" rtlCol="0"/>
          <a:lstStyle/>
          <a:p>
            <a:endParaRPr/>
          </a:p>
        </p:txBody>
      </p:sp>
      <p:sp>
        <p:nvSpPr>
          <p:cNvPr id="56" name="object 56"/>
          <p:cNvSpPr/>
          <p:nvPr/>
        </p:nvSpPr>
        <p:spPr>
          <a:xfrm>
            <a:off x="1483233" y="3442208"/>
            <a:ext cx="3089910" cy="1177925"/>
          </a:xfrm>
          <a:custGeom>
            <a:avLst/>
            <a:gdLst/>
            <a:ahLst/>
            <a:cxnLst/>
            <a:rect l="l" t="t" r="r" b="b"/>
            <a:pathLst>
              <a:path w="3089910" h="1177925">
                <a:moveTo>
                  <a:pt x="3015003" y="26446"/>
                </a:moveTo>
                <a:lnTo>
                  <a:pt x="0" y="1158874"/>
                </a:lnTo>
                <a:lnTo>
                  <a:pt x="6857" y="1177416"/>
                </a:lnTo>
                <a:lnTo>
                  <a:pt x="3021967" y="44995"/>
                </a:lnTo>
                <a:lnTo>
                  <a:pt x="3015003" y="26446"/>
                </a:lnTo>
                <a:close/>
              </a:path>
              <a:path w="3089910" h="1177925">
                <a:moveTo>
                  <a:pt x="3077659" y="21970"/>
                </a:moveTo>
                <a:lnTo>
                  <a:pt x="3026917" y="21970"/>
                </a:lnTo>
                <a:lnTo>
                  <a:pt x="3033903" y="40512"/>
                </a:lnTo>
                <a:lnTo>
                  <a:pt x="3021967" y="44995"/>
                </a:lnTo>
                <a:lnTo>
                  <a:pt x="3031870" y="71374"/>
                </a:lnTo>
                <a:lnTo>
                  <a:pt x="3077659" y="21970"/>
                </a:lnTo>
                <a:close/>
              </a:path>
              <a:path w="3089910" h="1177925">
                <a:moveTo>
                  <a:pt x="3026917" y="21970"/>
                </a:moveTo>
                <a:lnTo>
                  <a:pt x="3015003" y="26446"/>
                </a:lnTo>
                <a:lnTo>
                  <a:pt x="3021967" y="44995"/>
                </a:lnTo>
                <a:lnTo>
                  <a:pt x="3033903" y="40512"/>
                </a:lnTo>
                <a:lnTo>
                  <a:pt x="3026917" y="21970"/>
                </a:lnTo>
                <a:close/>
              </a:path>
              <a:path w="3089910" h="1177925">
                <a:moveTo>
                  <a:pt x="3005074" y="0"/>
                </a:moveTo>
                <a:lnTo>
                  <a:pt x="3015003" y="26446"/>
                </a:lnTo>
                <a:lnTo>
                  <a:pt x="3026917" y="21970"/>
                </a:lnTo>
                <a:lnTo>
                  <a:pt x="3077659" y="21970"/>
                </a:lnTo>
                <a:lnTo>
                  <a:pt x="3089782" y="8889"/>
                </a:lnTo>
                <a:lnTo>
                  <a:pt x="3005074" y="0"/>
                </a:lnTo>
                <a:close/>
              </a:path>
            </a:pathLst>
          </a:custGeom>
          <a:solidFill>
            <a:srgbClr val="112037"/>
          </a:solidFill>
        </p:spPr>
        <p:txBody>
          <a:bodyPr wrap="square" lIns="0" tIns="0" rIns="0" bIns="0" rtlCol="0"/>
          <a:lstStyle/>
          <a:p>
            <a:endParaRPr/>
          </a:p>
        </p:txBody>
      </p:sp>
      <p:sp>
        <p:nvSpPr>
          <p:cNvPr id="57" name="object 57"/>
          <p:cNvSpPr/>
          <p:nvPr/>
        </p:nvSpPr>
        <p:spPr>
          <a:xfrm>
            <a:off x="2442082" y="3451097"/>
            <a:ext cx="2130425" cy="1168400"/>
          </a:xfrm>
          <a:custGeom>
            <a:avLst/>
            <a:gdLst/>
            <a:ahLst/>
            <a:cxnLst/>
            <a:rect l="l" t="t" r="r" b="b"/>
            <a:pathLst>
              <a:path w="2130425" h="1168400">
                <a:moveTo>
                  <a:pt x="2058815" y="27801"/>
                </a:moveTo>
                <a:lnTo>
                  <a:pt x="0" y="1150493"/>
                </a:lnTo>
                <a:lnTo>
                  <a:pt x="9398" y="1167891"/>
                </a:lnTo>
                <a:lnTo>
                  <a:pt x="2068302" y="45220"/>
                </a:lnTo>
                <a:lnTo>
                  <a:pt x="2058815" y="27801"/>
                </a:lnTo>
                <a:close/>
              </a:path>
              <a:path w="2130425" h="1168400">
                <a:moveTo>
                  <a:pt x="2115329" y="21716"/>
                </a:moveTo>
                <a:lnTo>
                  <a:pt x="2069972" y="21716"/>
                </a:lnTo>
                <a:lnTo>
                  <a:pt x="2079497" y="39115"/>
                </a:lnTo>
                <a:lnTo>
                  <a:pt x="2068302" y="45220"/>
                </a:lnTo>
                <a:lnTo>
                  <a:pt x="2081783" y="69976"/>
                </a:lnTo>
                <a:lnTo>
                  <a:pt x="2115329" y="21716"/>
                </a:lnTo>
                <a:close/>
              </a:path>
              <a:path w="2130425" h="1168400">
                <a:moveTo>
                  <a:pt x="2069972" y="21716"/>
                </a:moveTo>
                <a:lnTo>
                  <a:pt x="2058815" y="27801"/>
                </a:lnTo>
                <a:lnTo>
                  <a:pt x="2068302" y="45220"/>
                </a:lnTo>
                <a:lnTo>
                  <a:pt x="2079497" y="39115"/>
                </a:lnTo>
                <a:lnTo>
                  <a:pt x="2069972" y="21716"/>
                </a:lnTo>
                <a:close/>
              </a:path>
              <a:path w="2130425" h="1168400">
                <a:moveTo>
                  <a:pt x="2130425" y="0"/>
                </a:moveTo>
                <a:lnTo>
                  <a:pt x="2045334" y="3048"/>
                </a:lnTo>
                <a:lnTo>
                  <a:pt x="2058815" y="27801"/>
                </a:lnTo>
                <a:lnTo>
                  <a:pt x="2069972" y="21716"/>
                </a:lnTo>
                <a:lnTo>
                  <a:pt x="2115329" y="21716"/>
                </a:lnTo>
                <a:lnTo>
                  <a:pt x="2130425" y="0"/>
                </a:lnTo>
                <a:close/>
              </a:path>
            </a:pathLst>
          </a:custGeom>
          <a:solidFill>
            <a:srgbClr val="112037"/>
          </a:solidFill>
        </p:spPr>
        <p:txBody>
          <a:bodyPr wrap="square" lIns="0" tIns="0" rIns="0" bIns="0" rtlCol="0"/>
          <a:lstStyle/>
          <a:p>
            <a:endParaRPr/>
          </a:p>
        </p:txBody>
      </p:sp>
      <p:sp>
        <p:nvSpPr>
          <p:cNvPr id="58" name="object 58"/>
          <p:cNvSpPr/>
          <p:nvPr/>
        </p:nvSpPr>
        <p:spPr>
          <a:xfrm>
            <a:off x="3424173" y="3451097"/>
            <a:ext cx="1149350" cy="1169035"/>
          </a:xfrm>
          <a:custGeom>
            <a:avLst/>
            <a:gdLst/>
            <a:ahLst/>
            <a:cxnLst/>
            <a:rect l="l" t="t" r="r" b="b"/>
            <a:pathLst>
              <a:path w="1149350" h="1169035">
                <a:moveTo>
                  <a:pt x="1088719" y="47450"/>
                </a:moveTo>
                <a:lnTo>
                  <a:pt x="0" y="1155064"/>
                </a:lnTo>
                <a:lnTo>
                  <a:pt x="14224" y="1168908"/>
                </a:lnTo>
                <a:lnTo>
                  <a:pt x="1102821" y="61289"/>
                </a:lnTo>
                <a:lnTo>
                  <a:pt x="1088719" y="47450"/>
                </a:lnTo>
                <a:close/>
              </a:path>
              <a:path w="1149350" h="1169035">
                <a:moveTo>
                  <a:pt x="1136778" y="38353"/>
                </a:moveTo>
                <a:lnTo>
                  <a:pt x="1097661" y="38353"/>
                </a:lnTo>
                <a:lnTo>
                  <a:pt x="1111758" y="52197"/>
                </a:lnTo>
                <a:lnTo>
                  <a:pt x="1102821" y="61289"/>
                </a:lnTo>
                <a:lnTo>
                  <a:pt x="1122934" y="81025"/>
                </a:lnTo>
                <a:lnTo>
                  <a:pt x="1136778" y="38353"/>
                </a:lnTo>
                <a:close/>
              </a:path>
              <a:path w="1149350" h="1169035">
                <a:moveTo>
                  <a:pt x="1097661" y="38353"/>
                </a:moveTo>
                <a:lnTo>
                  <a:pt x="1088719" y="47450"/>
                </a:lnTo>
                <a:lnTo>
                  <a:pt x="1102821" y="61289"/>
                </a:lnTo>
                <a:lnTo>
                  <a:pt x="1111758" y="52197"/>
                </a:lnTo>
                <a:lnTo>
                  <a:pt x="1097661" y="38353"/>
                </a:lnTo>
                <a:close/>
              </a:path>
              <a:path w="1149350" h="1169035">
                <a:moveTo>
                  <a:pt x="1149223" y="0"/>
                </a:moveTo>
                <a:lnTo>
                  <a:pt x="1068577" y="27686"/>
                </a:lnTo>
                <a:lnTo>
                  <a:pt x="1088719" y="47450"/>
                </a:lnTo>
                <a:lnTo>
                  <a:pt x="1097661" y="38353"/>
                </a:lnTo>
                <a:lnTo>
                  <a:pt x="1136778" y="38353"/>
                </a:lnTo>
                <a:lnTo>
                  <a:pt x="1149223" y="0"/>
                </a:lnTo>
                <a:close/>
              </a:path>
            </a:pathLst>
          </a:custGeom>
          <a:solidFill>
            <a:srgbClr val="112037"/>
          </a:solidFill>
        </p:spPr>
        <p:txBody>
          <a:bodyPr wrap="square" lIns="0" tIns="0" rIns="0" bIns="0" rtlCol="0"/>
          <a:lstStyle/>
          <a:p>
            <a:endParaRPr/>
          </a:p>
        </p:txBody>
      </p:sp>
      <p:sp>
        <p:nvSpPr>
          <p:cNvPr id="59" name="object 59"/>
          <p:cNvSpPr/>
          <p:nvPr/>
        </p:nvSpPr>
        <p:spPr>
          <a:xfrm>
            <a:off x="4565141" y="3408426"/>
            <a:ext cx="1089025" cy="1207770"/>
          </a:xfrm>
          <a:custGeom>
            <a:avLst/>
            <a:gdLst/>
            <a:ahLst/>
            <a:cxnLst/>
            <a:rect l="l" t="t" r="r" b="b"/>
            <a:pathLst>
              <a:path w="1089025" h="1207770">
                <a:moveTo>
                  <a:pt x="58311" y="49986"/>
                </a:moveTo>
                <a:lnTo>
                  <a:pt x="43621" y="63226"/>
                </a:lnTo>
                <a:lnTo>
                  <a:pt x="1073785" y="1207643"/>
                </a:lnTo>
                <a:lnTo>
                  <a:pt x="1088517" y="1194435"/>
                </a:lnTo>
                <a:lnTo>
                  <a:pt x="58311" y="49986"/>
                </a:lnTo>
                <a:close/>
              </a:path>
              <a:path w="1089025" h="1207770">
                <a:moveTo>
                  <a:pt x="0" y="0"/>
                </a:moveTo>
                <a:lnTo>
                  <a:pt x="22606" y="82169"/>
                </a:lnTo>
                <a:lnTo>
                  <a:pt x="43621" y="63226"/>
                </a:lnTo>
                <a:lnTo>
                  <a:pt x="35179" y="53848"/>
                </a:lnTo>
                <a:lnTo>
                  <a:pt x="49784" y="40512"/>
                </a:lnTo>
                <a:lnTo>
                  <a:pt x="68821" y="40512"/>
                </a:lnTo>
                <a:lnTo>
                  <a:pt x="79248" y="31114"/>
                </a:lnTo>
                <a:lnTo>
                  <a:pt x="0" y="0"/>
                </a:lnTo>
                <a:close/>
              </a:path>
              <a:path w="1089025" h="1207770">
                <a:moveTo>
                  <a:pt x="49784" y="40512"/>
                </a:moveTo>
                <a:lnTo>
                  <a:pt x="35179" y="53848"/>
                </a:lnTo>
                <a:lnTo>
                  <a:pt x="43621" y="63226"/>
                </a:lnTo>
                <a:lnTo>
                  <a:pt x="58311" y="49986"/>
                </a:lnTo>
                <a:lnTo>
                  <a:pt x="49784" y="40512"/>
                </a:lnTo>
                <a:close/>
              </a:path>
              <a:path w="1089025" h="1207770">
                <a:moveTo>
                  <a:pt x="68821" y="40512"/>
                </a:moveTo>
                <a:lnTo>
                  <a:pt x="49784" y="40512"/>
                </a:lnTo>
                <a:lnTo>
                  <a:pt x="58311" y="49986"/>
                </a:lnTo>
                <a:lnTo>
                  <a:pt x="68821" y="40512"/>
                </a:lnTo>
                <a:close/>
              </a:path>
            </a:pathLst>
          </a:custGeom>
          <a:solidFill>
            <a:srgbClr val="112037"/>
          </a:solidFill>
        </p:spPr>
        <p:txBody>
          <a:bodyPr wrap="square" lIns="0" tIns="0" rIns="0" bIns="0" rtlCol="0"/>
          <a:lstStyle/>
          <a:p>
            <a:endParaRPr/>
          </a:p>
        </p:txBody>
      </p:sp>
      <p:sp>
        <p:nvSpPr>
          <p:cNvPr id="60" name="object 60"/>
          <p:cNvSpPr/>
          <p:nvPr/>
        </p:nvSpPr>
        <p:spPr>
          <a:xfrm>
            <a:off x="4572761" y="3451097"/>
            <a:ext cx="1904364" cy="1170940"/>
          </a:xfrm>
          <a:custGeom>
            <a:avLst/>
            <a:gdLst/>
            <a:ahLst/>
            <a:cxnLst/>
            <a:rect l="l" t="t" r="r" b="b"/>
            <a:pathLst>
              <a:path w="1904364" h="1170939">
                <a:moveTo>
                  <a:pt x="70145" y="31269"/>
                </a:moveTo>
                <a:lnTo>
                  <a:pt x="59773" y="48235"/>
                </a:lnTo>
                <a:lnTo>
                  <a:pt x="1893697" y="1170432"/>
                </a:lnTo>
                <a:lnTo>
                  <a:pt x="1903984" y="1153540"/>
                </a:lnTo>
                <a:lnTo>
                  <a:pt x="70145" y="31269"/>
                </a:lnTo>
                <a:close/>
              </a:path>
              <a:path w="1904364" h="1170939">
                <a:moveTo>
                  <a:pt x="0" y="0"/>
                </a:moveTo>
                <a:lnTo>
                  <a:pt x="45085" y="72262"/>
                </a:lnTo>
                <a:lnTo>
                  <a:pt x="59773" y="48235"/>
                </a:lnTo>
                <a:lnTo>
                  <a:pt x="49022" y="41655"/>
                </a:lnTo>
                <a:lnTo>
                  <a:pt x="59309" y="24637"/>
                </a:lnTo>
                <a:lnTo>
                  <a:pt x="74199" y="24637"/>
                </a:lnTo>
                <a:lnTo>
                  <a:pt x="84836" y="7238"/>
                </a:lnTo>
                <a:lnTo>
                  <a:pt x="0" y="0"/>
                </a:lnTo>
                <a:close/>
              </a:path>
              <a:path w="1904364" h="1170939">
                <a:moveTo>
                  <a:pt x="59309" y="24637"/>
                </a:moveTo>
                <a:lnTo>
                  <a:pt x="49022" y="41655"/>
                </a:lnTo>
                <a:lnTo>
                  <a:pt x="59773" y="48235"/>
                </a:lnTo>
                <a:lnTo>
                  <a:pt x="70145" y="31269"/>
                </a:lnTo>
                <a:lnTo>
                  <a:pt x="59309" y="24637"/>
                </a:lnTo>
                <a:close/>
              </a:path>
              <a:path w="1904364" h="1170939">
                <a:moveTo>
                  <a:pt x="74199" y="24637"/>
                </a:moveTo>
                <a:lnTo>
                  <a:pt x="59309" y="24637"/>
                </a:lnTo>
                <a:lnTo>
                  <a:pt x="70145" y="31269"/>
                </a:lnTo>
                <a:lnTo>
                  <a:pt x="74199" y="24637"/>
                </a:lnTo>
                <a:close/>
              </a:path>
            </a:pathLst>
          </a:custGeom>
          <a:solidFill>
            <a:srgbClr val="112037"/>
          </a:solidFill>
        </p:spPr>
        <p:txBody>
          <a:bodyPr wrap="square" lIns="0" tIns="0" rIns="0" bIns="0" rtlCol="0"/>
          <a:lstStyle/>
          <a:p>
            <a:endParaRPr/>
          </a:p>
        </p:txBody>
      </p:sp>
    </p:spTree>
    <p:extLst>
      <p:ext uri="{BB962C8B-B14F-4D97-AF65-F5344CB8AC3E}">
        <p14:creationId xmlns:p14="http://schemas.microsoft.com/office/powerpoint/2010/main" val="42019075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1147" y="788505"/>
            <a:ext cx="9296400" cy="707886"/>
          </a:xfrm>
          <a:prstGeom prst="rect">
            <a:avLst/>
          </a:prstGeom>
        </p:spPr>
        <p:txBody>
          <a:bodyPr wrap="square">
            <a:spAutoFit/>
          </a:bodyPr>
          <a:lstStyle/>
          <a:p>
            <a:r>
              <a:rPr lang="ja-JP" altLang="en-US" sz="4000" b="1">
                <a:solidFill>
                  <a:srgbClr val="438086"/>
                </a:solidFill>
              </a:rPr>
              <a:t>情感分类</a:t>
            </a:r>
            <a:endParaRPr lang="en-US" sz="4000" b="1" dirty="0">
              <a:solidFill>
                <a:srgbClr val="438086"/>
              </a:solidFill>
            </a:endParaRPr>
          </a:p>
        </p:txBody>
      </p:sp>
      <p:pic>
        <p:nvPicPr>
          <p:cNvPr id="4" name="Picture 2">
            <a:extLst>
              <a:ext uri="{FF2B5EF4-FFF2-40B4-BE49-F238E27FC236}">
                <a16:creationId xmlns:a16="http://schemas.microsoft.com/office/drawing/2014/main" id="{CD86D57E-5B66-1444-96EE-536113F8A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6400800" cy="4748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1">
            <a:extLst>
              <a:ext uri="{FF2B5EF4-FFF2-40B4-BE49-F238E27FC236}">
                <a16:creationId xmlns:a16="http://schemas.microsoft.com/office/drawing/2014/main" id="{6EF2270A-14FB-9249-BFD1-7804778FCEE2}"/>
              </a:ext>
            </a:extLst>
          </p:cNvPr>
          <p:cNvSpPr txBox="1">
            <a:spLocks noChangeArrowheads="1"/>
          </p:cNvSpPr>
          <p:nvPr/>
        </p:nvSpPr>
        <p:spPr bwMode="auto">
          <a:xfrm>
            <a:off x="6967847" y="1940718"/>
            <a:ext cx="18002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9pPr>
          </a:lstStyle>
          <a:p>
            <a:pPr>
              <a:spcBef>
                <a:spcPct val="0"/>
              </a:spcBef>
              <a:buFontTx/>
              <a:buNone/>
            </a:pPr>
            <a:r>
              <a:rPr lang="en-US" altLang="zh-CN" sz="1800" dirty="0">
                <a:latin typeface="Arial" panose="020B0604020202020204" pitchFamily="34" charset="0"/>
                <a:ea typeface="宋体" panose="02010600030101010101" pitchFamily="2" charset="-122"/>
              </a:rPr>
              <a:t>Fun</a:t>
            </a:r>
          </a:p>
          <a:p>
            <a:pPr>
              <a:spcBef>
                <a:spcPct val="0"/>
              </a:spcBef>
              <a:buFontTx/>
              <a:buNone/>
            </a:pPr>
            <a:r>
              <a:rPr lang="en-US" altLang="zh-CN" sz="1800" dirty="0">
                <a:latin typeface="Arial" panose="020B0604020202020204" pitchFamily="34" charset="0"/>
                <a:ea typeface="宋体" panose="02010600030101010101" pitchFamily="2" charset="-122"/>
              </a:rPr>
              <a:t>Enjoyable</a:t>
            </a: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r>
              <a:rPr lang="en-US" altLang="zh-CN" sz="1800" dirty="0">
                <a:latin typeface="Arial" panose="020B0604020202020204" pitchFamily="34" charset="0"/>
                <a:ea typeface="宋体" panose="02010600030101010101" pitchFamily="2" charset="-122"/>
              </a:rPr>
              <a:t>Worth</a:t>
            </a:r>
          </a:p>
          <a:p>
            <a:pPr>
              <a:spcBef>
                <a:spcPct val="0"/>
              </a:spcBef>
              <a:buFontTx/>
              <a:buNone/>
            </a:pPr>
            <a:r>
              <a:rPr lang="en-US" altLang="zh-CN" sz="1800" dirty="0">
                <a:latin typeface="Arial" panose="020B0604020202020204" pitchFamily="34" charset="0"/>
                <a:ea typeface="宋体" panose="02010600030101010101" pitchFamily="2" charset="-122"/>
              </a:rPr>
              <a:t>Right</a:t>
            </a: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r>
              <a:rPr lang="en-US" altLang="zh-CN" sz="1800" dirty="0" err="1">
                <a:latin typeface="Arial" panose="020B0604020202020204" pitchFamily="34" charset="0"/>
                <a:ea typeface="宋体" panose="02010600030101010101" pitchFamily="2" charset="-122"/>
              </a:rPr>
              <a:t>Blarblar</a:t>
            </a:r>
            <a:r>
              <a:rPr lang="en-US" altLang="zh-CN" sz="1800" dirty="0">
                <a:latin typeface="Arial" panose="020B0604020202020204" pitchFamily="34" charset="0"/>
                <a:ea typeface="宋体" panose="02010600030101010101" pitchFamily="2" charset="-122"/>
              </a:rPr>
              <a:t>  </a:t>
            </a: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r>
              <a:rPr lang="en-US" altLang="zh-CN" sz="1800" dirty="0" err="1">
                <a:latin typeface="Arial" panose="020B0604020202020204" pitchFamily="34" charset="0"/>
                <a:ea typeface="宋体" panose="02010600030101010101" pitchFamily="2" charset="-122"/>
              </a:rPr>
              <a:t>Blarblar</a:t>
            </a:r>
            <a:endParaRPr lang="en-US" altLang="zh-CN" sz="1800" dirty="0">
              <a:latin typeface="Arial" panose="020B0604020202020204" pitchFamily="34" charset="0"/>
              <a:ea typeface="宋体" panose="02010600030101010101" pitchFamily="2" charset="-122"/>
            </a:endParaRP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endParaRPr lang="en-US" altLang="zh-CN" sz="1800" dirty="0">
              <a:latin typeface="Arial" panose="020B0604020202020204" pitchFamily="34" charset="0"/>
              <a:ea typeface="宋体" panose="02010600030101010101" pitchFamily="2" charset="-122"/>
            </a:endParaRPr>
          </a:p>
          <a:p>
            <a:pPr>
              <a:spcBef>
                <a:spcPct val="0"/>
              </a:spcBef>
              <a:buFontTx/>
              <a:buNone/>
            </a:pPr>
            <a:r>
              <a:rPr lang="en-US" altLang="zh-CN" sz="1800" dirty="0">
                <a:latin typeface="Arial" panose="020B0604020202020204" pitchFamily="34" charset="0"/>
                <a:ea typeface="宋体" panose="02010600030101010101" pitchFamily="2" charset="-122"/>
              </a:rPr>
              <a:t>dull</a:t>
            </a:r>
          </a:p>
          <a:p>
            <a:pPr>
              <a:spcBef>
                <a:spcPct val="0"/>
              </a:spcBef>
              <a:buFontTx/>
              <a:buNone/>
            </a:pPr>
            <a:r>
              <a:rPr lang="en-US" altLang="zh-CN" sz="1800" dirty="0">
                <a:latin typeface="Arial" panose="020B0604020202020204" pitchFamily="34" charset="0"/>
                <a:ea typeface="宋体" panose="02010600030101010101" pitchFamily="2" charset="-122"/>
              </a:rPr>
              <a:t>boring</a:t>
            </a: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920112916"/>
      </p:ext>
    </p:extLst>
  </p:cSld>
  <p:clrMapOvr>
    <a:masterClrMapping/>
  </p:clrMapOvr>
  <p:transition spd="slow" advTm="149494"/>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2536" y="597090"/>
            <a:ext cx="4876800" cy="838200"/>
          </a:xfrm>
        </p:spPr>
        <p:txBody>
          <a:bodyPr>
            <a:normAutofit/>
          </a:bodyPr>
          <a:lstStyle/>
          <a:p>
            <a:r>
              <a:rPr lang="zh-CN" altLang="en-US" sz="3200" b="1" dirty="0">
                <a:solidFill>
                  <a:srgbClr val="438086"/>
                </a:solidFill>
                <a:latin typeface="+mn-ea"/>
                <a:ea typeface="+mn-ea"/>
                <a:cs typeface="Arial" panose="020B0604020202020204" pitchFamily="34" charset="0"/>
              </a:rPr>
              <a:t>情感分析的局限</a:t>
            </a:r>
          </a:p>
        </p:txBody>
      </p:sp>
      <p:pic>
        <p:nvPicPr>
          <p:cNvPr id="6" name="Picture 5"/>
          <p:cNvPicPr>
            <a:picLocks noChangeAspect="1"/>
          </p:cNvPicPr>
          <p:nvPr/>
        </p:nvPicPr>
        <p:blipFill>
          <a:blip r:embed="rId3"/>
          <a:stretch>
            <a:fillRect/>
          </a:stretch>
        </p:blipFill>
        <p:spPr>
          <a:xfrm>
            <a:off x="152400" y="1524000"/>
            <a:ext cx="8839200" cy="4089779"/>
          </a:xfrm>
          <a:prstGeom prst="rect">
            <a:avLst/>
          </a:prstGeom>
        </p:spPr>
      </p:pic>
      <p:pic>
        <p:nvPicPr>
          <p:cNvPr id="14" name="Picture 2" descr="“Sentiment Analysis”的图片搜索结果"/>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53384" y="5672237"/>
            <a:ext cx="1475105" cy="10418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343400" y="5791200"/>
            <a:ext cx="2223686" cy="646331"/>
          </a:xfrm>
          <a:prstGeom prst="rect">
            <a:avLst/>
          </a:prstGeom>
        </p:spPr>
        <p:txBody>
          <a:bodyPr wrap="none">
            <a:spAutoFit/>
          </a:bodyPr>
          <a:lstStyle/>
          <a:p>
            <a:r>
              <a:rPr lang="en-US" altLang="zh-CN" dirty="0"/>
              <a:t>Sentiment Analysis:</a:t>
            </a:r>
          </a:p>
          <a:p>
            <a:pPr marL="0" lvl="1"/>
            <a:r>
              <a:rPr lang="en-US" altLang="zh-CN" dirty="0"/>
              <a:t>GKG, IMDb reviews</a:t>
            </a:r>
            <a:endParaRPr lang="zh-CN" altLang="en-US" dirty="0"/>
          </a:p>
        </p:txBody>
      </p:sp>
      <p:pic>
        <p:nvPicPr>
          <p:cNvPr id="16" name="Picture 2" descr="“trump hillary”的图片搜索结果"/>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20717" y="5571817"/>
            <a:ext cx="1417757" cy="128618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010400" y="5731514"/>
            <a:ext cx="1749325" cy="923330"/>
          </a:xfrm>
          <a:prstGeom prst="rect">
            <a:avLst/>
          </a:prstGeom>
        </p:spPr>
        <p:txBody>
          <a:bodyPr wrap="none">
            <a:spAutoFit/>
          </a:bodyPr>
          <a:lstStyle/>
          <a:p>
            <a:pPr marL="0" lvl="1"/>
            <a:r>
              <a:rPr lang="en-US" altLang="zh-CN" b="1" dirty="0">
                <a:solidFill>
                  <a:srgbClr val="002060"/>
                </a:solidFill>
              </a:rPr>
              <a:t>Blue: Obama</a:t>
            </a:r>
          </a:p>
          <a:p>
            <a:pPr marL="0" lvl="1"/>
            <a:r>
              <a:rPr lang="en-US" altLang="zh-CN" b="1" dirty="0">
                <a:solidFill>
                  <a:srgbClr val="FF0000"/>
                </a:solidFill>
              </a:rPr>
              <a:t>Red: Trump</a:t>
            </a:r>
          </a:p>
          <a:p>
            <a:pPr marL="0" lvl="1"/>
            <a:r>
              <a:rPr lang="en-US" altLang="zh-CN" b="1" dirty="0">
                <a:solidFill>
                  <a:srgbClr val="FFC000"/>
                </a:solidFill>
              </a:rPr>
              <a:t>Yellow: Hillary</a:t>
            </a:r>
          </a:p>
        </p:txBody>
      </p:sp>
    </p:spTree>
    <p:extLst>
      <p:ext uri="{BB962C8B-B14F-4D97-AF65-F5344CB8AC3E}">
        <p14:creationId xmlns:p14="http://schemas.microsoft.com/office/powerpoint/2010/main" val="8342052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488659" y="609600"/>
            <a:ext cx="7086600" cy="1143000"/>
          </a:xfrm>
        </p:spPr>
        <p:txBody>
          <a:bodyPr>
            <a:normAutofit/>
          </a:bodyPr>
          <a:lstStyle/>
          <a:p>
            <a:r>
              <a:rPr lang="en-US" altLang="zh-CN" sz="4400" b="1" dirty="0">
                <a:solidFill>
                  <a:srgbClr val="438086"/>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dirty="0">
              <a:ea typeface="宋体" charset="-122"/>
            </a:endParaRPr>
          </a:p>
          <a:p>
            <a:pPr>
              <a:spcBef>
                <a:spcPts val="1500"/>
              </a:spcBef>
            </a:pPr>
            <a:r>
              <a:rPr lang="en-US" sz="3200" dirty="0"/>
              <a:t>Introduction to NLP</a:t>
            </a:r>
          </a:p>
          <a:p>
            <a:pPr>
              <a:spcBef>
                <a:spcPts val="1500"/>
              </a:spcBef>
            </a:pPr>
            <a:r>
              <a:rPr lang="en-US" sz="3200" dirty="0"/>
              <a:t>NLP components and basic methods</a:t>
            </a:r>
          </a:p>
          <a:p>
            <a:pPr>
              <a:spcBef>
                <a:spcPts val="1500"/>
              </a:spcBef>
            </a:pPr>
            <a:r>
              <a:rPr lang="en-US" sz="3200" dirty="0"/>
              <a:t>Structure of RNN</a:t>
            </a:r>
          </a:p>
          <a:p>
            <a:pPr>
              <a:spcBef>
                <a:spcPts val="1500"/>
              </a:spcBef>
            </a:pPr>
            <a:r>
              <a:rPr lang="en-US" sz="3200" dirty="0"/>
              <a:t>Long Short-term Memory (LSTM)</a:t>
            </a:r>
          </a:p>
          <a:p>
            <a:pPr>
              <a:spcBef>
                <a:spcPts val="1500"/>
              </a:spcBef>
            </a:pPr>
            <a:r>
              <a:rPr lang="en-US" sz="3200" dirty="0"/>
              <a:t>Basic language models</a:t>
            </a:r>
          </a:p>
          <a:p>
            <a:pPr>
              <a:spcBef>
                <a:spcPts val="1500"/>
              </a:spcBef>
            </a:pPr>
            <a:r>
              <a:rPr lang="en-US" sz="3200" dirty="0">
                <a:solidFill>
                  <a:srgbClr val="FF0000"/>
                </a:solidFill>
              </a:rPr>
              <a:t>BERT</a:t>
            </a:r>
          </a:p>
          <a:p>
            <a:pPr>
              <a:spcBef>
                <a:spcPts val="1500"/>
              </a:spcBef>
            </a:pPr>
            <a:r>
              <a:rPr lang="en-US" sz="3200" dirty="0"/>
              <a:t>NLP applications</a:t>
            </a:r>
          </a:p>
        </p:txBody>
      </p:sp>
    </p:spTree>
    <p:extLst>
      <p:ext uri="{BB962C8B-B14F-4D97-AF65-F5344CB8AC3E}">
        <p14:creationId xmlns:p14="http://schemas.microsoft.com/office/powerpoint/2010/main" val="681639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533400"/>
            <a:ext cx="8458200" cy="990600"/>
          </a:xfrm>
        </p:spPr>
        <p:txBody>
          <a:bodyPr>
            <a:normAutofit fontScale="90000"/>
          </a:bodyPr>
          <a:lstStyle/>
          <a:p>
            <a:r>
              <a:rPr lang="en-US" sz="4400" b="1" dirty="0">
                <a:solidFill>
                  <a:srgbClr val="0000FF"/>
                </a:solidFill>
                <a:latin typeface="Calibri"/>
                <a:cs typeface="Calibri"/>
              </a:rPr>
              <a:t>Transformer: Attention is all your need</a:t>
            </a:r>
          </a:p>
        </p:txBody>
      </p:sp>
      <p:pic>
        <p:nvPicPr>
          <p:cNvPr id="6" name="Picture 5">
            <a:extLst>
              <a:ext uri="{FF2B5EF4-FFF2-40B4-BE49-F238E27FC236}">
                <a16:creationId xmlns:a16="http://schemas.microsoft.com/office/drawing/2014/main" id="{4FF118D9-1AEF-594D-94B2-E34E1CF3A021}"/>
              </a:ext>
            </a:extLst>
          </p:cNvPr>
          <p:cNvPicPr>
            <a:picLocks noChangeAspect="1"/>
          </p:cNvPicPr>
          <p:nvPr/>
        </p:nvPicPr>
        <p:blipFill>
          <a:blip r:embed="rId2"/>
          <a:stretch>
            <a:fillRect/>
          </a:stretch>
        </p:blipFill>
        <p:spPr>
          <a:xfrm>
            <a:off x="228600" y="1524000"/>
            <a:ext cx="8610600" cy="5118523"/>
          </a:xfrm>
          <a:prstGeom prst="rect">
            <a:avLst/>
          </a:prstGeom>
        </p:spPr>
      </p:pic>
      <p:sp>
        <p:nvSpPr>
          <p:cNvPr id="7" name="Rectangle 6">
            <a:extLst>
              <a:ext uri="{FF2B5EF4-FFF2-40B4-BE49-F238E27FC236}">
                <a16:creationId xmlns:a16="http://schemas.microsoft.com/office/drawing/2014/main" id="{D545347A-6581-DC44-839C-8D9096874F18}"/>
              </a:ext>
            </a:extLst>
          </p:cNvPr>
          <p:cNvSpPr/>
          <p:nvPr/>
        </p:nvSpPr>
        <p:spPr>
          <a:xfrm>
            <a:off x="4648200" y="6019800"/>
            <a:ext cx="3664786" cy="369332"/>
          </a:xfrm>
          <a:prstGeom prst="rect">
            <a:avLst/>
          </a:prstGeom>
        </p:spPr>
        <p:txBody>
          <a:bodyPr wrap="none">
            <a:spAutoFit/>
          </a:bodyPr>
          <a:lstStyle/>
          <a:p>
            <a:r>
              <a:rPr lang="en-US" dirty="0">
                <a:hlinkClick r:id="rId3"/>
              </a:rPr>
              <a:t>https://arxiv.org/abs/1706.03762</a:t>
            </a:r>
            <a:endParaRPr lang="en-US" dirty="0"/>
          </a:p>
        </p:txBody>
      </p:sp>
    </p:spTree>
    <p:extLst>
      <p:ext uri="{BB962C8B-B14F-4D97-AF65-F5344CB8AC3E}">
        <p14:creationId xmlns:p14="http://schemas.microsoft.com/office/powerpoint/2010/main" val="3059417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76CDB00-569A-AC4C-A2FE-2E539E514AA3}"/>
              </a:ext>
            </a:extLst>
          </p:cNvPr>
          <p:cNvSpPr>
            <a:spLocks noGrp="1" noChangeArrowheads="1"/>
          </p:cNvSpPr>
          <p:nvPr>
            <p:ph type="title"/>
          </p:nvPr>
        </p:nvSpPr>
        <p:spPr>
          <a:xfrm>
            <a:off x="707136" y="706210"/>
            <a:ext cx="8229600" cy="1066800"/>
          </a:xfrm>
        </p:spPr>
        <p:txBody>
          <a:bodyPr/>
          <a:lstStyle/>
          <a:p>
            <a:r>
              <a:rPr lang="en-US" altLang="en-US" b="1">
                <a:solidFill>
                  <a:srgbClr val="0000FF"/>
                </a:solidFill>
                <a:latin typeface="Arial" panose="020B0604020202020204" pitchFamily="34" charset="0"/>
                <a:cs typeface="Arial" panose="020B0604020202020204" pitchFamily="34" charset="0"/>
              </a:rPr>
              <a:t>Subdivisions of NLP</a:t>
            </a:r>
          </a:p>
        </p:txBody>
      </p:sp>
      <p:sp>
        <p:nvSpPr>
          <p:cNvPr id="7171" name="Rectangle 3">
            <a:extLst>
              <a:ext uri="{FF2B5EF4-FFF2-40B4-BE49-F238E27FC236}">
                <a16:creationId xmlns:a16="http://schemas.microsoft.com/office/drawing/2014/main" id="{5D4E5DAF-465A-3943-8075-BAD7891650B7}"/>
              </a:ext>
            </a:extLst>
          </p:cNvPr>
          <p:cNvSpPr>
            <a:spLocks noGrp="1" noChangeArrowheads="1"/>
          </p:cNvSpPr>
          <p:nvPr>
            <p:ph idx="1"/>
          </p:nvPr>
        </p:nvSpPr>
        <p:spPr>
          <a:xfrm>
            <a:off x="544286" y="2057400"/>
            <a:ext cx="7772400" cy="4114800"/>
          </a:xfrm>
        </p:spPr>
        <p:txBody>
          <a:bodyPr>
            <a:normAutofit fontScale="92500" lnSpcReduction="20000"/>
          </a:bodyPr>
          <a:lstStyle/>
          <a:p>
            <a:r>
              <a:rPr lang="en-US" altLang="en-US" sz="2800" b="1" i="1" u="sng"/>
              <a:t>Parts of Speech and Morphology</a:t>
            </a:r>
            <a:r>
              <a:rPr lang="en-US" altLang="en-US" sz="2800"/>
              <a:t> (words, their syntactic function in sentences, and the various forms they can take).</a:t>
            </a:r>
          </a:p>
          <a:p>
            <a:r>
              <a:rPr lang="en-US" altLang="en-US" sz="2800" b="1" i="1" u="sng"/>
              <a:t>Phrase Structure and Syntax</a:t>
            </a:r>
            <a:r>
              <a:rPr lang="en-US" altLang="en-US" sz="2800"/>
              <a:t> (regularities and constraints of word order and phrase structure). </a:t>
            </a:r>
          </a:p>
          <a:p>
            <a:r>
              <a:rPr lang="en-US" altLang="en-US" sz="2800" b="1" i="1" u="sng"/>
              <a:t>Semantics </a:t>
            </a:r>
            <a:r>
              <a:rPr lang="en-US" altLang="en-US" sz="2800"/>
              <a:t>(the study of the meaning of words (</a:t>
            </a:r>
            <a:r>
              <a:rPr lang="en-US" altLang="en-US" sz="2800" i="1"/>
              <a:t>lexical semantics</a:t>
            </a:r>
            <a:r>
              <a:rPr lang="en-US" altLang="en-US" sz="2800"/>
              <a:t>) and of how word meanings are combined into the meaning of sentences, etc.)</a:t>
            </a:r>
          </a:p>
          <a:p>
            <a:r>
              <a:rPr lang="en-US" altLang="en-US" sz="2800" b="1" i="1" u="sng"/>
              <a:t>Pragmatics </a:t>
            </a:r>
            <a:r>
              <a:rPr lang="en-US" altLang="en-US" sz="2800"/>
              <a:t>(the study of how knowledge about the world and language conventions interact with                  .                   literal meaning). </a:t>
            </a:r>
          </a:p>
        </p:txBody>
      </p:sp>
      <p:sp>
        <p:nvSpPr>
          <p:cNvPr id="5" name="Slide Number Placeholder 5">
            <a:extLst>
              <a:ext uri="{FF2B5EF4-FFF2-40B4-BE49-F238E27FC236}">
                <a16:creationId xmlns:a16="http://schemas.microsoft.com/office/drawing/2014/main" id="{9C633BE7-3DAE-8E43-B6F0-80B90FD9885F}"/>
              </a:ext>
            </a:extLst>
          </p:cNvPr>
          <p:cNvSpPr>
            <a:spLocks noGrp="1"/>
          </p:cNvSpPr>
          <p:nvPr>
            <p:ph type="sldNum" sz="quarter" idx="12"/>
          </p:nvPr>
        </p:nvSpPr>
        <p:spPr/>
        <p:txBody>
          <a:bodyPr/>
          <a:lstStyle/>
          <a:p>
            <a:fld id="{3FB8E3F2-8142-4B4F-AF7E-1B3FA22D4ACA}" type="slidenum">
              <a:rPr lang="en-US" altLang="en-US"/>
              <a:pPr/>
              <a:t>14</a:t>
            </a:fld>
            <a:endParaRPr lang="en-US" altLang="en-US"/>
          </a:p>
        </p:txBody>
      </p:sp>
    </p:spTree>
    <p:extLst>
      <p:ext uri="{BB962C8B-B14F-4D97-AF65-F5344CB8AC3E}">
        <p14:creationId xmlns:p14="http://schemas.microsoft.com/office/powerpoint/2010/main" val="1888694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15" y="533400"/>
            <a:ext cx="8615570" cy="990600"/>
          </a:xfrm>
        </p:spPr>
        <p:txBody>
          <a:bodyPr>
            <a:noAutofit/>
          </a:bodyPr>
          <a:lstStyle/>
          <a:p>
            <a:r>
              <a:rPr lang="en-US" sz="3600" b="1" dirty="0">
                <a:solidFill>
                  <a:srgbClr val="438086"/>
                </a:solidFill>
                <a:latin typeface="+mn-lt"/>
                <a:cs typeface="Calibri"/>
              </a:rPr>
              <a:t>Transformer: Attention is all your need</a:t>
            </a:r>
          </a:p>
        </p:txBody>
      </p:sp>
      <p:pic>
        <p:nvPicPr>
          <p:cNvPr id="6" name="Picture 5">
            <a:extLst>
              <a:ext uri="{FF2B5EF4-FFF2-40B4-BE49-F238E27FC236}">
                <a16:creationId xmlns:a16="http://schemas.microsoft.com/office/drawing/2014/main" id="{4FF118D9-1AEF-594D-94B2-E34E1CF3A021}"/>
              </a:ext>
            </a:extLst>
          </p:cNvPr>
          <p:cNvPicPr>
            <a:picLocks noChangeAspect="1"/>
          </p:cNvPicPr>
          <p:nvPr/>
        </p:nvPicPr>
        <p:blipFill>
          <a:blip r:embed="rId2"/>
          <a:stretch>
            <a:fillRect/>
          </a:stretch>
        </p:blipFill>
        <p:spPr>
          <a:xfrm>
            <a:off x="228600" y="1524000"/>
            <a:ext cx="8610600" cy="5118523"/>
          </a:xfrm>
          <a:prstGeom prst="rect">
            <a:avLst/>
          </a:prstGeom>
        </p:spPr>
      </p:pic>
      <p:sp>
        <p:nvSpPr>
          <p:cNvPr id="7" name="Rectangle 6">
            <a:extLst>
              <a:ext uri="{FF2B5EF4-FFF2-40B4-BE49-F238E27FC236}">
                <a16:creationId xmlns:a16="http://schemas.microsoft.com/office/drawing/2014/main" id="{D545347A-6581-DC44-839C-8D9096874F18}"/>
              </a:ext>
            </a:extLst>
          </p:cNvPr>
          <p:cNvSpPr/>
          <p:nvPr/>
        </p:nvSpPr>
        <p:spPr>
          <a:xfrm>
            <a:off x="4648200" y="6019800"/>
            <a:ext cx="3664786" cy="369332"/>
          </a:xfrm>
          <a:prstGeom prst="rect">
            <a:avLst/>
          </a:prstGeom>
        </p:spPr>
        <p:txBody>
          <a:bodyPr wrap="none">
            <a:spAutoFit/>
          </a:bodyPr>
          <a:lstStyle/>
          <a:p>
            <a:r>
              <a:rPr lang="en-US" dirty="0">
                <a:hlinkClick r:id="rId3"/>
              </a:rPr>
              <a:t>https://arxiv.org/abs/1706.03762</a:t>
            </a:r>
            <a:endParaRPr lang="en-US" dirty="0"/>
          </a:p>
        </p:txBody>
      </p:sp>
    </p:spTree>
    <p:extLst>
      <p:ext uri="{BB962C8B-B14F-4D97-AF65-F5344CB8AC3E}">
        <p14:creationId xmlns:p14="http://schemas.microsoft.com/office/powerpoint/2010/main" val="24907390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A1C55E-30C4-EC48-81D0-3C2E31D8CB6B}"/>
              </a:ext>
            </a:extLst>
          </p:cNvPr>
          <p:cNvPicPr>
            <a:picLocks noChangeAspect="1"/>
          </p:cNvPicPr>
          <p:nvPr/>
        </p:nvPicPr>
        <p:blipFill>
          <a:blip r:embed="rId2"/>
          <a:stretch>
            <a:fillRect/>
          </a:stretch>
        </p:blipFill>
        <p:spPr>
          <a:xfrm>
            <a:off x="1273074" y="3749923"/>
            <a:ext cx="7162800" cy="2812388"/>
          </a:xfrm>
          <a:prstGeom prst="rect">
            <a:avLst/>
          </a:prstGeom>
        </p:spPr>
      </p:pic>
      <p:sp>
        <p:nvSpPr>
          <p:cNvPr id="2" name="Title 1"/>
          <p:cNvSpPr>
            <a:spLocks noGrp="1"/>
          </p:cNvSpPr>
          <p:nvPr>
            <p:ph type="title"/>
          </p:nvPr>
        </p:nvSpPr>
        <p:spPr>
          <a:xfrm>
            <a:off x="838200" y="762000"/>
            <a:ext cx="7848600" cy="990600"/>
          </a:xfrm>
        </p:spPr>
        <p:txBody>
          <a:bodyPr>
            <a:noAutofit/>
          </a:bodyPr>
          <a:lstStyle/>
          <a:p>
            <a:r>
              <a:rPr lang="en-US" sz="3200" b="1" dirty="0">
                <a:solidFill>
                  <a:srgbClr val="438086"/>
                </a:solidFill>
                <a:latin typeface="+mn-lt"/>
                <a:cs typeface="Calibri"/>
              </a:rPr>
              <a:t>BERT: Bidirectional Encoder Representations from Transformers</a:t>
            </a:r>
            <a:br>
              <a:rPr lang="en-US" sz="3200" b="1" dirty="0">
                <a:solidFill>
                  <a:srgbClr val="438086"/>
                </a:solidFill>
                <a:latin typeface="+mn-lt"/>
                <a:cs typeface="Calibri"/>
              </a:rPr>
            </a:br>
            <a:endParaRPr lang="en-US" sz="3200" b="1" dirty="0">
              <a:solidFill>
                <a:srgbClr val="438086"/>
              </a:solidFill>
              <a:latin typeface="+mn-lt"/>
              <a:cs typeface="Calibri"/>
            </a:endParaRPr>
          </a:p>
        </p:txBody>
      </p:sp>
      <p:sp>
        <p:nvSpPr>
          <p:cNvPr id="3" name="Rectangle 2">
            <a:extLst>
              <a:ext uri="{FF2B5EF4-FFF2-40B4-BE49-F238E27FC236}">
                <a16:creationId xmlns:a16="http://schemas.microsoft.com/office/drawing/2014/main" id="{4065BA47-6472-8844-9A7C-E108D32F15BF}"/>
              </a:ext>
            </a:extLst>
          </p:cNvPr>
          <p:cNvSpPr/>
          <p:nvPr/>
        </p:nvSpPr>
        <p:spPr>
          <a:xfrm>
            <a:off x="2667000" y="6147747"/>
            <a:ext cx="3687228" cy="369332"/>
          </a:xfrm>
          <a:prstGeom prst="rect">
            <a:avLst/>
          </a:prstGeom>
        </p:spPr>
        <p:txBody>
          <a:bodyPr wrap="none">
            <a:spAutoFit/>
          </a:bodyPr>
          <a:lstStyle/>
          <a:p>
            <a:r>
              <a:rPr lang="en-US" dirty="0">
                <a:hlinkClick r:id="rId3"/>
              </a:rPr>
              <a:t>https://arxiv.org/abs/1810.04805</a:t>
            </a:r>
            <a:endParaRPr lang="en-US" dirty="0"/>
          </a:p>
        </p:txBody>
      </p:sp>
      <p:pic>
        <p:nvPicPr>
          <p:cNvPr id="5" name="Picture 4">
            <a:extLst>
              <a:ext uri="{FF2B5EF4-FFF2-40B4-BE49-F238E27FC236}">
                <a16:creationId xmlns:a16="http://schemas.microsoft.com/office/drawing/2014/main" id="{DD6DDFD2-0BC6-724B-BED2-B14DE4F1D0D6}"/>
              </a:ext>
            </a:extLst>
          </p:cNvPr>
          <p:cNvPicPr>
            <a:picLocks noChangeAspect="1"/>
          </p:cNvPicPr>
          <p:nvPr/>
        </p:nvPicPr>
        <p:blipFill>
          <a:blip r:embed="rId4"/>
          <a:stretch>
            <a:fillRect/>
          </a:stretch>
        </p:blipFill>
        <p:spPr>
          <a:xfrm>
            <a:off x="58882" y="1905000"/>
            <a:ext cx="9067800" cy="2401288"/>
          </a:xfrm>
          <a:prstGeom prst="rect">
            <a:avLst/>
          </a:prstGeom>
        </p:spPr>
      </p:pic>
    </p:spTree>
    <p:extLst>
      <p:ext uri="{BB962C8B-B14F-4D97-AF65-F5344CB8AC3E}">
        <p14:creationId xmlns:p14="http://schemas.microsoft.com/office/powerpoint/2010/main" val="39787500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0"/>
            <a:ext cx="7848600" cy="990600"/>
          </a:xfrm>
        </p:spPr>
        <p:txBody>
          <a:bodyPr>
            <a:normAutofit/>
          </a:bodyPr>
          <a:lstStyle/>
          <a:p>
            <a:r>
              <a:rPr lang="en-US" sz="3200" b="1" dirty="0">
                <a:solidFill>
                  <a:srgbClr val="438086"/>
                </a:solidFill>
                <a:latin typeface="+mn-lt"/>
                <a:cs typeface="Calibri"/>
              </a:rPr>
              <a:t>BERT Embedding</a:t>
            </a:r>
          </a:p>
        </p:txBody>
      </p:sp>
      <p:pic>
        <p:nvPicPr>
          <p:cNvPr id="4" name="Picture 3">
            <a:extLst>
              <a:ext uri="{FF2B5EF4-FFF2-40B4-BE49-F238E27FC236}">
                <a16:creationId xmlns:a16="http://schemas.microsoft.com/office/drawing/2014/main" id="{CB9D3FB5-D0F2-8F4B-B2D6-E36D24439CEF}"/>
              </a:ext>
            </a:extLst>
          </p:cNvPr>
          <p:cNvPicPr>
            <a:picLocks noChangeAspect="1"/>
          </p:cNvPicPr>
          <p:nvPr/>
        </p:nvPicPr>
        <p:blipFill>
          <a:blip r:embed="rId2"/>
          <a:stretch>
            <a:fillRect/>
          </a:stretch>
        </p:blipFill>
        <p:spPr>
          <a:xfrm>
            <a:off x="228600" y="2133600"/>
            <a:ext cx="8834381" cy="2822094"/>
          </a:xfrm>
          <a:prstGeom prst="rect">
            <a:avLst/>
          </a:prstGeom>
        </p:spPr>
      </p:pic>
    </p:spTree>
    <p:extLst>
      <p:ext uri="{BB962C8B-B14F-4D97-AF65-F5344CB8AC3E}">
        <p14:creationId xmlns:p14="http://schemas.microsoft.com/office/powerpoint/2010/main" val="2514833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21516"/>
            <a:ext cx="5334000" cy="990600"/>
          </a:xfrm>
        </p:spPr>
        <p:txBody>
          <a:bodyPr>
            <a:normAutofit/>
          </a:bodyPr>
          <a:lstStyle/>
          <a:p>
            <a:r>
              <a:rPr lang="en-US" sz="3200" b="1" dirty="0">
                <a:solidFill>
                  <a:srgbClr val="438086"/>
                </a:solidFill>
                <a:latin typeface="+mj-ea"/>
                <a:cs typeface="Calibri"/>
              </a:rPr>
              <a:t>BERT </a:t>
            </a:r>
            <a:r>
              <a:rPr lang="zh-CN" altLang="en-US" sz="3200" b="1" dirty="0">
                <a:solidFill>
                  <a:srgbClr val="438086"/>
                </a:solidFill>
                <a:latin typeface="+mj-ea"/>
                <a:cs typeface="Calibri"/>
              </a:rPr>
              <a:t>结构</a:t>
            </a:r>
            <a:r>
              <a:rPr lang="en-US" sz="3200" b="1" dirty="0">
                <a:solidFill>
                  <a:srgbClr val="438086"/>
                </a:solidFill>
                <a:latin typeface="+mj-ea"/>
                <a:cs typeface="Calibri"/>
              </a:rPr>
              <a:t> </a:t>
            </a:r>
          </a:p>
        </p:txBody>
      </p:sp>
      <p:pic>
        <p:nvPicPr>
          <p:cNvPr id="3" name="Picture 2">
            <a:extLst>
              <a:ext uri="{FF2B5EF4-FFF2-40B4-BE49-F238E27FC236}">
                <a16:creationId xmlns:a16="http://schemas.microsoft.com/office/drawing/2014/main" id="{F661455C-5953-EA41-9A8D-5AFBACAD73B4}"/>
              </a:ext>
            </a:extLst>
          </p:cNvPr>
          <p:cNvPicPr>
            <a:picLocks noChangeAspect="1"/>
          </p:cNvPicPr>
          <p:nvPr/>
        </p:nvPicPr>
        <p:blipFill>
          <a:blip r:embed="rId2"/>
          <a:stretch>
            <a:fillRect/>
          </a:stretch>
        </p:blipFill>
        <p:spPr>
          <a:xfrm>
            <a:off x="656167" y="1524000"/>
            <a:ext cx="7725833" cy="5238750"/>
          </a:xfrm>
          <a:prstGeom prst="rect">
            <a:avLst/>
          </a:prstGeom>
        </p:spPr>
      </p:pic>
    </p:spTree>
    <p:extLst>
      <p:ext uri="{BB962C8B-B14F-4D97-AF65-F5344CB8AC3E}">
        <p14:creationId xmlns:p14="http://schemas.microsoft.com/office/powerpoint/2010/main" val="11173746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353300" cy="990600"/>
          </a:xfrm>
        </p:spPr>
        <p:txBody>
          <a:bodyPr>
            <a:noAutofit/>
          </a:bodyPr>
          <a:lstStyle/>
          <a:p>
            <a:r>
              <a:rPr lang="en-US" sz="3200" b="1" dirty="0">
                <a:solidFill>
                  <a:srgbClr val="438086"/>
                </a:solidFill>
                <a:latin typeface="+mn-lt"/>
                <a:cs typeface="Calibri"/>
              </a:rPr>
              <a:t>GELU: Gaussian Error Linear Unit</a:t>
            </a:r>
            <a:br>
              <a:rPr lang="en-US" sz="3200" b="1" dirty="0">
                <a:solidFill>
                  <a:srgbClr val="438086"/>
                </a:solidFill>
                <a:latin typeface="+mn-lt"/>
                <a:cs typeface="Calibri"/>
              </a:rPr>
            </a:br>
            <a:r>
              <a:rPr lang="zh-CN" altLang="en-US" sz="3200" b="1" dirty="0">
                <a:solidFill>
                  <a:srgbClr val="438086"/>
                </a:solidFill>
                <a:latin typeface="+mn-lt"/>
                <a:cs typeface="Calibri"/>
              </a:rPr>
              <a:t>高斯误差线性单元</a:t>
            </a:r>
            <a:endParaRPr lang="en-US" sz="3200" b="1" dirty="0">
              <a:solidFill>
                <a:srgbClr val="438086"/>
              </a:solidFill>
              <a:latin typeface="+mn-lt"/>
              <a:cs typeface="Calibri"/>
            </a:endParaRPr>
          </a:p>
        </p:txBody>
      </p:sp>
      <p:pic>
        <p:nvPicPr>
          <p:cNvPr id="3" name="Picture 2">
            <a:extLst>
              <a:ext uri="{FF2B5EF4-FFF2-40B4-BE49-F238E27FC236}">
                <a16:creationId xmlns:a16="http://schemas.microsoft.com/office/drawing/2014/main" id="{D9F47168-7F7C-0749-8337-51603205D85D}"/>
              </a:ext>
            </a:extLst>
          </p:cNvPr>
          <p:cNvPicPr>
            <a:picLocks noChangeAspect="1"/>
          </p:cNvPicPr>
          <p:nvPr/>
        </p:nvPicPr>
        <p:blipFill>
          <a:blip r:embed="rId2"/>
          <a:stretch>
            <a:fillRect/>
          </a:stretch>
        </p:blipFill>
        <p:spPr>
          <a:xfrm>
            <a:off x="838200" y="1575955"/>
            <a:ext cx="7071946" cy="4343400"/>
          </a:xfrm>
          <a:prstGeom prst="rect">
            <a:avLst/>
          </a:prstGeom>
        </p:spPr>
      </p:pic>
      <p:sp>
        <p:nvSpPr>
          <p:cNvPr id="4" name="Rectangle 3">
            <a:extLst>
              <a:ext uri="{FF2B5EF4-FFF2-40B4-BE49-F238E27FC236}">
                <a16:creationId xmlns:a16="http://schemas.microsoft.com/office/drawing/2014/main" id="{F88190C5-A789-CE4C-9BC8-02B3340D30DC}"/>
              </a:ext>
            </a:extLst>
          </p:cNvPr>
          <p:cNvSpPr/>
          <p:nvPr/>
        </p:nvSpPr>
        <p:spPr>
          <a:xfrm>
            <a:off x="2438400" y="6017705"/>
            <a:ext cx="4572000" cy="646331"/>
          </a:xfrm>
          <a:prstGeom prst="rect">
            <a:avLst/>
          </a:prstGeom>
        </p:spPr>
        <p:txBody>
          <a:bodyPr>
            <a:spAutoFit/>
          </a:bodyPr>
          <a:lstStyle/>
          <a:p>
            <a:r>
              <a:rPr lang="en-US" dirty="0">
                <a:latin typeface="STIXGeneral-Italic" pitchFamily="2" charset="2"/>
                <a:ea typeface="Microsoft YaHei" panose="020B0503020204020204" pitchFamily="34" charset="-122"/>
              </a:rPr>
              <a:t>GELU</a:t>
            </a:r>
            <a:r>
              <a:rPr lang="en-US" dirty="0">
                <a:latin typeface="STIXGeneral-Regular" pitchFamily="2" charset="2"/>
                <a:ea typeface="Microsoft YaHei" panose="020B0503020204020204" pitchFamily="34" charset="-122"/>
              </a:rPr>
              <a:t>(</a:t>
            </a:r>
            <a:r>
              <a:rPr lang="en-US" dirty="0">
                <a:latin typeface="STIXGeneral-Italic" pitchFamily="2" charset="2"/>
                <a:ea typeface="Microsoft YaHei" panose="020B0503020204020204" pitchFamily="34" charset="-122"/>
              </a:rPr>
              <a:t>x</a:t>
            </a:r>
            <a:r>
              <a:rPr lang="en-US" dirty="0">
                <a:latin typeface="STIXGeneral-Regular" pitchFamily="2" charset="2"/>
                <a:ea typeface="Microsoft YaHei" panose="020B0503020204020204" pitchFamily="34" charset="-122"/>
              </a:rPr>
              <a:t>)=</a:t>
            </a:r>
            <a:r>
              <a:rPr lang="en-US" dirty="0" err="1">
                <a:latin typeface="STIXGeneral-Italic" pitchFamily="2" charset="2"/>
                <a:ea typeface="Microsoft YaHei" panose="020B0503020204020204" pitchFamily="34" charset="-122"/>
              </a:rPr>
              <a:t>xP</a:t>
            </a:r>
            <a:r>
              <a:rPr lang="en-US" dirty="0">
                <a:latin typeface="STIXGeneral-Regular" pitchFamily="2" charset="2"/>
                <a:ea typeface="Microsoft YaHei" panose="020B0503020204020204" pitchFamily="34" charset="-122"/>
              </a:rPr>
              <a:t>(</a:t>
            </a:r>
            <a:r>
              <a:rPr lang="en-US" dirty="0" err="1">
                <a:latin typeface="STIXGeneral-Italic" pitchFamily="2" charset="2"/>
                <a:ea typeface="Microsoft YaHei" panose="020B0503020204020204" pitchFamily="34" charset="-122"/>
              </a:rPr>
              <a:t>X</a:t>
            </a:r>
            <a:r>
              <a:rPr lang="en-US" dirty="0" err="1">
                <a:latin typeface="STIXGeneral-Regular" pitchFamily="2" charset="2"/>
                <a:ea typeface="Microsoft YaHei" panose="020B0503020204020204" pitchFamily="34" charset="-122"/>
              </a:rPr>
              <a:t>≤</a:t>
            </a:r>
            <a:r>
              <a:rPr lang="en-US" dirty="0" err="1">
                <a:latin typeface="STIXGeneral-Italic" pitchFamily="2" charset="2"/>
                <a:ea typeface="Microsoft YaHei" panose="020B0503020204020204" pitchFamily="34" charset="-122"/>
              </a:rPr>
              <a:t>x</a:t>
            </a:r>
            <a:r>
              <a:rPr lang="en-US" dirty="0">
                <a:latin typeface="STIXGeneral-Regular" pitchFamily="2" charset="2"/>
                <a:ea typeface="Microsoft YaHei" panose="020B0503020204020204" pitchFamily="34" charset="-122"/>
              </a:rPr>
              <a:t>)</a:t>
            </a:r>
            <a:r>
              <a:rPr lang="en-US" dirty="0">
                <a:latin typeface="STIXGeneral" pitchFamily="2" charset="2"/>
                <a:ea typeface="Microsoft YaHei" panose="020B0503020204020204" pitchFamily="34" charset="-122"/>
              </a:rPr>
              <a:t>，</a:t>
            </a:r>
            <a:r>
              <a:rPr lang="en-US" dirty="0">
                <a:latin typeface="STIXGeneral-Italic" pitchFamily="2" charset="2"/>
                <a:ea typeface="Microsoft YaHei" panose="020B0503020204020204" pitchFamily="34" charset="-122"/>
              </a:rPr>
              <a:t>X</a:t>
            </a:r>
            <a:r>
              <a:rPr lang="en-US" dirty="0">
                <a:latin typeface="STIXGeneral" pitchFamily="2" charset="2"/>
                <a:ea typeface="Microsoft YaHei" panose="020B0503020204020204" pitchFamily="34" charset="-122"/>
              </a:rPr>
              <a:t> follows </a:t>
            </a:r>
            <a:r>
              <a:rPr lang="en-US" dirty="0">
                <a:latin typeface="STIXGeneral-Italic" pitchFamily="2" charset="2"/>
                <a:ea typeface="Microsoft YaHei" panose="020B0503020204020204" pitchFamily="34" charset="-122"/>
              </a:rPr>
              <a:t>N</a:t>
            </a:r>
            <a:r>
              <a:rPr lang="en-US" dirty="0">
                <a:latin typeface="STIXGeneral-Regular" pitchFamily="2" charset="2"/>
                <a:ea typeface="Microsoft YaHei" panose="020B0503020204020204" pitchFamily="34" charset="-122"/>
              </a:rPr>
              <a:t>(</a:t>
            </a:r>
            <a:r>
              <a:rPr lang="el-GR" dirty="0">
                <a:latin typeface="STIXGeneral-Italic" pitchFamily="2" charset="2"/>
                <a:ea typeface="Microsoft YaHei" panose="020B0503020204020204" pitchFamily="34" charset="-122"/>
              </a:rPr>
              <a:t>μ</a:t>
            </a:r>
            <a:r>
              <a:rPr lang="el-GR" dirty="0">
                <a:latin typeface="STIXGeneral-Regular" pitchFamily="2" charset="2"/>
                <a:ea typeface="Microsoft YaHei" panose="020B0503020204020204" pitchFamily="34" charset="-122"/>
              </a:rPr>
              <a:t>,</a:t>
            </a:r>
            <a:r>
              <a:rPr lang="el-GR" dirty="0">
                <a:latin typeface="STIXGeneral-Italic" pitchFamily="2" charset="2"/>
                <a:ea typeface="Microsoft YaHei" panose="020B0503020204020204" pitchFamily="34" charset="-122"/>
              </a:rPr>
              <a:t>σ</a:t>
            </a:r>
            <a:r>
              <a:rPr lang="el-GR" dirty="0">
                <a:latin typeface="STIXGeneral-Regular" pitchFamily="2" charset="2"/>
                <a:ea typeface="Microsoft YaHei" panose="020B0503020204020204" pitchFamily="34" charset="-122"/>
              </a:rPr>
              <a:t>2)</a:t>
            </a:r>
            <a:br>
              <a:rPr lang="el-GR" dirty="0"/>
            </a:br>
            <a:endParaRPr lang="en-US" dirty="0"/>
          </a:p>
        </p:txBody>
      </p:sp>
    </p:spTree>
    <p:extLst>
      <p:ext uri="{BB962C8B-B14F-4D97-AF65-F5344CB8AC3E}">
        <p14:creationId xmlns:p14="http://schemas.microsoft.com/office/powerpoint/2010/main" val="2136203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96FA5-5916-4846-824A-68C39A41B70F}"/>
              </a:ext>
            </a:extLst>
          </p:cNvPr>
          <p:cNvPicPr>
            <a:picLocks noChangeAspect="1"/>
          </p:cNvPicPr>
          <p:nvPr/>
        </p:nvPicPr>
        <p:blipFill>
          <a:blip r:embed="rId2"/>
          <a:stretch>
            <a:fillRect/>
          </a:stretch>
        </p:blipFill>
        <p:spPr>
          <a:xfrm>
            <a:off x="3429000" y="1600200"/>
            <a:ext cx="6248400" cy="5068147"/>
          </a:xfrm>
          <a:prstGeom prst="rect">
            <a:avLst/>
          </a:prstGeom>
        </p:spPr>
      </p:pic>
      <p:sp>
        <p:nvSpPr>
          <p:cNvPr id="2" name="Title 1"/>
          <p:cNvSpPr>
            <a:spLocks noGrp="1"/>
          </p:cNvSpPr>
          <p:nvPr>
            <p:ph type="title"/>
          </p:nvPr>
        </p:nvSpPr>
        <p:spPr>
          <a:xfrm>
            <a:off x="177567" y="605347"/>
            <a:ext cx="4267200" cy="990600"/>
          </a:xfrm>
        </p:spPr>
        <p:txBody>
          <a:bodyPr>
            <a:normAutofit/>
          </a:bodyPr>
          <a:lstStyle/>
          <a:p>
            <a:r>
              <a:rPr lang="en-US" sz="3200" b="1" dirty="0">
                <a:solidFill>
                  <a:srgbClr val="438086"/>
                </a:solidFill>
                <a:latin typeface="+mn-lt"/>
                <a:cs typeface="Calibri"/>
              </a:rPr>
              <a:t>BERT </a:t>
            </a:r>
            <a:r>
              <a:rPr lang="zh-CN" altLang="en-US" sz="3200" b="1" dirty="0">
                <a:solidFill>
                  <a:srgbClr val="438086"/>
                </a:solidFill>
                <a:latin typeface="+mn-lt"/>
                <a:cs typeface="Calibri"/>
              </a:rPr>
              <a:t>训练</a:t>
            </a:r>
            <a:endParaRPr lang="en-US" sz="3200" b="1" dirty="0">
              <a:solidFill>
                <a:srgbClr val="438086"/>
              </a:solidFill>
              <a:latin typeface="+mn-lt"/>
              <a:cs typeface="Calibri"/>
            </a:endParaRPr>
          </a:p>
        </p:txBody>
      </p:sp>
      <p:pic>
        <p:nvPicPr>
          <p:cNvPr id="4" name="Picture 3">
            <a:extLst>
              <a:ext uri="{FF2B5EF4-FFF2-40B4-BE49-F238E27FC236}">
                <a16:creationId xmlns:a16="http://schemas.microsoft.com/office/drawing/2014/main" id="{4CA9E064-FBAD-CF48-BC4A-2B226328159D}"/>
              </a:ext>
            </a:extLst>
          </p:cNvPr>
          <p:cNvPicPr>
            <a:picLocks noChangeAspect="1"/>
          </p:cNvPicPr>
          <p:nvPr/>
        </p:nvPicPr>
        <p:blipFill>
          <a:blip r:embed="rId3"/>
          <a:stretch>
            <a:fillRect/>
          </a:stretch>
        </p:blipFill>
        <p:spPr>
          <a:xfrm>
            <a:off x="-211282" y="1905000"/>
            <a:ext cx="5791200" cy="416242"/>
          </a:xfrm>
          <a:prstGeom prst="rect">
            <a:avLst/>
          </a:prstGeom>
        </p:spPr>
      </p:pic>
      <p:pic>
        <p:nvPicPr>
          <p:cNvPr id="5" name="Picture 4">
            <a:extLst>
              <a:ext uri="{FF2B5EF4-FFF2-40B4-BE49-F238E27FC236}">
                <a16:creationId xmlns:a16="http://schemas.microsoft.com/office/drawing/2014/main" id="{7AEDD217-20F1-8C4C-98F3-EF03285AE816}"/>
              </a:ext>
            </a:extLst>
          </p:cNvPr>
          <p:cNvPicPr>
            <a:picLocks noChangeAspect="1"/>
          </p:cNvPicPr>
          <p:nvPr/>
        </p:nvPicPr>
        <p:blipFill>
          <a:blip r:embed="rId4"/>
          <a:stretch>
            <a:fillRect/>
          </a:stretch>
        </p:blipFill>
        <p:spPr>
          <a:xfrm>
            <a:off x="152400" y="3287597"/>
            <a:ext cx="5198140" cy="698500"/>
          </a:xfrm>
          <a:prstGeom prst="rect">
            <a:avLst/>
          </a:prstGeom>
        </p:spPr>
      </p:pic>
    </p:spTree>
    <p:extLst>
      <p:ext uri="{BB962C8B-B14F-4D97-AF65-F5344CB8AC3E}">
        <p14:creationId xmlns:p14="http://schemas.microsoft.com/office/powerpoint/2010/main" val="37646582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7C22B-90A6-3645-8E90-6C16CA246180}"/>
              </a:ext>
            </a:extLst>
          </p:cNvPr>
          <p:cNvPicPr>
            <a:picLocks noChangeAspect="1"/>
          </p:cNvPicPr>
          <p:nvPr/>
        </p:nvPicPr>
        <p:blipFill>
          <a:blip r:embed="rId2"/>
          <a:stretch>
            <a:fillRect/>
          </a:stretch>
        </p:blipFill>
        <p:spPr>
          <a:xfrm>
            <a:off x="1219200" y="1447800"/>
            <a:ext cx="6781800" cy="5385955"/>
          </a:xfrm>
          <a:prstGeom prst="rect">
            <a:avLst/>
          </a:prstGeom>
        </p:spPr>
      </p:pic>
      <p:sp>
        <p:nvSpPr>
          <p:cNvPr id="2" name="Title 1"/>
          <p:cNvSpPr>
            <a:spLocks noGrp="1"/>
          </p:cNvSpPr>
          <p:nvPr>
            <p:ph type="title"/>
          </p:nvPr>
        </p:nvSpPr>
        <p:spPr>
          <a:xfrm>
            <a:off x="304800" y="533400"/>
            <a:ext cx="2895600" cy="990600"/>
          </a:xfrm>
        </p:spPr>
        <p:txBody>
          <a:bodyPr>
            <a:normAutofit/>
          </a:bodyPr>
          <a:lstStyle/>
          <a:p>
            <a:r>
              <a:rPr lang="en-US" sz="3200" b="1" dirty="0">
                <a:solidFill>
                  <a:srgbClr val="438086"/>
                </a:solidFill>
                <a:latin typeface="+mn-lt"/>
                <a:cs typeface="Calibri"/>
              </a:rPr>
              <a:t>BERT </a:t>
            </a:r>
            <a:r>
              <a:rPr lang="zh-CN" altLang="en-US" sz="3200" b="1" dirty="0">
                <a:solidFill>
                  <a:srgbClr val="438086"/>
                </a:solidFill>
                <a:latin typeface="+mn-lt"/>
                <a:cs typeface="Calibri"/>
              </a:rPr>
              <a:t>任务</a:t>
            </a:r>
            <a:endParaRPr lang="en-US" sz="3200" b="1" dirty="0">
              <a:solidFill>
                <a:srgbClr val="438086"/>
              </a:solidFill>
              <a:latin typeface="+mn-lt"/>
              <a:cs typeface="Calibri"/>
            </a:endParaRPr>
          </a:p>
        </p:txBody>
      </p:sp>
    </p:spTree>
    <p:extLst>
      <p:ext uri="{BB962C8B-B14F-4D97-AF65-F5344CB8AC3E}">
        <p14:creationId xmlns:p14="http://schemas.microsoft.com/office/powerpoint/2010/main" val="40232733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3B911-81EE-7E47-868D-2EC7B6F6FFFD}"/>
              </a:ext>
            </a:extLst>
          </p:cNvPr>
          <p:cNvPicPr>
            <a:picLocks noChangeAspect="1"/>
          </p:cNvPicPr>
          <p:nvPr/>
        </p:nvPicPr>
        <p:blipFill>
          <a:blip r:embed="rId2"/>
          <a:stretch>
            <a:fillRect/>
          </a:stretch>
        </p:blipFill>
        <p:spPr>
          <a:xfrm>
            <a:off x="167614" y="1905000"/>
            <a:ext cx="8808774" cy="4616450"/>
          </a:xfrm>
          <a:prstGeom prst="rect">
            <a:avLst/>
          </a:prstGeom>
        </p:spPr>
      </p:pic>
      <p:sp>
        <p:nvSpPr>
          <p:cNvPr id="4" name="Title 1">
            <a:extLst>
              <a:ext uri="{FF2B5EF4-FFF2-40B4-BE49-F238E27FC236}">
                <a16:creationId xmlns:a16="http://schemas.microsoft.com/office/drawing/2014/main" id="{8B47A18C-DD2B-2F40-9F78-098B8FB19A83}"/>
              </a:ext>
            </a:extLst>
          </p:cNvPr>
          <p:cNvSpPr txBox="1">
            <a:spLocks/>
          </p:cNvSpPr>
          <p:nvPr/>
        </p:nvSpPr>
        <p:spPr>
          <a:xfrm>
            <a:off x="-1371600" y="820723"/>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algn="ctr"/>
            <a:r>
              <a:rPr lang="en-US" altLang="en-US" sz="3200" b="1" dirty="0">
                <a:solidFill>
                  <a:srgbClr val="438086"/>
                </a:solidFill>
                <a:latin typeface="+mn-lt"/>
                <a:ea typeface="Arial" charset="0"/>
                <a:cs typeface="Arial" charset="0"/>
              </a:rPr>
              <a:t>Transformer Attention</a:t>
            </a:r>
          </a:p>
        </p:txBody>
      </p:sp>
    </p:spTree>
    <p:extLst>
      <p:ext uri="{BB962C8B-B14F-4D97-AF65-F5344CB8AC3E}">
        <p14:creationId xmlns:p14="http://schemas.microsoft.com/office/powerpoint/2010/main" val="23268452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411760" y="609600"/>
            <a:ext cx="7086600" cy="1143000"/>
          </a:xfrm>
        </p:spPr>
        <p:txBody>
          <a:bodyPr>
            <a:normAutofit/>
          </a:bodyPr>
          <a:lstStyle/>
          <a:p>
            <a:r>
              <a:rPr lang="en-US" altLang="zh-CN" sz="4400" b="1" dirty="0">
                <a:solidFill>
                  <a:srgbClr val="438086"/>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dirty="0">
              <a:ea typeface="宋体" charset="-122"/>
            </a:endParaRPr>
          </a:p>
          <a:p>
            <a:pPr>
              <a:spcBef>
                <a:spcPts val="1500"/>
              </a:spcBef>
            </a:pPr>
            <a:r>
              <a:rPr lang="en-US" sz="3200" dirty="0"/>
              <a:t>Introduction to NLP</a:t>
            </a:r>
          </a:p>
          <a:p>
            <a:pPr>
              <a:spcBef>
                <a:spcPts val="1500"/>
              </a:spcBef>
            </a:pPr>
            <a:r>
              <a:rPr lang="en-US" sz="3200" dirty="0"/>
              <a:t>NLP components and basic methods</a:t>
            </a:r>
          </a:p>
          <a:p>
            <a:pPr>
              <a:spcBef>
                <a:spcPts val="1500"/>
              </a:spcBef>
            </a:pPr>
            <a:r>
              <a:rPr lang="en-US" sz="3200" dirty="0"/>
              <a:t>Structure of RNN</a:t>
            </a:r>
          </a:p>
          <a:p>
            <a:pPr>
              <a:spcBef>
                <a:spcPts val="1500"/>
              </a:spcBef>
            </a:pPr>
            <a:r>
              <a:rPr lang="en-US" sz="3200" dirty="0"/>
              <a:t>Long Short-term Memory (LSTM)</a:t>
            </a:r>
          </a:p>
          <a:p>
            <a:pPr>
              <a:spcBef>
                <a:spcPts val="1500"/>
              </a:spcBef>
            </a:pPr>
            <a:r>
              <a:rPr lang="en-US" sz="3200" dirty="0"/>
              <a:t>Basic language models</a:t>
            </a:r>
          </a:p>
          <a:p>
            <a:pPr>
              <a:spcBef>
                <a:spcPts val="1500"/>
              </a:spcBef>
            </a:pPr>
            <a:r>
              <a:rPr lang="en-US" sz="3200" dirty="0"/>
              <a:t>BERT</a:t>
            </a:r>
          </a:p>
          <a:p>
            <a:pPr>
              <a:spcBef>
                <a:spcPts val="1500"/>
              </a:spcBef>
            </a:pPr>
            <a:r>
              <a:rPr lang="en-US" sz="3200" dirty="0">
                <a:solidFill>
                  <a:srgbClr val="FF0000"/>
                </a:solidFill>
              </a:rPr>
              <a:t>NLP applications</a:t>
            </a:r>
          </a:p>
        </p:txBody>
      </p:sp>
    </p:spTree>
    <p:extLst>
      <p:ext uri="{BB962C8B-B14F-4D97-AF65-F5344CB8AC3E}">
        <p14:creationId xmlns:p14="http://schemas.microsoft.com/office/powerpoint/2010/main" val="15546968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D34356E5-F170-7040-A0B1-8604343792ED}"/>
              </a:ext>
            </a:extLst>
          </p:cNvPr>
          <p:cNvSpPr txBox="1">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defTabSz="457200" eaLnBrk="0" hangingPunct="0">
              <a:tabLst>
                <a:tab pos="723900" algn="l"/>
                <a:tab pos="1447800" algn="l"/>
                <a:tab pos="2171700" algn="l"/>
                <a:tab pos="2895600" algn="l"/>
              </a:tabLst>
              <a:defRPr>
                <a:solidFill>
                  <a:schemeClr val="tx1"/>
                </a:solidFill>
                <a:latin typeface="Arial" panose="020B0604020202020204" pitchFamily="34" charset="0"/>
              </a:defRPr>
            </a:lvl1pPr>
            <a:lvl2pPr marL="742950" indent="-285750" defTabSz="457200" eaLnBrk="0" hangingPunct="0">
              <a:tabLst>
                <a:tab pos="723900" algn="l"/>
                <a:tab pos="1447800" algn="l"/>
                <a:tab pos="2171700" algn="l"/>
                <a:tab pos="2895600" algn="l"/>
              </a:tabLst>
              <a:defRPr>
                <a:solidFill>
                  <a:schemeClr val="tx1"/>
                </a:solidFill>
                <a:latin typeface="Arial" panose="020B0604020202020204" pitchFamily="34" charset="0"/>
              </a:defRPr>
            </a:lvl2pPr>
            <a:lvl3pPr marL="1143000" indent="-228600" defTabSz="457200" eaLnBrk="0" hangingPunct="0">
              <a:tabLst>
                <a:tab pos="723900" algn="l"/>
                <a:tab pos="1447800" algn="l"/>
                <a:tab pos="2171700" algn="l"/>
                <a:tab pos="2895600" algn="l"/>
              </a:tabLst>
              <a:defRPr>
                <a:solidFill>
                  <a:schemeClr val="tx1"/>
                </a:solidFill>
                <a:latin typeface="Arial" panose="020B0604020202020204" pitchFamily="34" charset="0"/>
              </a:defRPr>
            </a:lvl3pPr>
            <a:lvl4pPr marL="1600200" indent="-228600" defTabSz="457200" eaLnBrk="0" hangingPunct="0">
              <a:tabLst>
                <a:tab pos="723900" algn="l"/>
                <a:tab pos="1447800" algn="l"/>
                <a:tab pos="2171700" algn="l"/>
                <a:tab pos="2895600" algn="l"/>
              </a:tabLst>
              <a:defRPr>
                <a:solidFill>
                  <a:schemeClr val="tx1"/>
                </a:solidFill>
                <a:latin typeface="Arial" panose="020B0604020202020204" pitchFamily="34" charset="0"/>
              </a:defRPr>
            </a:lvl4pPr>
            <a:lvl5pPr marL="2057400" indent="-228600" defTabSz="457200" eaLnBrk="0" hangingPunct="0">
              <a:tabLst>
                <a:tab pos="723900" algn="l"/>
                <a:tab pos="1447800" algn="l"/>
                <a:tab pos="2171700" algn="l"/>
                <a:tab pos="289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9pPr>
          </a:lstStyle>
          <a:p>
            <a:pPr algn="ctr" eaLnBrk="1" hangingPunct="1">
              <a:buClr>
                <a:srgbClr val="000000"/>
              </a:buClr>
              <a:buSzPct val="45000"/>
              <a:buFont typeface="StarSymbol" pitchFamily="2" charset="0"/>
              <a:buNone/>
            </a:pPr>
            <a:endParaRPr lang="en-GB" altLang="en-US"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p:txBody>
      </p:sp>
      <p:sp>
        <p:nvSpPr>
          <p:cNvPr id="20483" name="Text Box 3">
            <a:extLst>
              <a:ext uri="{FF2B5EF4-FFF2-40B4-BE49-F238E27FC236}">
                <a16:creationId xmlns:a16="http://schemas.microsoft.com/office/drawing/2014/main" id="{09381BBA-E49A-5941-A2BF-C05010084532}"/>
              </a:ext>
            </a:extLst>
          </p:cNvPr>
          <p:cNvSpPr txBox="1">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defTabSz="457200" eaLnBrk="0" hangingPunct="0">
              <a:tabLst>
                <a:tab pos="723900" algn="l"/>
                <a:tab pos="1447800" algn="l"/>
              </a:tabLst>
              <a:defRPr>
                <a:solidFill>
                  <a:schemeClr val="tx1"/>
                </a:solidFill>
                <a:latin typeface="Arial" panose="020B0604020202020204" pitchFamily="34" charset="0"/>
              </a:defRPr>
            </a:lvl1pPr>
            <a:lvl2pPr marL="742950" indent="-285750" defTabSz="457200" eaLnBrk="0" hangingPunct="0">
              <a:tabLst>
                <a:tab pos="723900" algn="l"/>
                <a:tab pos="1447800" algn="l"/>
              </a:tabLst>
              <a:defRPr>
                <a:solidFill>
                  <a:schemeClr val="tx1"/>
                </a:solidFill>
                <a:latin typeface="Arial" panose="020B0604020202020204" pitchFamily="34" charset="0"/>
              </a:defRPr>
            </a:lvl2pPr>
            <a:lvl3pPr marL="1143000" indent="-228600" defTabSz="457200" eaLnBrk="0" hangingPunct="0">
              <a:tabLst>
                <a:tab pos="723900" algn="l"/>
                <a:tab pos="1447800" algn="l"/>
              </a:tabLst>
              <a:defRPr>
                <a:solidFill>
                  <a:schemeClr val="tx1"/>
                </a:solidFill>
                <a:latin typeface="Arial" panose="020B0604020202020204" pitchFamily="34" charset="0"/>
              </a:defRPr>
            </a:lvl3pPr>
            <a:lvl4pPr marL="1600200" indent="-228600" defTabSz="457200" eaLnBrk="0" hangingPunct="0">
              <a:tabLst>
                <a:tab pos="723900" algn="l"/>
                <a:tab pos="1447800" algn="l"/>
              </a:tabLst>
              <a:defRPr>
                <a:solidFill>
                  <a:schemeClr val="tx1"/>
                </a:solidFill>
                <a:latin typeface="Arial" panose="020B0604020202020204" pitchFamily="34" charset="0"/>
              </a:defRPr>
            </a:lvl4pPr>
            <a:lvl5pPr marL="2057400" indent="-228600" defTabSz="457200" eaLnBrk="0" hangingPunct="0">
              <a:tabLst>
                <a:tab pos="723900" algn="l"/>
                <a:tab pos="14478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9pPr>
          </a:lstStyle>
          <a:p>
            <a:pPr eaLnBrk="1" hangingPunct="1">
              <a:buClr>
                <a:srgbClr val="000000"/>
              </a:buClr>
              <a:buSzPct val="45000"/>
              <a:buFont typeface="StarSymbol" pitchFamily="2" charset="0"/>
              <a:buNone/>
            </a:pPr>
            <a:endParaRPr lang="en-GB" altLang="en-US"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p:txBody>
      </p:sp>
      <p:sp>
        <p:nvSpPr>
          <p:cNvPr id="1439750" name="Rectangle 6">
            <a:extLst>
              <a:ext uri="{FF2B5EF4-FFF2-40B4-BE49-F238E27FC236}">
                <a16:creationId xmlns:a16="http://schemas.microsoft.com/office/drawing/2014/main" id="{9458FB61-1306-BC4F-A5B9-63FF65361D84}"/>
              </a:ext>
            </a:extLst>
          </p:cNvPr>
          <p:cNvSpPr>
            <a:spLocks noGrp="1" noChangeArrowheads="1"/>
          </p:cNvSpPr>
          <p:nvPr>
            <p:ph type="title"/>
          </p:nvPr>
        </p:nvSpPr>
        <p:spPr>
          <a:xfrm>
            <a:off x="534988" y="570706"/>
            <a:ext cx="2817812" cy="1181894"/>
          </a:xfrm>
        </p:spPr>
        <p:txBody>
          <a:bodyPr lIns="90000" tIns="46800" rIns="90000" bIns="46800" anchor="ctr">
            <a:normAutofit/>
          </a:bodyPr>
          <a:lstStyle/>
          <a:p>
            <a:pPr marL="0" indent="0" algn="ctr" defTabSz="457200"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zh-CN" altLang="en-US" b="1" dirty="0">
                <a:solidFill>
                  <a:srgbClr val="438086"/>
                </a:solidFill>
                <a:latin typeface="+mj-ea"/>
                <a:cs typeface="Arial" panose="020B0604020202020204" pitchFamily="34" charset="0"/>
              </a:rPr>
              <a:t>语音系统</a:t>
            </a:r>
            <a:endParaRPr lang="en-GB" b="1" dirty="0">
              <a:solidFill>
                <a:srgbClr val="438086"/>
              </a:solidFill>
              <a:latin typeface="+mj-ea"/>
              <a:cs typeface="Arial" panose="020B0604020202020204" pitchFamily="34" charset="0"/>
            </a:endParaRPr>
          </a:p>
        </p:txBody>
      </p:sp>
      <p:sp>
        <p:nvSpPr>
          <p:cNvPr id="1439748" name="Rectangle 4">
            <a:extLst>
              <a:ext uri="{FF2B5EF4-FFF2-40B4-BE49-F238E27FC236}">
                <a16:creationId xmlns:a16="http://schemas.microsoft.com/office/drawing/2014/main" id="{C66BCF6F-AB6C-1A47-8CE7-630639855454}"/>
              </a:ext>
            </a:extLst>
          </p:cNvPr>
          <p:cNvSpPr>
            <a:spLocks noGrp="1" noChangeArrowheads="1"/>
          </p:cNvSpPr>
          <p:nvPr>
            <p:ph idx="1"/>
          </p:nvPr>
        </p:nvSpPr>
        <p:spPr>
          <a:xfrm>
            <a:off x="534988" y="1752600"/>
            <a:ext cx="8229600" cy="5183188"/>
          </a:xfrm>
        </p:spPr>
        <p:txBody>
          <a:bodyPr lIns="90000" tIns="46800" rIns="90000" bIns="46800" anchor="t">
            <a:normAutofit/>
          </a:bodyPr>
          <a:lstStyle/>
          <a:p>
            <a:pPr marL="341313" indent="-341313" algn="l" defTabSz="457200" eaLnBrk="1" hangingPunct="1">
              <a:lnSpc>
                <a:spcPct val="90000"/>
              </a:lnSpc>
              <a:spcBef>
                <a:spcPts val="500"/>
              </a:spcBef>
              <a:buClr>
                <a:schemeClr val="accent2"/>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zh-CN" altLang="en-US" sz="2400" dirty="0">
                <a:solidFill>
                  <a:srgbClr val="3366FF"/>
                </a:solidFill>
                <a:latin typeface="+mn-ea"/>
              </a:rPr>
              <a:t>自动语音识别</a:t>
            </a:r>
            <a:r>
              <a:rPr lang="en-GB" sz="2400" dirty="0">
                <a:solidFill>
                  <a:srgbClr val="3366FF"/>
                </a:solidFill>
                <a:latin typeface="+mn-ea"/>
              </a:rPr>
              <a:t>(ASR, Automatic Speech Recognition)</a:t>
            </a:r>
          </a:p>
          <a:p>
            <a:pPr marL="741363" lvl="1" indent="-284163" algn="l" defTabSz="457200" eaLnBrk="1" hangingPunct="1">
              <a:lnSpc>
                <a:spcPct val="90000"/>
              </a:lnSpc>
              <a:spcBef>
                <a:spcPts val="450"/>
              </a:spcBef>
              <a:buClr>
                <a:schemeClr val="tx1"/>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zh-CN" altLang="en-US" sz="2000" dirty="0">
                <a:solidFill>
                  <a:schemeClr val="tx1"/>
                </a:solidFill>
                <a:latin typeface="+mn-ea"/>
              </a:rPr>
              <a:t>输入语音，输出文字</a:t>
            </a:r>
            <a:endParaRPr lang="en-GB" sz="1800" dirty="0">
              <a:solidFill>
                <a:schemeClr val="accent2"/>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chemeClr val="accent2"/>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chemeClr val="accent2"/>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chemeClr val="accent2"/>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rgbClr val="3366FF"/>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rgbClr val="3366FF"/>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rgbClr val="3366FF"/>
              </a:solidFill>
              <a:latin typeface="+mn-ea"/>
            </a:endParaRPr>
          </a:p>
          <a:p>
            <a:pPr marL="341313" indent="-341313" algn="l" defTabSz="457200" eaLnBrk="1" hangingPunct="1">
              <a:lnSpc>
                <a:spcPct val="90000"/>
              </a:lnSpc>
              <a:spcBef>
                <a:spcPts val="500"/>
              </a:spcBef>
              <a:buClr>
                <a:schemeClr val="accent2"/>
              </a:buCl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2400" dirty="0">
              <a:solidFill>
                <a:srgbClr val="3366FF"/>
              </a:solidFill>
              <a:latin typeface="+mn-ea"/>
            </a:endParaRPr>
          </a:p>
          <a:p>
            <a:pPr marL="341313" indent="-341313" algn="l" defTabSz="457200" eaLnBrk="1" hangingPunct="1">
              <a:lnSpc>
                <a:spcPct val="90000"/>
              </a:lnSpc>
              <a:spcBef>
                <a:spcPts val="500"/>
              </a:spcBef>
              <a:buClr>
                <a:schemeClr val="accent2"/>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zh-CN" altLang="en-US" sz="2400" dirty="0">
                <a:solidFill>
                  <a:srgbClr val="3366FF"/>
                </a:solidFill>
                <a:latin typeface="+mn-ea"/>
              </a:rPr>
              <a:t>文字转语音</a:t>
            </a:r>
            <a:r>
              <a:rPr lang="en-GB" sz="2400" dirty="0">
                <a:solidFill>
                  <a:srgbClr val="3366FF"/>
                </a:solidFill>
                <a:latin typeface="+mn-ea"/>
              </a:rPr>
              <a:t>(TTS, </a:t>
            </a:r>
            <a:r>
              <a:rPr lang="en-US" altLang="zh-CN" sz="2400" dirty="0">
                <a:solidFill>
                  <a:srgbClr val="3366FF"/>
                </a:solidFill>
                <a:latin typeface="+mn-ea"/>
              </a:rPr>
              <a:t>Text to Speech</a:t>
            </a:r>
            <a:r>
              <a:rPr lang="en-GB" sz="2400" dirty="0">
                <a:solidFill>
                  <a:srgbClr val="3366FF"/>
                </a:solidFill>
                <a:latin typeface="+mn-ea"/>
              </a:rPr>
              <a:t>)</a:t>
            </a:r>
          </a:p>
          <a:p>
            <a:pPr marL="741363" lvl="1" indent="-284163" algn="l" defTabSz="457200" eaLnBrk="1" hangingPunct="1">
              <a:lnSpc>
                <a:spcPct val="90000"/>
              </a:lnSpc>
              <a:spcBef>
                <a:spcPts val="450"/>
              </a:spcBef>
              <a:buClr>
                <a:schemeClr val="tx1"/>
              </a:buClr>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zh-CN" altLang="en-US" sz="2000" dirty="0">
                <a:solidFill>
                  <a:schemeClr val="tx1"/>
                </a:solidFill>
                <a:latin typeface="+mn-ea"/>
              </a:rPr>
              <a:t>输入文字，输出语音</a:t>
            </a:r>
            <a:endParaRPr lang="en-GB" sz="2000" dirty="0">
              <a:solidFill>
                <a:schemeClr val="tx1"/>
              </a:solidFill>
              <a:latin typeface="+mn-ea"/>
            </a:endParaRPr>
          </a:p>
        </p:txBody>
      </p:sp>
      <p:pic>
        <p:nvPicPr>
          <p:cNvPr id="20485" name="Picture 5">
            <a:extLst>
              <a:ext uri="{FF2B5EF4-FFF2-40B4-BE49-F238E27FC236}">
                <a16:creationId xmlns:a16="http://schemas.microsoft.com/office/drawing/2014/main" id="{0ED2F39F-EB51-8B43-B270-8E1F36F1C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895600"/>
            <a:ext cx="554355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7" name="Text Box 7">
            <a:extLst>
              <a:ext uri="{FF2B5EF4-FFF2-40B4-BE49-F238E27FC236}">
                <a16:creationId xmlns:a16="http://schemas.microsoft.com/office/drawing/2014/main" id="{21868454-2C26-E94D-B7FA-4A6C416E6292}"/>
              </a:ext>
            </a:extLst>
          </p:cNvPr>
          <p:cNvSpPr txBox="1">
            <a:spLocks noChangeArrowheads="1"/>
          </p:cNvSpPr>
          <p:nvPr/>
        </p:nvSpPr>
        <p:spPr bwMode="auto">
          <a:xfrm>
            <a:off x="3352800" y="4267200"/>
            <a:ext cx="2057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spcBef>
                <a:spcPts val="1500"/>
              </a:spcBef>
              <a:buClr>
                <a:srgbClr val="000000"/>
              </a:buClr>
              <a:buSzPct val="100000"/>
              <a:buFont typeface="Arial" panose="020B0604020202020204" pitchFamily="34" charset="0"/>
              <a:buNone/>
            </a:pPr>
            <a:r>
              <a:rPr lang="en-GB" altLang="en-US" sz="2400">
                <a:solidFill>
                  <a:srgbClr val="000000"/>
                </a:solidFill>
                <a:ea typeface="Arial Unicode MS" panose="020B0604020202020204" pitchFamily="34" charset="-128"/>
                <a:cs typeface="Arial Unicode MS" panose="020B0604020202020204" pitchFamily="34" charset="-128"/>
              </a:rPr>
              <a:t>“Speech Lab”</a:t>
            </a:r>
          </a:p>
        </p:txBody>
      </p:sp>
      <p:sp>
        <p:nvSpPr>
          <p:cNvPr id="20488" name="AutoShape 8">
            <a:extLst>
              <a:ext uri="{FF2B5EF4-FFF2-40B4-BE49-F238E27FC236}">
                <a16:creationId xmlns:a16="http://schemas.microsoft.com/office/drawing/2014/main" id="{50ECE074-A9D2-4C44-8493-D8452C2DEC94}"/>
              </a:ext>
            </a:extLst>
          </p:cNvPr>
          <p:cNvSpPr>
            <a:spLocks noChangeArrowheads="1"/>
          </p:cNvSpPr>
          <p:nvPr/>
        </p:nvSpPr>
        <p:spPr bwMode="auto">
          <a:xfrm rot="5400000">
            <a:off x="4306888" y="3849688"/>
            <a:ext cx="304800" cy="381000"/>
          </a:xfrm>
          <a:prstGeom prst="rightArrow">
            <a:avLst>
              <a:gd name="adj1" fmla="val 41676"/>
              <a:gd name="adj2" fmla="val 54167"/>
            </a:avLst>
          </a:prstGeom>
          <a:solidFill>
            <a:srgbClr val="00E4A8"/>
          </a:solidFill>
          <a:ln w="9360">
            <a:solidFill>
              <a:srgbClr val="000000"/>
            </a:solidFill>
            <a:miter lim="800000"/>
            <a:headEnd/>
            <a:tailEnd/>
          </a:ln>
        </p:spPr>
        <p:txBody>
          <a:bodyPr rot="10800000"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1856877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00893384-6C6E-BB43-AEDD-4462B3F24270}"/>
              </a:ext>
            </a:extLst>
          </p:cNvPr>
          <p:cNvSpPr>
            <a:spLocks noGrp="1" noChangeArrowheads="1"/>
          </p:cNvSpPr>
          <p:nvPr>
            <p:ph type="title"/>
          </p:nvPr>
        </p:nvSpPr>
        <p:spPr>
          <a:xfrm>
            <a:off x="457200" y="762000"/>
            <a:ext cx="8229600" cy="1447800"/>
          </a:xfrm>
        </p:spPr>
        <p:txBody>
          <a:bodyPr/>
          <a:lstStyle/>
          <a:p>
            <a:r>
              <a:rPr lang="en-US" altLang="en-US" b="1">
                <a:solidFill>
                  <a:srgbClr val="0000FF"/>
                </a:solidFill>
                <a:latin typeface="Arial" panose="020B0604020202020204" pitchFamily="34" charset="0"/>
                <a:cs typeface="Arial" panose="020B0604020202020204" pitchFamily="34" charset="0"/>
              </a:rPr>
              <a:t>Brief History of NLP</a:t>
            </a:r>
          </a:p>
        </p:txBody>
      </p:sp>
      <p:sp>
        <p:nvSpPr>
          <p:cNvPr id="19461" name="Rectangle 3">
            <a:extLst>
              <a:ext uri="{FF2B5EF4-FFF2-40B4-BE49-F238E27FC236}">
                <a16:creationId xmlns:a16="http://schemas.microsoft.com/office/drawing/2014/main" id="{0485646C-E453-BC4D-B90D-99AFC7A41296}"/>
              </a:ext>
            </a:extLst>
          </p:cNvPr>
          <p:cNvSpPr>
            <a:spLocks noGrp="1" noChangeArrowheads="1"/>
          </p:cNvSpPr>
          <p:nvPr>
            <p:ph idx="1"/>
          </p:nvPr>
        </p:nvSpPr>
        <p:spPr>
          <a:xfrm>
            <a:off x="457200" y="2057400"/>
            <a:ext cx="8229600" cy="4325112"/>
          </a:xfrm>
        </p:spPr>
        <p:txBody>
          <a:bodyPr>
            <a:normAutofit fontScale="77500" lnSpcReduction="20000"/>
          </a:bodyPr>
          <a:lstStyle/>
          <a:p>
            <a:pPr>
              <a:lnSpc>
                <a:spcPct val="90000"/>
              </a:lnSpc>
            </a:pPr>
            <a:r>
              <a:rPr lang="en-US" altLang="en-US"/>
              <a:t>1940s –1950s: Foundations</a:t>
            </a:r>
          </a:p>
          <a:p>
            <a:pPr lvl="1">
              <a:lnSpc>
                <a:spcPct val="90000"/>
              </a:lnSpc>
            </a:pPr>
            <a:r>
              <a:rPr lang="en-US" altLang="en-US"/>
              <a:t>Development of formal language theory (Chomsky, Backus, </a:t>
            </a:r>
            <a:r>
              <a:rPr lang="en-US" altLang="en-US" err="1"/>
              <a:t>Naur</a:t>
            </a:r>
            <a:r>
              <a:rPr lang="en-US" altLang="en-US"/>
              <a:t>, Kleene)</a:t>
            </a:r>
          </a:p>
          <a:p>
            <a:pPr lvl="1">
              <a:lnSpc>
                <a:spcPct val="90000"/>
              </a:lnSpc>
            </a:pPr>
            <a:r>
              <a:rPr lang="en-US" altLang="en-US"/>
              <a:t>Probabilities and information theory (Shannon)</a:t>
            </a:r>
          </a:p>
          <a:p>
            <a:pPr>
              <a:lnSpc>
                <a:spcPct val="90000"/>
              </a:lnSpc>
            </a:pPr>
            <a:r>
              <a:rPr lang="en-US" altLang="en-US"/>
              <a:t>1957 – 1970s:</a:t>
            </a:r>
          </a:p>
          <a:p>
            <a:pPr lvl="1">
              <a:lnSpc>
                <a:spcPct val="90000"/>
              </a:lnSpc>
            </a:pPr>
            <a:r>
              <a:rPr lang="en-US" altLang="en-US"/>
              <a:t>Use of formal grammars as basis for natural language processing (Chomsky, Kaplan)</a:t>
            </a:r>
          </a:p>
          <a:p>
            <a:pPr lvl="1">
              <a:lnSpc>
                <a:spcPct val="90000"/>
              </a:lnSpc>
            </a:pPr>
            <a:r>
              <a:rPr lang="en-US" altLang="en-US"/>
              <a:t>Use of logic and logic based programming (Minsky, Winograd, </a:t>
            </a:r>
            <a:r>
              <a:rPr lang="en-US" altLang="en-US" err="1"/>
              <a:t>Colmerauer</a:t>
            </a:r>
            <a:r>
              <a:rPr lang="en-US" altLang="en-US"/>
              <a:t>, Kay)</a:t>
            </a:r>
          </a:p>
          <a:p>
            <a:pPr>
              <a:lnSpc>
                <a:spcPct val="90000"/>
              </a:lnSpc>
            </a:pPr>
            <a:r>
              <a:rPr lang="en-US" altLang="en-US"/>
              <a:t>1970s – 1983:</a:t>
            </a:r>
          </a:p>
          <a:p>
            <a:pPr lvl="1">
              <a:lnSpc>
                <a:spcPct val="90000"/>
              </a:lnSpc>
            </a:pPr>
            <a:r>
              <a:rPr lang="en-US" altLang="en-US"/>
              <a:t>Probabilistic methods for early speech recognition (Jelinek, Mercer)</a:t>
            </a:r>
          </a:p>
          <a:p>
            <a:pPr lvl="1">
              <a:lnSpc>
                <a:spcPct val="90000"/>
              </a:lnSpc>
            </a:pPr>
            <a:r>
              <a:rPr lang="en-US" altLang="en-US"/>
              <a:t>Discourse modeling (Grosz, Sidner, Hobbs)</a:t>
            </a:r>
          </a:p>
          <a:p>
            <a:pPr>
              <a:lnSpc>
                <a:spcPct val="90000"/>
              </a:lnSpc>
            </a:pPr>
            <a:r>
              <a:rPr lang="en-US" altLang="en-US"/>
              <a:t>1983 – 1993:</a:t>
            </a:r>
          </a:p>
          <a:p>
            <a:pPr lvl="1">
              <a:lnSpc>
                <a:spcPct val="90000"/>
              </a:lnSpc>
            </a:pPr>
            <a:r>
              <a:rPr lang="en-US" altLang="en-US"/>
              <a:t>Finite state models (morphology) (Kaplan, Kay)</a:t>
            </a:r>
          </a:p>
          <a:p>
            <a:pPr>
              <a:lnSpc>
                <a:spcPct val="90000"/>
              </a:lnSpc>
            </a:pPr>
            <a:r>
              <a:rPr lang="en-US" altLang="en-US"/>
              <a:t>1993 – present:</a:t>
            </a:r>
          </a:p>
          <a:p>
            <a:pPr lvl="1">
              <a:lnSpc>
                <a:spcPct val="90000"/>
              </a:lnSpc>
            </a:pPr>
            <a:r>
              <a:rPr lang="en-US" altLang="en-US"/>
              <a:t>Strong integration of different techniques, different areas.</a:t>
            </a:r>
          </a:p>
          <a:p>
            <a:pPr>
              <a:lnSpc>
                <a:spcPct val="90000"/>
              </a:lnSpc>
            </a:pPr>
            <a:endParaRPr lang="en-US" altLang="en-US"/>
          </a:p>
        </p:txBody>
      </p:sp>
      <p:sp>
        <p:nvSpPr>
          <p:cNvPr id="19459" name="Slide Number Placeholder 5">
            <a:extLst>
              <a:ext uri="{FF2B5EF4-FFF2-40B4-BE49-F238E27FC236}">
                <a16:creationId xmlns:a16="http://schemas.microsoft.com/office/drawing/2014/main" id="{83F17179-0774-7349-A0A1-44BA16B71F8D}"/>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F803249-96AC-D941-9F2B-33BA094121C9}" type="slidenum">
              <a:rPr lang="en-US" altLang="en-US" sz="800"/>
              <a:pPr/>
              <a:t>15</a:t>
            </a:fld>
            <a:endParaRPr lang="en-US" altLang="en-US" sz="800"/>
          </a:p>
        </p:txBody>
      </p:sp>
    </p:spTree>
    <p:extLst>
      <p:ext uri="{BB962C8B-B14F-4D97-AF65-F5344CB8AC3E}">
        <p14:creationId xmlns:p14="http://schemas.microsoft.com/office/powerpoint/2010/main" val="1328935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9F9D62F-6401-D041-B8F4-C426E9C06390}"/>
              </a:ext>
            </a:extLst>
          </p:cNvPr>
          <p:cNvSpPr>
            <a:spLocks noGrp="1" noChangeArrowheads="1"/>
          </p:cNvSpPr>
          <p:nvPr>
            <p:ph type="title"/>
          </p:nvPr>
        </p:nvSpPr>
        <p:spPr/>
        <p:txBody>
          <a:bodyPr/>
          <a:lstStyle/>
          <a:p>
            <a:pPr eaLnBrk="1" hangingPunct="1"/>
            <a:endParaRPr lang="en-US" altLang="en-US"/>
          </a:p>
        </p:txBody>
      </p:sp>
      <p:sp>
        <p:nvSpPr>
          <p:cNvPr id="12291" name="Rectangle 3">
            <a:extLst>
              <a:ext uri="{FF2B5EF4-FFF2-40B4-BE49-F238E27FC236}">
                <a16:creationId xmlns:a16="http://schemas.microsoft.com/office/drawing/2014/main" id="{E9B2D92C-526D-F245-82C1-C7A6BA9B36B4}"/>
              </a:ext>
            </a:extLst>
          </p:cNvPr>
          <p:cNvSpPr>
            <a:spLocks noGrp="1" noChangeArrowheads="1"/>
          </p:cNvSpPr>
          <p:nvPr>
            <p:ph idx="1"/>
          </p:nvPr>
        </p:nvSpPr>
        <p:spPr/>
        <p:txBody>
          <a:bodyPr/>
          <a:lstStyle/>
          <a:p>
            <a:pPr eaLnBrk="1" hangingPunct="1"/>
            <a:endParaRPr lang="en-US" altLang="en-US"/>
          </a:p>
        </p:txBody>
      </p:sp>
      <p:pic>
        <p:nvPicPr>
          <p:cNvPr id="12292" name="Picture 4" descr="praat">
            <a:extLst>
              <a:ext uri="{FF2B5EF4-FFF2-40B4-BE49-F238E27FC236}">
                <a16:creationId xmlns:a16="http://schemas.microsoft.com/office/drawing/2014/main" id="{535C9C1E-923D-2841-87C4-BAC89E5EE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51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10">
            <a:extLst>
              <a:ext uri="{FF2B5EF4-FFF2-40B4-BE49-F238E27FC236}">
                <a16:creationId xmlns:a16="http://schemas.microsoft.com/office/drawing/2014/main" id="{ACD33D00-ED0D-F54A-9C78-AA9BFF7773DE}"/>
              </a:ext>
            </a:extLst>
          </p:cNvPr>
          <p:cNvSpPr txBox="1">
            <a:spLocks noChangeArrowheads="1"/>
          </p:cNvSpPr>
          <p:nvPr/>
        </p:nvSpPr>
        <p:spPr bwMode="auto">
          <a:xfrm>
            <a:off x="3200400" y="6521450"/>
            <a:ext cx="594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cs typeface="Arial" panose="020B0604020202020204" pitchFamily="34" charset="0"/>
              </a:defRPr>
            </a:lvl1pPr>
            <a:lvl2pPr marL="742950" indent="-285750">
              <a:defRPr sz="1600">
                <a:solidFill>
                  <a:schemeClr val="tx1"/>
                </a:solidFill>
                <a:latin typeface="Arial" panose="020B0604020202020204" pitchFamily="34" charset="0"/>
                <a:cs typeface="Arial" panose="020B0604020202020204" pitchFamily="34" charset="0"/>
              </a:defRPr>
            </a:lvl2pPr>
            <a:lvl3pPr marL="1143000" indent="-228600">
              <a:defRPr sz="1600">
                <a:solidFill>
                  <a:schemeClr val="tx1"/>
                </a:solidFill>
                <a:latin typeface="Arial" panose="020B0604020202020204" pitchFamily="34" charset="0"/>
                <a:cs typeface="Arial" panose="020B0604020202020204" pitchFamily="34" charset="0"/>
              </a:defRPr>
            </a:lvl3pPr>
            <a:lvl4pPr marL="1600200" indent="-228600">
              <a:defRPr sz="1600">
                <a:solidFill>
                  <a:schemeClr val="tx1"/>
                </a:solidFill>
                <a:latin typeface="Arial" panose="020B0604020202020204" pitchFamily="34" charset="0"/>
                <a:cs typeface="Arial" panose="020B0604020202020204" pitchFamily="34" charset="0"/>
              </a:defRPr>
            </a:lvl4pPr>
            <a:lvl5pPr marL="2057400" indent="-228600">
              <a:defRPr sz="16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dirty="0"/>
              <a:t>Examples from Prof. Julia Hirschberg’s slides</a:t>
            </a:r>
          </a:p>
        </p:txBody>
      </p:sp>
    </p:spTree>
    <p:extLst>
      <p:ext uri="{BB962C8B-B14F-4D97-AF65-F5344CB8AC3E}">
        <p14:creationId xmlns:p14="http://schemas.microsoft.com/office/powerpoint/2010/main" val="27813850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A57B005D-E249-D54C-83E2-EE613DED5528}"/>
              </a:ext>
            </a:extLst>
          </p:cNvPr>
          <p:cNvSpPr>
            <a:spLocks noGrp="1" noRot="1" noChangeArrowheads="1"/>
          </p:cNvSpPr>
          <p:nvPr>
            <p:ph type="title"/>
          </p:nvPr>
        </p:nvSpPr>
        <p:spPr>
          <a:xfrm>
            <a:off x="657679" y="762000"/>
            <a:ext cx="8229600" cy="1066800"/>
          </a:xfrm>
        </p:spPr>
        <p:txBody>
          <a:bodyPr>
            <a:normAutofit/>
          </a:bodyPr>
          <a:lstStyle/>
          <a:p>
            <a:r>
              <a:rPr lang="zh-CN" altLang="en-US" b="1" dirty="0">
                <a:solidFill>
                  <a:srgbClr val="438086"/>
                </a:solidFill>
                <a:latin typeface="+mn-lt"/>
                <a:cs typeface="Arial" panose="020B0604020202020204" pitchFamily="34" charset="0"/>
              </a:rPr>
              <a:t>语音识别</a:t>
            </a:r>
            <a:endParaRPr lang="en-US" altLang="en-US" b="1" dirty="0">
              <a:solidFill>
                <a:srgbClr val="438086"/>
              </a:solidFill>
              <a:latin typeface="+mn-lt"/>
              <a:cs typeface="Arial" panose="020B0604020202020204" pitchFamily="34" charset="0"/>
            </a:endParaRPr>
          </a:p>
        </p:txBody>
      </p:sp>
      <p:sp>
        <p:nvSpPr>
          <p:cNvPr id="328707" name="Rectangle 3">
            <a:extLst>
              <a:ext uri="{FF2B5EF4-FFF2-40B4-BE49-F238E27FC236}">
                <a16:creationId xmlns:a16="http://schemas.microsoft.com/office/drawing/2014/main" id="{A507CA46-2205-8949-A2E2-7B982C05A30A}"/>
              </a:ext>
            </a:extLst>
          </p:cNvPr>
          <p:cNvSpPr>
            <a:spLocks noGrp="1" noRot="1" noChangeArrowheads="1"/>
          </p:cNvSpPr>
          <p:nvPr>
            <p:ph idx="1"/>
          </p:nvPr>
        </p:nvSpPr>
        <p:spPr>
          <a:xfrm>
            <a:off x="457200" y="1239080"/>
            <a:ext cx="8430079" cy="5449957"/>
          </a:xfrm>
        </p:spPr>
        <p:txBody>
          <a:bodyPr>
            <a:normAutofit/>
          </a:bodyPr>
          <a:lstStyle/>
          <a:p>
            <a:pPr>
              <a:lnSpc>
                <a:spcPct val="90000"/>
              </a:lnSpc>
              <a:spcBef>
                <a:spcPts val="900"/>
              </a:spcBef>
            </a:pPr>
            <a:endParaRPr lang="en-AU" altLang="en-US" sz="2400" dirty="0">
              <a:latin typeface="+mn-ea"/>
            </a:endParaRPr>
          </a:p>
          <a:p>
            <a:pPr>
              <a:lnSpc>
                <a:spcPct val="150000"/>
              </a:lnSpc>
              <a:spcBef>
                <a:spcPts val="900"/>
              </a:spcBef>
            </a:pPr>
            <a:r>
              <a:rPr lang="zh-CN" altLang="en-US" sz="2000" dirty="0">
                <a:latin typeface="+mn-ea"/>
              </a:rPr>
              <a:t>语音识别主要功能是理解语音指令或语音输入中的句子</a:t>
            </a:r>
            <a:endParaRPr lang="en-AU" altLang="en-US" sz="2000" dirty="0">
              <a:latin typeface="+mn-ea"/>
            </a:endParaRPr>
          </a:p>
          <a:p>
            <a:pPr>
              <a:lnSpc>
                <a:spcPct val="150000"/>
              </a:lnSpc>
              <a:spcBef>
                <a:spcPts val="900"/>
              </a:spcBef>
              <a:buFont typeface="Wingdings" pitchFamily="2" charset="2"/>
              <a:buNone/>
            </a:pPr>
            <a:r>
              <a:rPr lang="en-AU" altLang="en-US" sz="2000" dirty="0">
                <a:latin typeface="+mn-ea"/>
              </a:rPr>
              <a:t>	</a:t>
            </a:r>
            <a:r>
              <a:rPr lang="zh-CN" altLang="en-US" sz="2000" dirty="0">
                <a:latin typeface="+mn-ea"/>
              </a:rPr>
              <a:t>例子：通信运营商的智能语音客服</a:t>
            </a:r>
            <a:endParaRPr lang="en-AU" altLang="en-US" sz="2000" dirty="0">
              <a:latin typeface="+mn-ea"/>
            </a:endParaRPr>
          </a:p>
          <a:p>
            <a:pPr>
              <a:lnSpc>
                <a:spcPct val="150000"/>
              </a:lnSpc>
              <a:spcBef>
                <a:spcPts val="900"/>
              </a:spcBef>
            </a:pPr>
            <a:r>
              <a:rPr lang="zh-CN" altLang="en-US" sz="2000" dirty="0">
                <a:latin typeface="+mn-ea"/>
              </a:rPr>
              <a:t>语音识别系统首先要能从语音输入中提取出文本信息并识别其中的词</a:t>
            </a:r>
            <a:endParaRPr lang="en-AU" altLang="en-US" sz="2000" dirty="0">
              <a:latin typeface="+mn-ea"/>
            </a:endParaRPr>
          </a:p>
          <a:p>
            <a:pPr>
              <a:lnSpc>
                <a:spcPct val="150000"/>
              </a:lnSpc>
              <a:spcBef>
                <a:spcPts val="900"/>
              </a:spcBef>
            </a:pPr>
            <a:r>
              <a:rPr lang="zh-CN" altLang="en-US" sz="2000" dirty="0">
                <a:latin typeface="+mn-ea"/>
              </a:rPr>
              <a:t>我们可能会希望这个系统同样能够用语音来回答请求</a:t>
            </a:r>
            <a:r>
              <a:rPr lang="en-AU" altLang="en-US" sz="2000" dirty="0">
                <a:latin typeface="+mn-ea"/>
              </a:rPr>
              <a:t>- </a:t>
            </a:r>
            <a:r>
              <a:rPr lang="zh-CN" altLang="en-US" sz="2000" dirty="0">
                <a:latin typeface="+mn-ea"/>
              </a:rPr>
              <a:t>这意味着同时需要</a:t>
            </a:r>
            <a:r>
              <a:rPr lang="zh-CN" altLang="en-US" sz="2000" i="1" dirty="0">
                <a:latin typeface="+mn-ea"/>
              </a:rPr>
              <a:t>语音生成</a:t>
            </a:r>
            <a:r>
              <a:rPr lang="zh-CN" altLang="en-US" sz="2000" dirty="0">
                <a:latin typeface="+mn-ea"/>
              </a:rPr>
              <a:t>技术</a:t>
            </a:r>
            <a:endParaRPr lang="en-AU" altLang="en-US" sz="2000" dirty="0">
              <a:latin typeface="+mn-ea"/>
            </a:endParaRPr>
          </a:p>
          <a:p>
            <a:pPr>
              <a:lnSpc>
                <a:spcPct val="150000"/>
              </a:lnSpc>
              <a:spcBef>
                <a:spcPts val="900"/>
              </a:spcBef>
            </a:pPr>
            <a:r>
              <a:rPr lang="zh-CN" altLang="en-US" sz="2000" dirty="0">
                <a:latin typeface="+mn-ea"/>
              </a:rPr>
              <a:t>在自然语言处理领域，输入数据格式要做到机器可读。</a:t>
            </a:r>
            <a:r>
              <a:rPr lang="en-AU" altLang="en-US" sz="2000" dirty="0">
                <a:latin typeface="+mn-ea"/>
              </a:rPr>
              <a:t> (</a:t>
            </a:r>
            <a:r>
              <a:rPr lang="zh-CN" altLang="en-US" sz="2000" dirty="0">
                <a:latin typeface="+mn-ea"/>
              </a:rPr>
              <a:t>如文本处理成</a:t>
            </a:r>
            <a:r>
              <a:rPr lang="en-AU" altLang="en-US" sz="2000" dirty="0">
                <a:latin typeface="+mn-ea"/>
              </a:rPr>
              <a:t> Unicode </a:t>
            </a:r>
            <a:r>
              <a:rPr lang="zh-CN" altLang="en-US" sz="2000" dirty="0">
                <a:latin typeface="+mn-ea"/>
              </a:rPr>
              <a:t>编码格式</a:t>
            </a:r>
            <a:r>
              <a:rPr lang="en-AU" altLang="en-US" sz="2000" dirty="0">
                <a:latin typeface="+mn-ea"/>
              </a:rPr>
              <a:t>)</a:t>
            </a:r>
          </a:p>
          <a:p>
            <a:pPr>
              <a:lnSpc>
                <a:spcPct val="150000"/>
              </a:lnSpc>
              <a:spcBef>
                <a:spcPts val="900"/>
              </a:spcBef>
            </a:pPr>
            <a:r>
              <a:rPr lang="zh-CN" altLang="en-US" sz="2000" dirty="0">
                <a:latin typeface="+mn-ea"/>
              </a:rPr>
              <a:t>语音识别的未来改进水平将在一定程度上取决于</a:t>
            </a:r>
            <a:r>
              <a:rPr lang="en-US" altLang="zh-CN" sz="2000" dirty="0">
                <a:latin typeface="+mn-ea"/>
              </a:rPr>
              <a:t>NLP</a:t>
            </a:r>
            <a:r>
              <a:rPr lang="zh-CN" altLang="en-US" sz="2000" dirty="0">
                <a:latin typeface="+mn-ea"/>
              </a:rPr>
              <a:t>的进展</a:t>
            </a:r>
            <a:endParaRPr lang="en-US" altLang="en-US" sz="2000" dirty="0">
              <a:latin typeface="+mn-ea"/>
            </a:endParaRPr>
          </a:p>
        </p:txBody>
      </p:sp>
      <p:sp>
        <p:nvSpPr>
          <p:cNvPr id="5" name="Slide Number Placeholder 5">
            <a:extLst>
              <a:ext uri="{FF2B5EF4-FFF2-40B4-BE49-F238E27FC236}">
                <a16:creationId xmlns:a16="http://schemas.microsoft.com/office/drawing/2014/main" id="{EC9AD933-1BE3-8449-8512-281790E5451C}"/>
              </a:ext>
            </a:extLst>
          </p:cNvPr>
          <p:cNvSpPr>
            <a:spLocks noGrp="1"/>
          </p:cNvSpPr>
          <p:nvPr>
            <p:ph type="sldNum" sz="quarter" idx="12"/>
          </p:nvPr>
        </p:nvSpPr>
        <p:spPr/>
        <p:txBody>
          <a:bodyPr/>
          <a:lstStyle/>
          <a:p>
            <a:fld id="{7C12412E-946A-6042-89F0-6148AB2A191F}" type="slidenum">
              <a:rPr lang="en-US" altLang="en-US"/>
              <a:pPr/>
              <a:t>151</a:t>
            </a:fld>
            <a:endParaRPr lang="en-US" altLang="en-US"/>
          </a:p>
        </p:txBody>
      </p:sp>
    </p:spTree>
    <p:extLst>
      <p:ext uri="{BB962C8B-B14F-4D97-AF65-F5344CB8AC3E}">
        <p14:creationId xmlns:p14="http://schemas.microsoft.com/office/powerpoint/2010/main" val="27984342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61186" name="Rectangle 2">
            <a:extLst>
              <a:ext uri="{FF2B5EF4-FFF2-40B4-BE49-F238E27FC236}">
                <a16:creationId xmlns:a16="http://schemas.microsoft.com/office/drawing/2014/main" id="{FCC4B7A4-D741-5B45-99B2-AE79EE8DD3DB}"/>
              </a:ext>
            </a:extLst>
          </p:cNvPr>
          <p:cNvSpPr>
            <a:spLocks noGrp="1" noChangeArrowheads="1"/>
          </p:cNvSpPr>
          <p:nvPr>
            <p:ph type="title"/>
          </p:nvPr>
        </p:nvSpPr>
        <p:spPr>
          <a:xfrm>
            <a:off x="685800" y="996696"/>
            <a:ext cx="8229600" cy="1066800"/>
          </a:xfrm>
        </p:spPr>
        <p:txBody>
          <a:bodyPr/>
          <a:lstStyle/>
          <a:p>
            <a:r>
              <a:rPr lang="en-US" altLang="en-US" b="1" dirty="0">
                <a:solidFill>
                  <a:srgbClr val="0000FF"/>
                </a:solidFill>
              </a:rPr>
              <a:t>Speech Recognition</a:t>
            </a:r>
          </a:p>
        </p:txBody>
      </p:sp>
      <p:sp>
        <p:nvSpPr>
          <p:cNvPr id="861187" name="Rectangle 3">
            <a:extLst>
              <a:ext uri="{FF2B5EF4-FFF2-40B4-BE49-F238E27FC236}">
                <a16:creationId xmlns:a16="http://schemas.microsoft.com/office/drawing/2014/main" id="{4EC81F8C-EEC6-F148-BDC4-84A171B6EF00}"/>
              </a:ext>
            </a:extLst>
          </p:cNvPr>
          <p:cNvSpPr>
            <a:spLocks noGrp="1" noChangeArrowheads="1"/>
          </p:cNvSpPr>
          <p:nvPr>
            <p:ph idx="1"/>
          </p:nvPr>
        </p:nvSpPr>
        <p:spPr/>
        <p:txBody>
          <a:bodyPr>
            <a:normAutofit fontScale="92500"/>
          </a:bodyPr>
          <a:lstStyle/>
          <a:p>
            <a:r>
              <a:rPr lang="en-US" altLang="en-US"/>
              <a:t>Human languages are limited to a set of about</a:t>
            </a:r>
            <a:br>
              <a:rPr lang="en-US" altLang="en-US"/>
            </a:br>
            <a:r>
              <a:rPr lang="en-US" altLang="en-US"/>
              <a:t>40 to 50 distinct sounds called </a:t>
            </a:r>
            <a:r>
              <a:rPr lang="en-US" altLang="en-US">
                <a:solidFill>
                  <a:srgbClr val="CC3300"/>
                </a:solidFill>
              </a:rPr>
              <a:t>phones</a:t>
            </a:r>
            <a:r>
              <a:rPr lang="en-US" altLang="en-US"/>
              <a:t>: e.g.,</a:t>
            </a:r>
          </a:p>
          <a:p>
            <a:pPr lvl="1"/>
            <a:r>
              <a:rPr lang="en-US" altLang="en-US"/>
              <a:t>[ey]	b</a:t>
            </a:r>
            <a:r>
              <a:rPr lang="en-US" altLang="en-US" u="sng"/>
              <a:t>e</a:t>
            </a:r>
            <a:r>
              <a:rPr lang="en-US" altLang="en-US"/>
              <a:t>t</a:t>
            </a:r>
          </a:p>
          <a:p>
            <a:pPr lvl="1"/>
            <a:r>
              <a:rPr lang="en-US" altLang="en-US"/>
              <a:t>[ah]	b</a:t>
            </a:r>
            <a:r>
              <a:rPr lang="en-US" altLang="en-US" u="sng"/>
              <a:t>u</a:t>
            </a:r>
            <a:r>
              <a:rPr lang="en-US" altLang="en-US"/>
              <a:t>t</a:t>
            </a:r>
          </a:p>
          <a:p>
            <a:pPr lvl="1"/>
            <a:r>
              <a:rPr lang="en-US" altLang="en-US"/>
              <a:t>[oy]	b</a:t>
            </a:r>
            <a:r>
              <a:rPr lang="en-US" altLang="en-US" u="sng"/>
              <a:t>oy</a:t>
            </a:r>
          </a:p>
          <a:p>
            <a:pPr lvl="1"/>
            <a:r>
              <a:rPr lang="en-US" altLang="en-US"/>
              <a:t>[em]	bott</a:t>
            </a:r>
            <a:r>
              <a:rPr lang="en-US" altLang="en-US" u="sng"/>
              <a:t>om</a:t>
            </a:r>
          </a:p>
          <a:p>
            <a:pPr lvl="1"/>
            <a:r>
              <a:rPr lang="en-US" altLang="en-US"/>
              <a:t>[en]	butt</a:t>
            </a:r>
            <a:r>
              <a:rPr lang="en-US" altLang="en-US" u="sng"/>
              <a:t>on</a:t>
            </a:r>
          </a:p>
          <a:p>
            <a:r>
              <a:rPr lang="en-US" altLang="en-US"/>
              <a:t>These phones are characterized in terms of acoustic features, </a:t>
            </a:r>
            <a:r>
              <a:rPr lang="en-US" altLang="en-US" i="1"/>
              <a:t>e.g.,</a:t>
            </a:r>
            <a:r>
              <a:rPr lang="en-US" altLang="en-US"/>
              <a:t> frequency and amplitude, that can be extracted from the sound waves</a:t>
            </a:r>
          </a:p>
        </p:txBody>
      </p:sp>
      <p:sp>
        <p:nvSpPr>
          <p:cNvPr id="5" name="Slide Number Placeholder 4">
            <a:extLst>
              <a:ext uri="{FF2B5EF4-FFF2-40B4-BE49-F238E27FC236}">
                <a16:creationId xmlns:a16="http://schemas.microsoft.com/office/drawing/2014/main" id="{0328D96E-1E79-414D-B962-68A1B0BAF181}"/>
              </a:ext>
            </a:extLst>
          </p:cNvPr>
          <p:cNvSpPr>
            <a:spLocks noGrp="1"/>
          </p:cNvSpPr>
          <p:nvPr>
            <p:ph type="sldNum" sz="quarter" idx="12"/>
          </p:nvPr>
        </p:nvSpPr>
        <p:spPr/>
        <p:txBody>
          <a:bodyPr/>
          <a:lstStyle/>
          <a:p>
            <a:fld id="{2F1FC86C-906E-8B4B-BD8A-71B38407EFFD}" type="slidenum">
              <a:rPr lang="en-US" altLang="en-US"/>
              <a:pPr/>
              <a:t>152</a:t>
            </a:fld>
            <a:endParaRPr lang="en-US" altLang="en-US"/>
          </a:p>
        </p:txBody>
      </p:sp>
    </p:spTree>
    <p:extLst>
      <p:ext uri="{BB962C8B-B14F-4D97-AF65-F5344CB8AC3E}">
        <p14:creationId xmlns:p14="http://schemas.microsoft.com/office/powerpoint/2010/main" val="470230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1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611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611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8611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8611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861187">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61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a:extLst>
              <a:ext uri="{FF2B5EF4-FFF2-40B4-BE49-F238E27FC236}">
                <a16:creationId xmlns:a16="http://schemas.microsoft.com/office/drawing/2014/main" id="{FCC4B7A4-D741-5B45-99B2-AE79EE8DD3DB}"/>
              </a:ext>
            </a:extLst>
          </p:cNvPr>
          <p:cNvSpPr>
            <a:spLocks noGrp="1" noChangeArrowheads="1"/>
          </p:cNvSpPr>
          <p:nvPr>
            <p:ph type="title"/>
          </p:nvPr>
        </p:nvSpPr>
        <p:spPr>
          <a:xfrm>
            <a:off x="685800" y="996696"/>
            <a:ext cx="8229600" cy="1066800"/>
          </a:xfrm>
        </p:spPr>
        <p:txBody>
          <a:bodyPr>
            <a:normAutofit/>
          </a:bodyPr>
          <a:lstStyle/>
          <a:p>
            <a:r>
              <a:rPr lang="zh-CN" altLang="en-US" sz="3200" b="1" dirty="0">
                <a:solidFill>
                  <a:srgbClr val="438086"/>
                </a:solidFill>
                <a:latin typeface="+mj-ea"/>
              </a:rPr>
              <a:t>语音识别</a:t>
            </a:r>
            <a:endParaRPr lang="en-US" altLang="en-US" sz="3200" b="1" dirty="0">
              <a:solidFill>
                <a:srgbClr val="438086"/>
              </a:solidFill>
              <a:latin typeface="+mj-ea"/>
            </a:endParaRPr>
          </a:p>
        </p:txBody>
      </p:sp>
      <p:sp>
        <p:nvSpPr>
          <p:cNvPr id="861187" name="Rectangle 3">
            <a:extLst>
              <a:ext uri="{FF2B5EF4-FFF2-40B4-BE49-F238E27FC236}">
                <a16:creationId xmlns:a16="http://schemas.microsoft.com/office/drawing/2014/main" id="{4EC81F8C-EEC6-F148-BDC4-84A171B6EF00}"/>
              </a:ext>
            </a:extLst>
          </p:cNvPr>
          <p:cNvSpPr>
            <a:spLocks noGrp="1" noChangeArrowheads="1"/>
          </p:cNvSpPr>
          <p:nvPr>
            <p:ph idx="1"/>
          </p:nvPr>
        </p:nvSpPr>
        <p:spPr>
          <a:xfrm>
            <a:off x="457200" y="2063496"/>
            <a:ext cx="8229600" cy="4325112"/>
          </a:xfrm>
        </p:spPr>
        <p:txBody>
          <a:bodyPr>
            <a:noAutofit/>
          </a:bodyPr>
          <a:lstStyle/>
          <a:p>
            <a:r>
              <a:rPr lang="zh-CN" altLang="en-US" sz="2400" dirty="0"/>
              <a:t>人类语言一般只有</a:t>
            </a:r>
            <a:r>
              <a:rPr lang="en-US" altLang="zh-CN" sz="2400" dirty="0"/>
              <a:t>40</a:t>
            </a:r>
            <a:r>
              <a:rPr lang="zh-CN" altLang="en-US" sz="2400" dirty="0"/>
              <a:t>到</a:t>
            </a:r>
            <a:r>
              <a:rPr lang="en-US" altLang="zh-CN" sz="2400" dirty="0"/>
              <a:t>50</a:t>
            </a:r>
            <a:r>
              <a:rPr lang="zh-CN" altLang="en-US" sz="2400" dirty="0"/>
              <a:t>个不同的具体声位，我们称之为</a:t>
            </a:r>
            <a:r>
              <a:rPr lang="zh-CN" altLang="en-US" sz="2400" dirty="0">
                <a:solidFill>
                  <a:srgbClr val="CC0000"/>
                </a:solidFill>
              </a:rPr>
              <a:t>音素</a:t>
            </a:r>
            <a:endParaRPr lang="en-US" altLang="en-US" sz="2400" dirty="0"/>
          </a:p>
          <a:p>
            <a:pPr marL="109728" indent="0">
              <a:buNone/>
            </a:pPr>
            <a:r>
              <a:rPr lang="en-US" altLang="en-US" sz="2400" dirty="0"/>
              <a:t>    </a:t>
            </a:r>
            <a:r>
              <a:rPr lang="zh-CN" altLang="en-US" sz="2400" dirty="0"/>
              <a:t>举例：</a:t>
            </a:r>
            <a:endParaRPr lang="en-US" altLang="en-US" sz="2400" dirty="0"/>
          </a:p>
          <a:p>
            <a:pPr lvl="1"/>
            <a:r>
              <a:rPr lang="en-US" altLang="en-US" sz="2400" dirty="0"/>
              <a:t>[</a:t>
            </a:r>
            <a:r>
              <a:rPr lang="en-US" altLang="en-US" sz="2400" dirty="0" err="1"/>
              <a:t>ey</a:t>
            </a:r>
            <a:r>
              <a:rPr lang="en-US" altLang="en-US" sz="2400" dirty="0"/>
              <a:t>]	b</a:t>
            </a:r>
            <a:r>
              <a:rPr lang="en-US" altLang="en-US" sz="2400" u="sng" dirty="0"/>
              <a:t>e</a:t>
            </a:r>
            <a:r>
              <a:rPr lang="en-US" altLang="en-US" sz="2400" dirty="0"/>
              <a:t>t</a:t>
            </a:r>
          </a:p>
          <a:p>
            <a:pPr lvl="1"/>
            <a:r>
              <a:rPr lang="en-US" altLang="en-US" sz="2400" dirty="0"/>
              <a:t>[ah]	b</a:t>
            </a:r>
            <a:r>
              <a:rPr lang="en-US" altLang="en-US" sz="2400" u="sng" dirty="0"/>
              <a:t>u</a:t>
            </a:r>
            <a:r>
              <a:rPr lang="en-US" altLang="en-US" sz="2400" dirty="0"/>
              <a:t>t</a:t>
            </a:r>
          </a:p>
          <a:p>
            <a:pPr lvl="1"/>
            <a:r>
              <a:rPr lang="en-US" altLang="en-US" sz="2400" dirty="0"/>
              <a:t>[oy]	b</a:t>
            </a:r>
            <a:r>
              <a:rPr lang="en-US" altLang="en-US" sz="2400" u="sng" dirty="0"/>
              <a:t>oy</a:t>
            </a:r>
          </a:p>
          <a:p>
            <a:pPr lvl="1"/>
            <a:r>
              <a:rPr lang="en-US" altLang="en-US" sz="2400" dirty="0"/>
              <a:t>[</a:t>
            </a:r>
            <a:r>
              <a:rPr lang="en-US" altLang="en-US" sz="2400" dirty="0" err="1"/>
              <a:t>em</a:t>
            </a:r>
            <a:r>
              <a:rPr lang="en-US" altLang="en-US" sz="2400" dirty="0"/>
              <a:t>]	bott</a:t>
            </a:r>
            <a:r>
              <a:rPr lang="en-US" altLang="en-US" sz="2400" u="sng" dirty="0"/>
              <a:t>om</a:t>
            </a:r>
          </a:p>
          <a:p>
            <a:pPr lvl="1"/>
            <a:r>
              <a:rPr lang="en-US" altLang="en-US" sz="2400" dirty="0"/>
              <a:t>[</a:t>
            </a:r>
            <a:r>
              <a:rPr lang="en-US" altLang="en-US" sz="2400" dirty="0" err="1"/>
              <a:t>en</a:t>
            </a:r>
            <a:r>
              <a:rPr lang="en-US" altLang="en-US" sz="2400" dirty="0"/>
              <a:t>]	butt</a:t>
            </a:r>
            <a:r>
              <a:rPr lang="en-US" altLang="en-US" sz="2400" u="sng" dirty="0"/>
              <a:t>on</a:t>
            </a:r>
          </a:p>
          <a:p>
            <a:pPr lvl="1"/>
            <a:endParaRPr lang="en-US" altLang="en-US" sz="2400" u="sng" dirty="0"/>
          </a:p>
          <a:p>
            <a:r>
              <a:rPr lang="zh-CN" altLang="en-US" sz="2400" dirty="0"/>
              <a:t>这些音素具有声学特征</a:t>
            </a:r>
            <a:r>
              <a:rPr lang="en-US" altLang="en-US" sz="2400" dirty="0"/>
              <a:t>, </a:t>
            </a:r>
            <a:r>
              <a:rPr lang="zh-CN" altLang="en-US" sz="2400" dirty="0"/>
              <a:t>具体的说，我们可以从声波中提取频率和幅度来识别这些音素</a:t>
            </a:r>
            <a:endParaRPr lang="en-US" altLang="en-US" sz="2400" dirty="0"/>
          </a:p>
        </p:txBody>
      </p:sp>
    </p:spTree>
    <p:extLst>
      <p:ext uri="{BB962C8B-B14F-4D97-AF65-F5344CB8AC3E}">
        <p14:creationId xmlns:p14="http://schemas.microsoft.com/office/powerpoint/2010/main" val="27545417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68354" name="Rectangle 2">
            <a:extLst>
              <a:ext uri="{FF2B5EF4-FFF2-40B4-BE49-F238E27FC236}">
                <a16:creationId xmlns:a16="http://schemas.microsoft.com/office/drawing/2014/main" id="{B1959836-FBF4-924E-94C6-572C250B38FF}"/>
              </a:ext>
            </a:extLst>
          </p:cNvPr>
          <p:cNvSpPr>
            <a:spLocks noGrp="1" noChangeArrowheads="1"/>
          </p:cNvSpPr>
          <p:nvPr>
            <p:ph type="title"/>
          </p:nvPr>
        </p:nvSpPr>
        <p:spPr>
          <a:xfrm>
            <a:off x="685800" y="685800"/>
            <a:ext cx="8229600" cy="1066800"/>
          </a:xfrm>
        </p:spPr>
        <p:txBody>
          <a:bodyPr/>
          <a:lstStyle/>
          <a:p>
            <a:r>
              <a:rPr lang="en-US" altLang="en-US" b="1" dirty="0">
                <a:solidFill>
                  <a:srgbClr val="0000FF"/>
                </a:solidFill>
              </a:rPr>
              <a:t>Signal Processing</a:t>
            </a:r>
          </a:p>
        </p:txBody>
      </p:sp>
      <p:sp>
        <p:nvSpPr>
          <p:cNvPr id="868355" name="Rectangle 3">
            <a:extLst>
              <a:ext uri="{FF2B5EF4-FFF2-40B4-BE49-F238E27FC236}">
                <a16:creationId xmlns:a16="http://schemas.microsoft.com/office/drawing/2014/main" id="{2197063D-2D47-7948-82FC-4CA4A067E545}"/>
              </a:ext>
            </a:extLst>
          </p:cNvPr>
          <p:cNvSpPr>
            <a:spLocks noGrp="1" noChangeArrowheads="1"/>
          </p:cNvSpPr>
          <p:nvPr>
            <p:ph idx="1"/>
          </p:nvPr>
        </p:nvSpPr>
        <p:spPr>
          <a:xfrm>
            <a:off x="457200" y="1981200"/>
            <a:ext cx="8229600" cy="4325112"/>
          </a:xfrm>
        </p:spPr>
        <p:txBody>
          <a:bodyPr>
            <a:normAutofit lnSpcReduction="10000"/>
          </a:bodyPr>
          <a:lstStyle/>
          <a:p>
            <a:r>
              <a:rPr lang="en-US" altLang="en-US" dirty="0"/>
              <a:t>Wave encoding:</a:t>
            </a:r>
          </a:p>
          <a:p>
            <a:pPr lvl="1"/>
            <a:r>
              <a:rPr lang="en-US" altLang="en-US" dirty="0"/>
              <a:t>group into ~10 </a:t>
            </a:r>
            <a:r>
              <a:rPr lang="en-US" altLang="en-US" dirty="0" err="1"/>
              <a:t>msec</a:t>
            </a:r>
            <a:r>
              <a:rPr lang="en-US" altLang="en-US" dirty="0"/>
              <a:t> </a:t>
            </a:r>
            <a:r>
              <a:rPr lang="en-US" altLang="en-US" dirty="0">
                <a:solidFill>
                  <a:srgbClr val="CC3300"/>
                </a:solidFill>
              </a:rPr>
              <a:t>frames</a:t>
            </a:r>
            <a:r>
              <a:rPr lang="en-US" altLang="en-US" dirty="0"/>
              <a:t> (larger blocks) that</a:t>
            </a:r>
            <a:br>
              <a:rPr lang="en-US" altLang="en-US" dirty="0"/>
            </a:br>
            <a:r>
              <a:rPr lang="en-US" altLang="en-US" dirty="0"/>
              <a:t>are analyzed individually</a:t>
            </a:r>
          </a:p>
          <a:p>
            <a:pPr lvl="1"/>
            <a:r>
              <a:rPr lang="en-US" altLang="en-US" dirty="0"/>
              <a:t>frames overlap to ensure important acoustical events at frame boundaries aren't lost</a:t>
            </a:r>
          </a:p>
          <a:p>
            <a:pPr lvl="1"/>
            <a:r>
              <a:rPr lang="en-US" altLang="en-US" dirty="0"/>
              <a:t>frames are analyzed in terms of features, e.g.,</a:t>
            </a:r>
          </a:p>
          <a:p>
            <a:pPr lvl="2"/>
            <a:r>
              <a:rPr lang="en-US" altLang="en-US" dirty="0"/>
              <a:t>amount of energy at various frequencies</a:t>
            </a:r>
          </a:p>
          <a:p>
            <a:pPr lvl="2"/>
            <a:r>
              <a:rPr lang="en-US" altLang="en-US" dirty="0"/>
              <a:t>total energy in a frame</a:t>
            </a:r>
          </a:p>
          <a:p>
            <a:pPr lvl="2"/>
            <a:r>
              <a:rPr lang="en-US" altLang="en-US" dirty="0"/>
              <a:t>differences from prior frame</a:t>
            </a:r>
          </a:p>
          <a:p>
            <a:pPr lvl="1"/>
            <a:r>
              <a:rPr lang="en-US" altLang="en-US" dirty="0">
                <a:solidFill>
                  <a:srgbClr val="CC3300"/>
                </a:solidFill>
              </a:rPr>
              <a:t>vector quantization</a:t>
            </a:r>
            <a:r>
              <a:rPr lang="en-US" altLang="en-US" dirty="0"/>
              <a:t> further encodes by mapping frame into regions in n-dimensional feature space</a:t>
            </a:r>
          </a:p>
        </p:txBody>
      </p:sp>
    </p:spTree>
    <p:extLst>
      <p:ext uri="{BB962C8B-B14F-4D97-AF65-F5344CB8AC3E}">
        <p14:creationId xmlns:p14="http://schemas.microsoft.com/office/powerpoint/2010/main" val="1095605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8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8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8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683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683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6835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6835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683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build="p" bldLvl="3"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8354" name="Rectangle 2">
            <a:extLst>
              <a:ext uri="{FF2B5EF4-FFF2-40B4-BE49-F238E27FC236}">
                <a16:creationId xmlns:a16="http://schemas.microsoft.com/office/drawing/2014/main" id="{B1959836-FBF4-924E-94C6-572C250B38FF}"/>
              </a:ext>
            </a:extLst>
          </p:cNvPr>
          <p:cNvSpPr>
            <a:spLocks noGrp="1" noChangeArrowheads="1"/>
          </p:cNvSpPr>
          <p:nvPr>
            <p:ph type="title"/>
          </p:nvPr>
        </p:nvSpPr>
        <p:spPr>
          <a:xfrm>
            <a:off x="685800" y="685800"/>
            <a:ext cx="8229600" cy="1066800"/>
          </a:xfrm>
        </p:spPr>
        <p:txBody>
          <a:bodyPr>
            <a:normAutofit/>
          </a:bodyPr>
          <a:lstStyle/>
          <a:p>
            <a:r>
              <a:rPr lang="zh-CN" altLang="en-US" b="1" dirty="0">
                <a:solidFill>
                  <a:srgbClr val="438086"/>
                </a:solidFill>
                <a:latin typeface="+mj-ea"/>
              </a:rPr>
              <a:t>信号处理</a:t>
            </a:r>
            <a:endParaRPr lang="en-US" altLang="en-US" b="1" dirty="0">
              <a:solidFill>
                <a:srgbClr val="438086"/>
              </a:solidFill>
              <a:latin typeface="+mj-ea"/>
            </a:endParaRPr>
          </a:p>
        </p:txBody>
      </p:sp>
      <p:sp>
        <p:nvSpPr>
          <p:cNvPr id="868355" name="Rectangle 3">
            <a:extLst>
              <a:ext uri="{FF2B5EF4-FFF2-40B4-BE49-F238E27FC236}">
                <a16:creationId xmlns:a16="http://schemas.microsoft.com/office/drawing/2014/main" id="{2197063D-2D47-7948-82FC-4CA4A067E545}"/>
              </a:ext>
            </a:extLst>
          </p:cNvPr>
          <p:cNvSpPr>
            <a:spLocks noGrp="1" noChangeArrowheads="1"/>
          </p:cNvSpPr>
          <p:nvPr>
            <p:ph idx="1"/>
          </p:nvPr>
        </p:nvSpPr>
        <p:spPr>
          <a:xfrm>
            <a:off x="457200" y="1981199"/>
            <a:ext cx="8458200" cy="4747591"/>
          </a:xfrm>
        </p:spPr>
        <p:txBody>
          <a:bodyPr>
            <a:normAutofit/>
          </a:bodyPr>
          <a:lstStyle/>
          <a:p>
            <a:r>
              <a:rPr lang="zh-CN" altLang="en-US" sz="2400" dirty="0">
                <a:latin typeface="+mn-ea"/>
              </a:rPr>
              <a:t>声波编码</a:t>
            </a:r>
            <a:r>
              <a:rPr lang="en-US" altLang="en-US" sz="2400" dirty="0">
                <a:latin typeface="+mn-ea"/>
              </a:rPr>
              <a:t>:</a:t>
            </a:r>
          </a:p>
          <a:p>
            <a:pPr lvl="1"/>
            <a:r>
              <a:rPr lang="zh-CN" altLang="en-US" sz="2400" dirty="0">
                <a:latin typeface="+mn-ea"/>
              </a:rPr>
              <a:t>将一段声波分为约</a:t>
            </a:r>
            <a:r>
              <a:rPr lang="en-US" altLang="zh-CN" sz="2400" dirty="0">
                <a:latin typeface="+mn-ea"/>
              </a:rPr>
              <a:t>10</a:t>
            </a:r>
            <a:r>
              <a:rPr lang="zh-CN" altLang="en-US" sz="2400" dirty="0">
                <a:latin typeface="+mn-ea"/>
              </a:rPr>
              <a:t>毫秒的帧（较大的波块）进行分析</a:t>
            </a:r>
            <a:endParaRPr lang="en-US" altLang="zh-CN" sz="2400" dirty="0">
              <a:latin typeface="+mn-ea"/>
            </a:endParaRPr>
          </a:p>
          <a:p>
            <a:pPr lvl="1"/>
            <a:endParaRPr lang="en-US" altLang="en-US" sz="2400" dirty="0">
              <a:latin typeface="+mn-ea"/>
            </a:endParaRPr>
          </a:p>
          <a:p>
            <a:pPr lvl="1"/>
            <a:r>
              <a:rPr lang="zh-CN" altLang="en-US" sz="2400" dirty="0">
                <a:latin typeface="+mn-ea"/>
              </a:rPr>
              <a:t>重叠相邻帧以确保在边界处的重要声音事件不会丢失</a:t>
            </a:r>
            <a:endParaRPr lang="en-US" altLang="zh-CN" sz="2400" dirty="0">
              <a:latin typeface="+mn-ea"/>
            </a:endParaRPr>
          </a:p>
          <a:p>
            <a:pPr lvl="1"/>
            <a:endParaRPr lang="en-US" altLang="en-US" sz="2400" dirty="0">
              <a:latin typeface="+mn-ea"/>
            </a:endParaRPr>
          </a:p>
          <a:p>
            <a:pPr lvl="1"/>
            <a:r>
              <a:rPr lang="zh-CN" altLang="en-US" sz="2400" dirty="0">
                <a:latin typeface="+mn-ea"/>
              </a:rPr>
              <a:t>根据特征分析帧</a:t>
            </a:r>
            <a:r>
              <a:rPr lang="en-US" altLang="en-US" sz="2400" dirty="0">
                <a:latin typeface="+mn-ea"/>
              </a:rPr>
              <a:t>, </a:t>
            </a:r>
            <a:r>
              <a:rPr lang="zh-CN" altLang="en-US" sz="2400" dirty="0">
                <a:latin typeface="+mn-ea"/>
              </a:rPr>
              <a:t>如</a:t>
            </a:r>
            <a:r>
              <a:rPr lang="en-US" altLang="en-US" sz="2400" dirty="0">
                <a:latin typeface="+mn-ea"/>
              </a:rPr>
              <a:t>,</a:t>
            </a:r>
          </a:p>
          <a:p>
            <a:pPr lvl="2"/>
            <a:r>
              <a:rPr lang="zh-CN" altLang="en-US" sz="2000" dirty="0">
                <a:latin typeface="+mn-ea"/>
              </a:rPr>
              <a:t>根据各种频率下的能量分析</a:t>
            </a:r>
            <a:endParaRPr lang="en-US" altLang="en-US" sz="2000" dirty="0">
              <a:latin typeface="+mn-ea"/>
            </a:endParaRPr>
          </a:p>
          <a:p>
            <a:pPr lvl="2"/>
            <a:r>
              <a:rPr lang="zh-CN" altLang="en-US" sz="2000" dirty="0">
                <a:latin typeface="+mn-ea"/>
              </a:rPr>
              <a:t>根据帧中的总能量分析</a:t>
            </a:r>
            <a:endParaRPr lang="en-US" altLang="en-US" sz="2000" dirty="0">
              <a:latin typeface="+mn-ea"/>
            </a:endParaRPr>
          </a:p>
          <a:p>
            <a:pPr lvl="2"/>
            <a:r>
              <a:rPr lang="zh-CN" altLang="en-US" sz="2000" dirty="0">
                <a:latin typeface="+mn-ea"/>
              </a:rPr>
              <a:t>根据与前一帧的区别分析</a:t>
            </a:r>
            <a:endParaRPr lang="en-US" altLang="zh-CN" sz="2000" dirty="0">
              <a:latin typeface="+mn-ea"/>
            </a:endParaRPr>
          </a:p>
          <a:p>
            <a:pPr lvl="2"/>
            <a:endParaRPr lang="en-US" altLang="en-US" sz="2000" dirty="0">
              <a:latin typeface="+mn-ea"/>
            </a:endParaRPr>
          </a:p>
          <a:p>
            <a:pPr lvl="1"/>
            <a:r>
              <a:rPr lang="zh-CN" altLang="en-US" sz="2400" dirty="0">
                <a:solidFill>
                  <a:srgbClr val="C00000"/>
                </a:solidFill>
                <a:latin typeface="+mn-ea"/>
              </a:rPr>
              <a:t>向量量化</a:t>
            </a:r>
            <a:r>
              <a:rPr lang="zh-CN" altLang="en-US" sz="2400" dirty="0">
                <a:latin typeface="+mn-ea"/>
              </a:rPr>
              <a:t>通过将帧映射到</a:t>
            </a:r>
            <a:r>
              <a:rPr lang="en-US" altLang="zh-CN" sz="2400" dirty="0">
                <a:latin typeface="+mn-ea"/>
              </a:rPr>
              <a:t>n</a:t>
            </a:r>
            <a:r>
              <a:rPr lang="zh-CN" altLang="en-US" sz="2400" dirty="0">
                <a:latin typeface="+mn-ea"/>
              </a:rPr>
              <a:t>维特征空间中的区域来进一步编码</a:t>
            </a:r>
            <a:endParaRPr lang="en-US" altLang="en-US" sz="2400" dirty="0">
              <a:latin typeface="+mn-ea"/>
            </a:endParaRPr>
          </a:p>
        </p:txBody>
      </p:sp>
    </p:spTree>
    <p:extLst>
      <p:ext uri="{BB962C8B-B14F-4D97-AF65-F5344CB8AC3E}">
        <p14:creationId xmlns:p14="http://schemas.microsoft.com/office/powerpoint/2010/main" val="18440441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2450" name="Rectangle 2">
            <a:extLst>
              <a:ext uri="{FF2B5EF4-FFF2-40B4-BE49-F238E27FC236}">
                <a16:creationId xmlns:a16="http://schemas.microsoft.com/office/drawing/2014/main" id="{96F9A39F-A0BC-ED44-A4DD-48383D19292C}"/>
              </a:ext>
            </a:extLst>
          </p:cNvPr>
          <p:cNvSpPr>
            <a:spLocks noGrp="1" noChangeArrowheads="1"/>
          </p:cNvSpPr>
          <p:nvPr>
            <p:ph type="title"/>
          </p:nvPr>
        </p:nvSpPr>
        <p:spPr>
          <a:xfrm>
            <a:off x="914400" y="800753"/>
            <a:ext cx="8229600" cy="1066800"/>
          </a:xfrm>
        </p:spPr>
        <p:txBody>
          <a:bodyPr/>
          <a:lstStyle/>
          <a:p>
            <a:r>
              <a:rPr lang="en-US" altLang="en-US" b="1" dirty="0">
                <a:solidFill>
                  <a:srgbClr val="0000FF"/>
                </a:solidFill>
              </a:rPr>
              <a:t>Speech Recognition Model</a:t>
            </a:r>
          </a:p>
        </p:txBody>
      </p:sp>
      <p:sp>
        <p:nvSpPr>
          <p:cNvPr id="872451" name="Rectangle 3">
            <a:extLst>
              <a:ext uri="{FF2B5EF4-FFF2-40B4-BE49-F238E27FC236}">
                <a16:creationId xmlns:a16="http://schemas.microsoft.com/office/drawing/2014/main" id="{52602395-02EB-0F44-9E43-7E7E1CDB1EE8}"/>
              </a:ext>
            </a:extLst>
          </p:cNvPr>
          <p:cNvSpPr>
            <a:spLocks noGrp="1" noChangeArrowheads="1"/>
          </p:cNvSpPr>
          <p:nvPr>
            <p:ph idx="1"/>
          </p:nvPr>
        </p:nvSpPr>
        <p:spPr>
          <a:xfrm>
            <a:off x="838200" y="2362200"/>
            <a:ext cx="8305800" cy="3962400"/>
          </a:xfrm>
        </p:spPr>
        <p:txBody>
          <a:bodyPr>
            <a:normAutofit fontScale="85000" lnSpcReduction="20000"/>
          </a:bodyPr>
          <a:lstStyle/>
          <a:p>
            <a:r>
              <a:rPr lang="en-US" altLang="en-US"/>
              <a:t>Bayes‘s Rule is used break up the problem into manageable parts:</a:t>
            </a:r>
          </a:p>
          <a:p>
            <a:pPr lvl="1">
              <a:buFontTx/>
              <a:buNone/>
            </a:pPr>
            <a:endParaRPr lang="en-US" altLang="en-US" sz="900"/>
          </a:p>
          <a:p>
            <a:pPr lvl="1">
              <a:buFontTx/>
              <a:buNone/>
            </a:pPr>
            <a:r>
              <a:rPr lang="en-US" altLang="en-US" sz="2000" b="1" i="1">
                <a:solidFill>
                  <a:srgbClr val="CC3300"/>
                </a:solidFill>
                <a:latin typeface="Palatino" pitchFamily="2" charset="77"/>
              </a:rPr>
              <a:t>	P(words|signal) = </a:t>
            </a:r>
            <a:r>
              <a:rPr lang="en-US" altLang="en-US" sz="2000" b="1" i="1" u="sng">
                <a:solidFill>
                  <a:srgbClr val="CC3300"/>
                </a:solidFill>
                <a:latin typeface="Palatino" pitchFamily="2" charset="77"/>
              </a:rPr>
              <a:t>P(words)P(signal | words)</a:t>
            </a:r>
          </a:p>
          <a:p>
            <a:pPr lvl="1">
              <a:buFontTx/>
              <a:buNone/>
            </a:pPr>
            <a:r>
              <a:rPr lang="en-US" altLang="en-US" sz="2000" b="1" i="1">
                <a:solidFill>
                  <a:srgbClr val="CC3300"/>
                </a:solidFill>
                <a:latin typeface="Palatino" pitchFamily="2" charset="77"/>
              </a:rPr>
              <a:t>					P(signal)</a:t>
            </a:r>
          </a:p>
          <a:p>
            <a:pPr lvl="1">
              <a:buFontTx/>
              <a:buNone/>
            </a:pPr>
            <a:endParaRPr lang="en-US" altLang="en-US" sz="900" b="1" i="1">
              <a:solidFill>
                <a:srgbClr val="CC3300"/>
              </a:solidFill>
              <a:latin typeface="Palatino" pitchFamily="2" charset="77"/>
            </a:endParaRPr>
          </a:p>
          <a:p>
            <a:pPr lvl="1"/>
            <a:r>
              <a:rPr lang="en-US" altLang="en-US" sz="2000" b="1" i="1">
                <a:latin typeface="Palatino" pitchFamily="2" charset="77"/>
              </a:rPr>
              <a:t>P(signal)</a:t>
            </a:r>
            <a:r>
              <a:rPr lang="en-US" altLang="en-US"/>
              <a:t>: is ignored (normalizing constant</a:t>
            </a:r>
            <a:r>
              <a:rPr lang="en-US" altLang="en-US" b="1"/>
              <a:t>)</a:t>
            </a:r>
          </a:p>
          <a:p>
            <a:pPr lvl="1"/>
            <a:r>
              <a:rPr lang="en-US" altLang="en-US" sz="2000" b="1" i="1">
                <a:latin typeface="Palatino" pitchFamily="2" charset="77"/>
              </a:rPr>
              <a:t>P(words)</a:t>
            </a:r>
            <a:r>
              <a:rPr lang="en-US" altLang="en-US"/>
              <a:t>: </a:t>
            </a:r>
            <a:r>
              <a:rPr lang="en-US" altLang="en-US">
                <a:solidFill>
                  <a:srgbClr val="CC3300"/>
                </a:solidFill>
              </a:rPr>
              <a:t>Language model</a:t>
            </a:r>
            <a:endParaRPr lang="en-US" altLang="en-US"/>
          </a:p>
          <a:p>
            <a:pPr lvl="2"/>
            <a:r>
              <a:rPr lang="en-US" altLang="en-US"/>
              <a:t>likelihood of words being heard</a:t>
            </a:r>
          </a:p>
          <a:p>
            <a:pPr lvl="2"/>
            <a:r>
              <a:rPr lang="en-US" altLang="en-US"/>
              <a:t>e.g. "recognize speech" more likely than "wreck a nice beach"</a:t>
            </a:r>
          </a:p>
          <a:p>
            <a:pPr lvl="1"/>
            <a:r>
              <a:rPr lang="en-US" altLang="en-US" sz="2000" b="1" i="1">
                <a:latin typeface="Palatino" pitchFamily="2" charset="77"/>
              </a:rPr>
              <a:t>P(signal|words)</a:t>
            </a:r>
            <a:r>
              <a:rPr lang="en-US" altLang="en-US"/>
              <a:t>: </a:t>
            </a:r>
            <a:r>
              <a:rPr lang="en-US" altLang="en-US">
                <a:solidFill>
                  <a:srgbClr val="CC3300"/>
                </a:solidFill>
              </a:rPr>
              <a:t>Acoustic model</a:t>
            </a:r>
            <a:endParaRPr lang="en-US" altLang="en-US"/>
          </a:p>
          <a:p>
            <a:pPr lvl="2"/>
            <a:r>
              <a:rPr lang="en-US" altLang="en-US"/>
              <a:t>likelihood of a signal given words</a:t>
            </a:r>
          </a:p>
          <a:p>
            <a:pPr lvl="2"/>
            <a:r>
              <a:rPr lang="en-US" altLang="en-US"/>
              <a:t>accounts for differences in pronunciation of words</a:t>
            </a:r>
          </a:p>
          <a:p>
            <a:pPr lvl="2"/>
            <a:r>
              <a:rPr lang="en-US" altLang="en-US" i="1"/>
              <a:t>e.g</a:t>
            </a:r>
            <a:r>
              <a:rPr lang="en-US" altLang="en-US"/>
              <a:t>. given "nice", likelihood that it is pronounced [nuys] etc.</a:t>
            </a:r>
          </a:p>
        </p:txBody>
      </p:sp>
    </p:spTree>
    <p:extLst>
      <p:ext uri="{BB962C8B-B14F-4D97-AF65-F5344CB8AC3E}">
        <p14:creationId xmlns:p14="http://schemas.microsoft.com/office/powerpoint/2010/main" val="20863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2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24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724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7245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72451">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7245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72451">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72451">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72451">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72451">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724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build="p" bldLvl="3"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2450" name="Rectangle 2">
            <a:extLst>
              <a:ext uri="{FF2B5EF4-FFF2-40B4-BE49-F238E27FC236}">
                <a16:creationId xmlns:a16="http://schemas.microsoft.com/office/drawing/2014/main" id="{96F9A39F-A0BC-ED44-A4DD-48383D19292C}"/>
              </a:ext>
            </a:extLst>
          </p:cNvPr>
          <p:cNvSpPr>
            <a:spLocks noGrp="1" noChangeArrowheads="1"/>
          </p:cNvSpPr>
          <p:nvPr>
            <p:ph type="title"/>
          </p:nvPr>
        </p:nvSpPr>
        <p:spPr>
          <a:xfrm>
            <a:off x="626166" y="659296"/>
            <a:ext cx="8229600" cy="1066800"/>
          </a:xfrm>
        </p:spPr>
        <p:txBody>
          <a:bodyPr>
            <a:normAutofit/>
          </a:bodyPr>
          <a:lstStyle/>
          <a:p>
            <a:r>
              <a:rPr lang="zh-CN" altLang="en-US" b="1" dirty="0">
                <a:solidFill>
                  <a:srgbClr val="438086"/>
                </a:solidFill>
                <a:latin typeface="+mj-ea"/>
              </a:rPr>
              <a:t>语音识别模型</a:t>
            </a:r>
            <a:endParaRPr lang="en-US" altLang="en-US" b="1" dirty="0">
              <a:solidFill>
                <a:srgbClr val="438086"/>
              </a:solidFill>
              <a:latin typeface="+mj-ea"/>
            </a:endParaRPr>
          </a:p>
        </p:txBody>
      </p:sp>
      <p:sp>
        <p:nvSpPr>
          <p:cNvPr id="872451" name="Rectangle 3">
            <a:extLst>
              <a:ext uri="{FF2B5EF4-FFF2-40B4-BE49-F238E27FC236}">
                <a16:creationId xmlns:a16="http://schemas.microsoft.com/office/drawing/2014/main" id="{52602395-02EB-0F44-9E43-7E7E1CDB1EE8}"/>
              </a:ext>
            </a:extLst>
          </p:cNvPr>
          <p:cNvSpPr>
            <a:spLocks noGrp="1" noChangeArrowheads="1"/>
          </p:cNvSpPr>
          <p:nvPr>
            <p:ph idx="1"/>
          </p:nvPr>
        </p:nvSpPr>
        <p:spPr>
          <a:xfrm>
            <a:off x="440635" y="1726096"/>
            <a:ext cx="8345556" cy="5131904"/>
          </a:xfrm>
        </p:spPr>
        <p:txBody>
          <a:bodyPr>
            <a:normAutofit lnSpcReduction="10000"/>
          </a:bodyPr>
          <a:lstStyle/>
          <a:p>
            <a:r>
              <a:rPr lang="zh-CN" altLang="en-US" dirty="0"/>
              <a:t>贝叶斯法则将问题分解为可求解的子问题：</a:t>
            </a:r>
            <a:endParaRPr lang="en-US" altLang="zh-CN" dirty="0"/>
          </a:p>
          <a:p>
            <a:endParaRPr lang="en-US" altLang="en-US" sz="900" dirty="0"/>
          </a:p>
          <a:p>
            <a:pPr lvl="1">
              <a:buFontTx/>
              <a:buNone/>
            </a:pPr>
            <a:r>
              <a:rPr lang="en-US" altLang="en-US" sz="2000" b="1" i="1" dirty="0">
                <a:solidFill>
                  <a:srgbClr val="CC3300"/>
                </a:solidFill>
                <a:latin typeface="Palatino" pitchFamily="2" charset="77"/>
              </a:rPr>
              <a:t>	P(</a:t>
            </a:r>
            <a:r>
              <a:rPr lang="en-US" altLang="en-US" sz="2000" b="1" i="1" dirty="0" err="1">
                <a:solidFill>
                  <a:srgbClr val="CC3300"/>
                </a:solidFill>
                <a:latin typeface="Palatino" pitchFamily="2" charset="77"/>
              </a:rPr>
              <a:t>words|signal</a:t>
            </a:r>
            <a:r>
              <a:rPr lang="en-US" altLang="en-US" sz="2000" b="1" i="1" dirty="0">
                <a:solidFill>
                  <a:srgbClr val="CC3300"/>
                </a:solidFill>
                <a:latin typeface="Palatino" pitchFamily="2" charset="77"/>
              </a:rPr>
              <a:t>) = </a:t>
            </a:r>
            <a:r>
              <a:rPr lang="en-US" altLang="en-US" sz="2000" b="1" i="1" u="sng" dirty="0">
                <a:solidFill>
                  <a:srgbClr val="CC3300"/>
                </a:solidFill>
                <a:latin typeface="Palatino" pitchFamily="2" charset="77"/>
              </a:rPr>
              <a:t>P(words) P(signal | words)</a:t>
            </a:r>
          </a:p>
          <a:p>
            <a:pPr lvl="1">
              <a:buFontTx/>
              <a:buNone/>
            </a:pPr>
            <a:r>
              <a:rPr lang="en-US" altLang="en-US" sz="2000" b="1" i="1" dirty="0">
                <a:solidFill>
                  <a:srgbClr val="CC3300"/>
                </a:solidFill>
                <a:latin typeface="Palatino" pitchFamily="2" charset="77"/>
              </a:rPr>
              <a:t>					P(signal)</a:t>
            </a:r>
          </a:p>
          <a:p>
            <a:pPr lvl="1">
              <a:buFontTx/>
              <a:buNone/>
            </a:pPr>
            <a:endParaRPr lang="en-US" altLang="en-US" sz="900" b="1" i="1" dirty="0">
              <a:solidFill>
                <a:srgbClr val="CC3300"/>
              </a:solidFill>
              <a:latin typeface="Palatino" pitchFamily="2" charset="77"/>
            </a:endParaRPr>
          </a:p>
          <a:p>
            <a:pPr lvl="1"/>
            <a:r>
              <a:rPr lang="en-US" altLang="en-US" sz="2000" b="1" i="1" dirty="0">
                <a:latin typeface="Palatino" pitchFamily="2" charset="77"/>
              </a:rPr>
              <a:t>P(signal)</a:t>
            </a:r>
            <a:r>
              <a:rPr lang="en-US" altLang="en-US" dirty="0"/>
              <a:t>: </a:t>
            </a:r>
            <a:r>
              <a:rPr lang="zh-CN" altLang="en-US" dirty="0"/>
              <a:t>被忽略（归一化常数）</a:t>
            </a:r>
            <a:endParaRPr lang="en-US" altLang="en-US" b="1" dirty="0"/>
          </a:p>
          <a:p>
            <a:pPr lvl="1"/>
            <a:r>
              <a:rPr lang="en-US" altLang="en-US" sz="2000" b="1" i="1" dirty="0">
                <a:latin typeface="Palatino" pitchFamily="2" charset="77"/>
              </a:rPr>
              <a:t>P(words)</a:t>
            </a:r>
            <a:r>
              <a:rPr lang="en-US" altLang="en-US" dirty="0"/>
              <a:t>: </a:t>
            </a:r>
            <a:r>
              <a:rPr lang="zh-CN" altLang="en-US" dirty="0">
                <a:solidFill>
                  <a:srgbClr val="CC3300"/>
                </a:solidFill>
              </a:rPr>
              <a:t>语言模型</a:t>
            </a:r>
            <a:endParaRPr lang="en-US" altLang="en-US" dirty="0"/>
          </a:p>
          <a:p>
            <a:pPr lvl="2"/>
            <a:r>
              <a:rPr lang="zh-CN" altLang="en-US" dirty="0"/>
              <a:t>听到单词的可能性</a:t>
            </a:r>
            <a:endParaRPr lang="en-US" altLang="en-US" dirty="0"/>
          </a:p>
          <a:p>
            <a:pPr lvl="2"/>
            <a:r>
              <a:rPr lang="zh-CN" altLang="en-US" dirty="0"/>
              <a:t>例如</a:t>
            </a:r>
            <a:r>
              <a:rPr lang="en-US" altLang="en-US" dirty="0"/>
              <a:t> “recognize speech” </a:t>
            </a:r>
            <a:r>
              <a:rPr lang="zh-CN" altLang="en-US" dirty="0"/>
              <a:t>比</a:t>
            </a:r>
            <a:r>
              <a:rPr lang="en-US" altLang="en-US" dirty="0"/>
              <a:t> “wreck a nice beach”</a:t>
            </a:r>
            <a:r>
              <a:rPr lang="zh-CN" altLang="en-US" dirty="0"/>
              <a:t>更可能被听到</a:t>
            </a:r>
            <a:endParaRPr lang="en-US" altLang="en-US" dirty="0"/>
          </a:p>
          <a:p>
            <a:pPr lvl="1"/>
            <a:r>
              <a:rPr lang="en-US" altLang="en-US" sz="2000" b="1" i="1" dirty="0">
                <a:latin typeface="Palatino" pitchFamily="2" charset="77"/>
              </a:rPr>
              <a:t>P(</a:t>
            </a:r>
            <a:r>
              <a:rPr lang="en-US" altLang="en-US" sz="2000" b="1" i="1" dirty="0" err="1">
                <a:latin typeface="Palatino" pitchFamily="2" charset="77"/>
              </a:rPr>
              <a:t>signal|words</a:t>
            </a:r>
            <a:r>
              <a:rPr lang="en-US" altLang="en-US" sz="2000" b="1" i="1" dirty="0">
                <a:latin typeface="Palatino" pitchFamily="2" charset="77"/>
              </a:rPr>
              <a:t>)</a:t>
            </a:r>
            <a:r>
              <a:rPr lang="en-US" altLang="en-US" dirty="0"/>
              <a:t>: </a:t>
            </a:r>
            <a:r>
              <a:rPr lang="zh-CN" altLang="en-US" dirty="0">
                <a:solidFill>
                  <a:srgbClr val="CC3300"/>
                </a:solidFill>
              </a:rPr>
              <a:t>声音模型</a:t>
            </a:r>
            <a:endParaRPr lang="en-US" altLang="en-US" dirty="0"/>
          </a:p>
          <a:p>
            <a:pPr lvl="2"/>
            <a:r>
              <a:rPr lang="zh-CN" altLang="en-US" dirty="0"/>
              <a:t>给定单词的信号的可能性</a:t>
            </a:r>
            <a:endParaRPr lang="en-US" altLang="zh-CN" dirty="0"/>
          </a:p>
          <a:p>
            <a:pPr lvl="2"/>
            <a:r>
              <a:rPr lang="zh-CN" altLang="en-US" dirty="0"/>
              <a:t>也要算上对一个单词的不同发音</a:t>
            </a:r>
            <a:endParaRPr lang="en-US" altLang="zh-CN" dirty="0"/>
          </a:p>
          <a:p>
            <a:pPr lvl="2"/>
            <a:r>
              <a:rPr lang="zh-CN" altLang="en-US" dirty="0"/>
              <a:t>例如，对于</a:t>
            </a:r>
            <a:r>
              <a:rPr lang="en-US" altLang="en-US" dirty="0"/>
              <a:t> “nice”, </a:t>
            </a:r>
            <a:r>
              <a:rPr lang="zh-CN" altLang="en-US" dirty="0"/>
              <a:t>可能会被念成</a:t>
            </a:r>
            <a:r>
              <a:rPr lang="en-US" altLang="en-US" dirty="0"/>
              <a:t> [</a:t>
            </a:r>
            <a:r>
              <a:rPr lang="en-US" altLang="en-US" dirty="0" err="1"/>
              <a:t>nuys</a:t>
            </a:r>
            <a:r>
              <a:rPr lang="en-US" altLang="en-US" dirty="0"/>
              <a:t>] </a:t>
            </a:r>
            <a:r>
              <a:rPr lang="zh-CN" altLang="en-US" dirty="0"/>
              <a:t>等等</a:t>
            </a:r>
            <a:endParaRPr lang="en-US" altLang="en-US" dirty="0"/>
          </a:p>
        </p:txBody>
      </p:sp>
    </p:spTree>
    <p:extLst>
      <p:ext uri="{BB962C8B-B14F-4D97-AF65-F5344CB8AC3E}">
        <p14:creationId xmlns:p14="http://schemas.microsoft.com/office/powerpoint/2010/main" val="8110238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CD973CD-8093-FB4C-8E1B-4904A51E7E02}"/>
              </a:ext>
            </a:extLst>
          </p:cNvPr>
          <p:cNvSpPr>
            <a:spLocks noGrp="1" noChangeArrowheads="1"/>
          </p:cNvSpPr>
          <p:nvPr>
            <p:ph type="title"/>
          </p:nvPr>
        </p:nvSpPr>
        <p:spPr>
          <a:xfrm>
            <a:off x="685800" y="1069848"/>
            <a:ext cx="8229600" cy="1066800"/>
          </a:xfrm>
        </p:spPr>
        <p:txBody>
          <a:bodyPr/>
          <a:lstStyle/>
          <a:p>
            <a:r>
              <a:rPr lang="en-US" altLang="en-US" b="1" dirty="0">
                <a:solidFill>
                  <a:srgbClr val="0000FF"/>
                </a:solidFill>
                <a:latin typeface="Arial" panose="020B0604020202020204" pitchFamily="34" charset="0"/>
                <a:cs typeface="Arial" panose="020B0604020202020204" pitchFamily="34" charset="0"/>
              </a:rPr>
              <a:t>Applying Language Model</a:t>
            </a:r>
          </a:p>
        </p:txBody>
      </p:sp>
      <p:sp>
        <p:nvSpPr>
          <p:cNvPr id="877571" name="Rectangle 3">
            <a:extLst>
              <a:ext uri="{FF2B5EF4-FFF2-40B4-BE49-F238E27FC236}">
                <a16:creationId xmlns:a16="http://schemas.microsoft.com/office/drawing/2014/main" id="{9307ACD7-DBF4-F041-82C2-DC60DDAA1278}"/>
              </a:ext>
            </a:extLst>
          </p:cNvPr>
          <p:cNvSpPr>
            <a:spLocks noGrp="1" noChangeArrowheads="1"/>
          </p:cNvSpPr>
          <p:nvPr>
            <p:ph idx="1"/>
          </p:nvPr>
        </p:nvSpPr>
        <p:spPr/>
        <p:txBody>
          <a:bodyPr/>
          <a:lstStyle/>
          <a:p>
            <a:r>
              <a:rPr lang="en-US" altLang="en-US">
                <a:solidFill>
                  <a:srgbClr val="CC3300"/>
                </a:solidFill>
              </a:rPr>
              <a:t>First-order Markov Assumption</a:t>
            </a:r>
            <a:r>
              <a:rPr lang="en-US" altLang="en-US"/>
              <a:t> says the probability of a word depends only on the previous word: </a:t>
            </a:r>
          </a:p>
          <a:p>
            <a:pPr>
              <a:buFont typeface="Wingdings" pitchFamily="2" charset="2"/>
              <a:buNone/>
            </a:pPr>
            <a:r>
              <a:rPr lang="en-US" altLang="en-US" sz="2000" i="1">
                <a:latin typeface="Palatino" pitchFamily="2" charset="77"/>
              </a:rPr>
              <a:t>			P(w</a:t>
            </a:r>
            <a:r>
              <a:rPr lang="en-US" altLang="en-US" sz="2000" i="1" baseline="-25000">
                <a:latin typeface="Palatino" pitchFamily="2" charset="77"/>
              </a:rPr>
              <a:t>i </a:t>
            </a:r>
            <a:r>
              <a:rPr lang="en-US" altLang="en-US" sz="2000" i="1">
                <a:latin typeface="Palatino" pitchFamily="2" charset="77"/>
              </a:rPr>
              <a:t>| w</a:t>
            </a:r>
            <a:r>
              <a:rPr lang="en-US" altLang="en-US" sz="2000" i="1" baseline="-25000">
                <a:latin typeface="Palatino" pitchFamily="2" charset="77"/>
              </a:rPr>
              <a:t>1</a:t>
            </a:r>
            <a:r>
              <a:rPr lang="en-US" altLang="en-US" sz="2000" i="1">
                <a:latin typeface="Palatino" pitchFamily="2" charset="77"/>
              </a:rPr>
              <a:t> ... w</a:t>
            </a:r>
            <a:r>
              <a:rPr lang="en-US" altLang="en-US" sz="2000" i="1" baseline="-25000">
                <a:latin typeface="Palatino" pitchFamily="2" charset="77"/>
              </a:rPr>
              <a:t>i-1</a:t>
            </a:r>
            <a:r>
              <a:rPr lang="en-US" altLang="en-US" sz="2000" i="1">
                <a:latin typeface="Palatino" pitchFamily="2" charset="77"/>
              </a:rPr>
              <a:t>)  </a:t>
            </a:r>
            <a:r>
              <a:rPr lang="en-US" altLang="en-US">
                <a:latin typeface="Symbol" pitchFamily="2" charset="2"/>
              </a:rPr>
              <a:t>»  </a:t>
            </a:r>
            <a:r>
              <a:rPr lang="en-US" altLang="en-US" sz="2000" i="1">
                <a:latin typeface="Palatino" pitchFamily="2" charset="77"/>
              </a:rPr>
              <a:t>P(w</a:t>
            </a:r>
            <a:r>
              <a:rPr lang="en-US" altLang="en-US" sz="2000" i="1" baseline="-25000">
                <a:latin typeface="Palatino" pitchFamily="2" charset="77"/>
              </a:rPr>
              <a:t>i </a:t>
            </a:r>
            <a:r>
              <a:rPr lang="en-US" altLang="en-US" sz="2000" i="1">
                <a:latin typeface="Palatino" pitchFamily="2" charset="77"/>
              </a:rPr>
              <a:t>| w</a:t>
            </a:r>
            <a:r>
              <a:rPr lang="en-US" altLang="en-US" sz="2000" i="1" baseline="-25000">
                <a:latin typeface="Palatino" pitchFamily="2" charset="77"/>
              </a:rPr>
              <a:t>i-1</a:t>
            </a:r>
            <a:r>
              <a:rPr lang="en-US" altLang="en-US" sz="2000" i="1">
                <a:latin typeface="Palatino" pitchFamily="2" charset="77"/>
              </a:rPr>
              <a:t>)</a:t>
            </a:r>
          </a:p>
          <a:p>
            <a:pPr>
              <a:buFont typeface="Wingdings" pitchFamily="2" charset="2"/>
              <a:buNone/>
            </a:pPr>
            <a:endParaRPr lang="en-US" altLang="en-US" sz="2000" i="1">
              <a:latin typeface="Palatino" pitchFamily="2" charset="77"/>
            </a:endParaRPr>
          </a:p>
          <a:p>
            <a:r>
              <a:rPr lang="en-US" altLang="en-US"/>
              <a:t>The LM simplifies to</a:t>
            </a:r>
          </a:p>
          <a:p>
            <a:pPr>
              <a:buFont typeface="Wingdings" pitchFamily="2" charset="2"/>
              <a:buNone/>
            </a:pPr>
            <a:r>
              <a:rPr lang="en-US" altLang="en-US"/>
              <a:t>		</a:t>
            </a:r>
            <a:r>
              <a:rPr lang="en-US" altLang="en-US" sz="2000" i="1">
                <a:latin typeface="Palatino" pitchFamily="2" charset="77"/>
              </a:rPr>
              <a:t>P(w</a:t>
            </a:r>
            <a:r>
              <a:rPr lang="en-US" altLang="en-US" sz="2000" i="1" baseline="-25000">
                <a:latin typeface="Palatino" pitchFamily="2" charset="77"/>
              </a:rPr>
              <a:t>1</a:t>
            </a:r>
            <a:r>
              <a:rPr lang="en-US" altLang="en-US" sz="2000" i="1">
                <a:latin typeface="Palatino" pitchFamily="2" charset="77"/>
              </a:rPr>
              <a:t> w</a:t>
            </a:r>
            <a:r>
              <a:rPr lang="en-US" altLang="en-US" sz="2000" i="1" baseline="-25000">
                <a:latin typeface="Palatino" pitchFamily="2" charset="77"/>
              </a:rPr>
              <a:t>2</a:t>
            </a:r>
            <a:r>
              <a:rPr lang="en-US" altLang="en-US" sz="2000" i="1">
                <a:latin typeface="Palatino" pitchFamily="2" charset="77"/>
              </a:rPr>
              <a:t> … w</a:t>
            </a:r>
            <a:r>
              <a:rPr lang="en-US" altLang="en-US" sz="2000" i="1" baseline="-25000">
                <a:latin typeface="Palatino" pitchFamily="2" charset="77"/>
              </a:rPr>
              <a:t>n</a:t>
            </a:r>
            <a:r>
              <a:rPr lang="en-US" altLang="en-US" sz="2000" i="1">
                <a:latin typeface="Palatino" pitchFamily="2" charset="77"/>
              </a:rPr>
              <a:t>) = P(w</a:t>
            </a:r>
            <a:r>
              <a:rPr lang="en-US" altLang="en-US" sz="2000" i="1" baseline="-25000">
                <a:latin typeface="Palatino" pitchFamily="2" charset="77"/>
              </a:rPr>
              <a:t>1</a:t>
            </a:r>
            <a:r>
              <a:rPr lang="en-US" altLang="en-US" sz="2000" i="1">
                <a:latin typeface="Palatino" pitchFamily="2" charset="77"/>
              </a:rPr>
              <a:t>) P(w</a:t>
            </a:r>
            <a:r>
              <a:rPr lang="en-US" altLang="en-US" sz="2000" i="1" baseline="-25000">
                <a:latin typeface="Palatino" pitchFamily="2" charset="77"/>
              </a:rPr>
              <a:t>2 </a:t>
            </a:r>
            <a:r>
              <a:rPr lang="en-US" altLang="en-US" sz="2000" i="1">
                <a:latin typeface="Palatino" pitchFamily="2" charset="77"/>
              </a:rPr>
              <a:t>|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1</a:t>
            </a:r>
            <a:r>
              <a:rPr lang="en-US" altLang="en-US" sz="2000" i="1">
                <a:latin typeface="Palatino" pitchFamily="2" charset="77"/>
              </a:rPr>
              <a:t>) P(w</a:t>
            </a:r>
            <a:r>
              <a:rPr lang="en-US" altLang="en-US" sz="2000" i="1" baseline="-25000">
                <a:latin typeface="Palatino" pitchFamily="2" charset="77"/>
              </a:rPr>
              <a:t>3 </a:t>
            </a:r>
            <a:r>
              <a:rPr lang="en-US" altLang="en-US" sz="2000" i="1">
                <a:latin typeface="Palatino" pitchFamily="2" charset="77"/>
              </a:rPr>
              <a:t>|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2</a:t>
            </a:r>
            <a:r>
              <a:rPr lang="en-US" altLang="en-US" sz="2000" i="1">
                <a:latin typeface="Palatino" pitchFamily="2" charset="77"/>
              </a:rPr>
              <a:t>) ... P(w</a:t>
            </a:r>
            <a:r>
              <a:rPr lang="en-US" altLang="en-US" sz="2000" i="1" baseline="-25000">
                <a:latin typeface="Palatino" pitchFamily="2" charset="77"/>
              </a:rPr>
              <a:t>n </a:t>
            </a:r>
            <a:r>
              <a:rPr lang="en-US" altLang="en-US" sz="2000" i="1">
                <a:latin typeface="Palatino" pitchFamily="2" charset="77"/>
              </a:rPr>
              <a:t>|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n-1</a:t>
            </a:r>
            <a:r>
              <a:rPr lang="en-US" altLang="en-US" sz="2000" i="1">
                <a:latin typeface="Palatino" pitchFamily="2" charset="77"/>
              </a:rPr>
              <a:t>)</a:t>
            </a:r>
          </a:p>
          <a:p>
            <a:endParaRPr lang="en-US" altLang="en-US" sz="2000" i="1">
              <a:latin typeface="Palatino" pitchFamily="2" charset="77"/>
            </a:endParaRPr>
          </a:p>
          <a:p>
            <a:pPr lvl="1"/>
            <a:r>
              <a:rPr lang="en-US" altLang="en-US"/>
              <a:t>called the </a:t>
            </a:r>
            <a:r>
              <a:rPr lang="en-US" altLang="en-US">
                <a:solidFill>
                  <a:srgbClr val="CC3300"/>
                </a:solidFill>
              </a:rPr>
              <a:t>bigram</a:t>
            </a:r>
            <a:r>
              <a:rPr lang="en-US" altLang="en-US"/>
              <a:t> model</a:t>
            </a:r>
          </a:p>
          <a:p>
            <a:pPr lvl="1"/>
            <a:r>
              <a:rPr lang="en-US" altLang="en-US"/>
              <a:t>it relates consecutive pairs of words</a:t>
            </a:r>
          </a:p>
        </p:txBody>
      </p:sp>
      <p:sp>
        <p:nvSpPr>
          <p:cNvPr id="5" name="Slide Number Placeholder 4">
            <a:extLst>
              <a:ext uri="{FF2B5EF4-FFF2-40B4-BE49-F238E27FC236}">
                <a16:creationId xmlns:a16="http://schemas.microsoft.com/office/drawing/2014/main" id="{38C70D94-1951-404F-8323-4FF80FC6E287}"/>
              </a:ext>
            </a:extLst>
          </p:cNvPr>
          <p:cNvSpPr>
            <a:spLocks noGrp="1"/>
          </p:cNvSpPr>
          <p:nvPr>
            <p:ph type="sldNum" sz="quarter" idx="12"/>
          </p:nvPr>
        </p:nvSpPr>
        <p:spPr/>
        <p:txBody>
          <a:bodyPr/>
          <a:lstStyle/>
          <a:p>
            <a:fld id="{8646B3DE-B91D-B240-B90D-AB7FEC1DC9FD}" type="slidenum">
              <a:rPr lang="en-US" altLang="en-US"/>
              <a:pPr/>
              <a:t>158</a:t>
            </a:fld>
            <a:endParaRPr lang="en-US" altLang="en-US"/>
          </a:p>
        </p:txBody>
      </p:sp>
    </p:spTree>
    <p:extLst>
      <p:ext uri="{BB962C8B-B14F-4D97-AF65-F5344CB8AC3E}">
        <p14:creationId xmlns:p14="http://schemas.microsoft.com/office/powerpoint/2010/main" val="126259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7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75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775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775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77571">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77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1" grpId="0" build="p" bldLvl="2"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CD973CD-8093-FB4C-8E1B-4904A51E7E02}"/>
              </a:ext>
            </a:extLst>
          </p:cNvPr>
          <p:cNvSpPr>
            <a:spLocks noGrp="1" noChangeArrowheads="1"/>
          </p:cNvSpPr>
          <p:nvPr>
            <p:ph type="title"/>
          </p:nvPr>
        </p:nvSpPr>
        <p:spPr>
          <a:xfrm>
            <a:off x="685800" y="1069848"/>
            <a:ext cx="8229600" cy="1066800"/>
          </a:xfrm>
        </p:spPr>
        <p:txBody>
          <a:bodyPr>
            <a:normAutofit/>
          </a:bodyPr>
          <a:lstStyle/>
          <a:p>
            <a:r>
              <a:rPr lang="zh-CN" altLang="en-US" b="1" dirty="0">
                <a:solidFill>
                  <a:srgbClr val="438086"/>
                </a:solidFill>
                <a:latin typeface="+mj-ea"/>
                <a:cs typeface="Arial" panose="020B0604020202020204" pitchFamily="34" charset="0"/>
              </a:rPr>
              <a:t>应用语言模型</a:t>
            </a:r>
            <a:endParaRPr lang="en-US" altLang="en-US" b="1" dirty="0">
              <a:solidFill>
                <a:srgbClr val="438086"/>
              </a:solidFill>
              <a:latin typeface="+mj-ea"/>
              <a:cs typeface="Arial" panose="020B0604020202020204" pitchFamily="34" charset="0"/>
            </a:endParaRPr>
          </a:p>
        </p:txBody>
      </p:sp>
      <p:sp>
        <p:nvSpPr>
          <p:cNvPr id="877571" name="Rectangle 3">
            <a:extLst>
              <a:ext uri="{FF2B5EF4-FFF2-40B4-BE49-F238E27FC236}">
                <a16:creationId xmlns:a16="http://schemas.microsoft.com/office/drawing/2014/main" id="{9307ACD7-DBF4-F041-82C2-DC60DDAA1278}"/>
              </a:ext>
            </a:extLst>
          </p:cNvPr>
          <p:cNvSpPr>
            <a:spLocks noGrp="1" noChangeArrowheads="1"/>
          </p:cNvSpPr>
          <p:nvPr>
            <p:ph idx="1"/>
          </p:nvPr>
        </p:nvSpPr>
        <p:spPr/>
        <p:txBody>
          <a:bodyPr>
            <a:normAutofit/>
          </a:bodyPr>
          <a:lstStyle/>
          <a:p>
            <a:r>
              <a:rPr lang="zh-CN" altLang="en-US" sz="2400" dirty="0">
                <a:solidFill>
                  <a:srgbClr val="CC3300"/>
                </a:solidFill>
                <a:latin typeface="+mn-ea"/>
              </a:rPr>
              <a:t>一阶马尔可夫假设 </a:t>
            </a:r>
            <a:r>
              <a:rPr lang="zh-CN" altLang="en-US" sz="2400" dirty="0">
                <a:latin typeface="+mn-ea"/>
              </a:rPr>
              <a:t>认为一个单词出现的概率仅取决于前一个单词：</a:t>
            </a:r>
            <a:endParaRPr lang="en-US" altLang="en-US" sz="2400" dirty="0">
              <a:latin typeface="+mn-ea"/>
            </a:endParaRPr>
          </a:p>
          <a:p>
            <a:pPr>
              <a:buFont typeface="Wingdings" pitchFamily="2" charset="2"/>
              <a:buNone/>
            </a:pPr>
            <a:r>
              <a:rPr lang="en-US" altLang="en-US" sz="1800" i="1" dirty="0">
                <a:latin typeface="+mn-ea"/>
              </a:rPr>
              <a:t>			P(</a:t>
            </a:r>
            <a:r>
              <a:rPr lang="en-US" altLang="en-US" sz="1800" i="1" dirty="0" err="1">
                <a:latin typeface="+mn-ea"/>
              </a:rPr>
              <a:t>w</a:t>
            </a:r>
            <a:r>
              <a:rPr lang="en-US" altLang="en-US" sz="1800" i="1" baseline="-25000" dirty="0" err="1">
                <a:latin typeface="+mn-ea"/>
              </a:rPr>
              <a:t>i</a:t>
            </a:r>
            <a:r>
              <a:rPr lang="en-US" altLang="en-US" sz="1800" i="1" baseline="-25000" dirty="0">
                <a:latin typeface="+mn-ea"/>
              </a:rPr>
              <a:t> </a:t>
            </a:r>
            <a:r>
              <a:rPr lang="en-US" altLang="en-US" sz="1800" i="1" dirty="0">
                <a:latin typeface="+mn-ea"/>
              </a:rPr>
              <a:t>| w</a:t>
            </a:r>
            <a:r>
              <a:rPr lang="en-US" altLang="en-US" sz="1800" i="1" baseline="-25000" dirty="0">
                <a:latin typeface="+mn-ea"/>
              </a:rPr>
              <a:t>1</a:t>
            </a:r>
            <a:r>
              <a:rPr lang="en-US" altLang="en-US" sz="1800" i="1" dirty="0">
                <a:latin typeface="+mn-ea"/>
              </a:rPr>
              <a:t> ... w</a:t>
            </a:r>
            <a:r>
              <a:rPr lang="en-US" altLang="en-US" sz="1800" i="1" baseline="-25000" dirty="0">
                <a:latin typeface="+mn-ea"/>
              </a:rPr>
              <a:t>i-1</a:t>
            </a:r>
            <a:r>
              <a:rPr lang="en-US" altLang="en-US" sz="1800" i="1" dirty="0">
                <a:latin typeface="+mn-ea"/>
              </a:rPr>
              <a:t>)  </a:t>
            </a:r>
            <a:r>
              <a:rPr lang="en-US" altLang="en-US" sz="2400" dirty="0">
                <a:latin typeface="+mn-ea"/>
              </a:rPr>
              <a:t>»  </a:t>
            </a:r>
            <a:r>
              <a:rPr lang="en-US" altLang="en-US" sz="1800" i="1" dirty="0">
                <a:latin typeface="+mn-ea"/>
              </a:rPr>
              <a:t>P(</a:t>
            </a:r>
            <a:r>
              <a:rPr lang="en-US" altLang="en-US" sz="1800" i="1" dirty="0" err="1">
                <a:latin typeface="+mn-ea"/>
              </a:rPr>
              <a:t>w</a:t>
            </a:r>
            <a:r>
              <a:rPr lang="en-US" altLang="en-US" sz="1800" i="1" baseline="-25000" dirty="0" err="1">
                <a:latin typeface="+mn-ea"/>
              </a:rPr>
              <a:t>i</a:t>
            </a:r>
            <a:r>
              <a:rPr lang="en-US" altLang="en-US" sz="1800" i="1" baseline="-25000" dirty="0">
                <a:latin typeface="+mn-ea"/>
              </a:rPr>
              <a:t> </a:t>
            </a:r>
            <a:r>
              <a:rPr lang="en-US" altLang="en-US" sz="1800" i="1" dirty="0">
                <a:latin typeface="+mn-ea"/>
              </a:rPr>
              <a:t>| w</a:t>
            </a:r>
            <a:r>
              <a:rPr lang="en-US" altLang="en-US" sz="1800" i="1" baseline="-25000" dirty="0">
                <a:latin typeface="+mn-ea"/>
              </a:rPr>
              <a:t>i-1</a:t>
            </a:r>
            <a:r>
              <a:rPr lang="en-US" altLang="en-US" sz="1800" i="1" dirty="0">
                <a:latin typeface="+mn-ea"/>
              </a:rPr>
              <a:t>)</a:t>
            </a:r>
          </a:p>
          <a:p>
            <a:pPr>
              <a:buFont typeface="Wingdings" pitchFamily="2" charset="2"/>
              <a:buNone/>
            </a:pPr>
            <a:endParaRPr lang="en-US" altLang="en-US" sz="1800" i="1" dirty="0">
              <a:latin typeface="+mn-ea"/>
            </a:endParaRPr>
          </a:p>
          <a:p>
            <a:pPr>
              <a:buFont typeface="Wingdings" pitchFamily="2" charset="2"/>
              <a:buNone/>
            </a:pPr>
            <a:endParaRPr lang="en-US" altLang="en-US" sz="1800" i="1" dirty="0">
              <a:latin typeface="+mn-ea"/>
            </a:endParaRPr>
          </a:p>
          <a:p>
            <a:r>
              <a:rPr lang="zh-CN" altLang="en-US" sz="2400" dirty="0">
                <a:latin typeface="+mn-ea"/>
              </a:rPr>
              <a:t>这个语言模型可简化成</a:t>
            </a:r>
            <a:endParaRPr lang="en-US" altLang="en-US" sz="2400" dirty="0">
              <a:latin typeface="+mn-ea"/>
            </a:endParaRPr>
          </a:p>
          <a:p>
            <a:pPr>
              <a:buFont typeface="Wingdings" pitchFamily="2" charset="2"/>
              <a:buNone/>
            </a:pPr>
            <a:r>
              <a:rPr lang="en-US" altLang="en-US" sz="2400" dirty="0">
                <a:latin typeface="+mn-ea"/>
              </a:rPr>
              <a:t>		</a:t>
            </a:r>
            <a:r>
              <a:rPr lang="en-US" altLang="en-US" sz="1800" i="1" dirty="0">
                <a:latin typeface="+mn-ea"/>
              </a:rPr>
              <a:t>P(w</a:t>
            </a:r>
            <a:r>
              <a:rPr lang="en-US" altLang="en-US" sz="1800" i="1" baseline="-25000" dirty="0">
                <a:latin typeface="+mn-ea"/>
              </a:rPr>
              <a:t>1</a:t>
            </a:r>
            <a:r>
              <a:rPr lang="en-US" altLang="en-US" sz="1800" i="1" dirty="0">
                <a:latin typeface="+mn-ea"/>
              </a:rPr>
              <a:t> w</a:t>
            </a:r>
            <a:r>
              <a:rPr lang="en-US" altLang="en-US" sz="1800" i="1" baseline="-25000" dirty="0">
                <a:latin typeface="+mn-ea"/>
              </a:rPr>
              <a:t>2</a:t>
            </a:r>
            <a:r>
              <a:rPr lang="en-US" altLang="en-US" sz="1800" i="1" dirty="0">
                <a:latin typeface="+mn-ea"/>
              </a:rPr>
              <a:t> … </a:t>
            </a:r>
            <a:r>
              <a:rPr lang="en-US" altLang="en-US" sz="1800" i="1" dirty="0" err="1">
                <a:latin typeface="+mn-ea"/>
              </a:rPr>
              <a:t>w</a:t>
            </a:r>
            <a:r>
              <a:rPr lang="en-US" altLang="en-US" sz="1800" i="1" baseline="-25000" dirty="0" err="1">
                <a:latin typeface="+mn-ea"/>
              </a:rPr>
              <a:t>n</a:t>
            </a:r>
            <a:r>
              <a:rPr lang="en-US" altLang="en-US" sz="1800" i="1" dirty="0">
                <a:latin typeface="+mn-ea"/>
              </a:rPr>
              <a:t>) = P(w</a:t>
            </a:r>
            <a:r>
              <a:rPr lang="en-US" altLang="en-US" sz="1800" i="1" baseline="-25000" dirty="0">
                <a:latin typeface="+mn-ea"/>
              </a:rPr>
              <a:t>1</a:t>
            </a:r>
            <a:r>
              <a:rPr lang="en-US" altLang="en-US" sz="1800" i="1" dirty="0">
                <a:latin typeface="+mn-ea"/>
              </a:rPr>
              <a:t>) P(w</a:t>
            </a:r>
            <a:r>
              <a:rPr lang="en-US" altLang="en-US" sz="1800" i="1" baseline="-25000" dirty="0">
                <a:latin typeface="+mn-ea"/>
              </a:rPr>
              <a:t>2 </a:t>
            </a:r>
            <a:r>
              <a:rPr lang="en-US" altLang="en-US" sz="1800" i="1" dirty="0">
                <a:latin typeface="+mn-ea"/>
              </a:rPr>
              <a:t>| </a:t>
            </a:r>
            <a:r>
              <a:rPr lang="en-US" altLang="en-US" sz="1800" i="1" dirty="0">
                <a:solidFill>
                  <a:srgbClr val="990000"/>
                </a:solidFill>
                <a:latin typeface="+mn-ea"/>
              </a:rPr>
              <a:t>w</a:t>
            </a:r>
            <a:r>
              <a:rPr lang="en-US" altLang="en-US" sz="1800" i="1" baseline="-25000" dirty="0">
                <a:solidFill>
                  <a:srgbClr val="990000"/>
                </a:solidFill>
                <a:latin typeface="+mn-ea"/>
              </a:rPr>
              <a:t>1</a:t>
            </a:r>
            <a:r>
              <a:rPr lang="en-US" altLang="en-US" sz="1800" i="1" dirty="0">
                <a:latin typeface="+mn-ea"/>
              </a:rPr>
              <a:t>) P(w</a:t>
            </a:r>
            <a:r>
              <a:rPr lang="en-US" altLang="en-US" sz="1800" i="1" baseline="-25000" dirty="0">
                <a:latin typeface="+mn-ea"/>
              </a:rPr>
              <a:t>3 </a:t>
            </a:r>
            <a:r>
              <a:rPr lang="en-US" altLang="en-US" sz="1800" i="1" dirty="0">
                <a:latin typeface="+mn-ea"/>
              </a:rPr>
              <a:t>| </a:t>
            </a:r>
            <a:r>
              <a:rPr lang="en-US" altLang="en-US" sz="1800" i="1" dirty="0">
                <a:solidFill>
                  <a:srgbClr val="990000"/>
                </a:solidFill>
                <a:latin typeface="+mn-ea"/>
              </a:rPr>
              <a:t>w</a:t>
            </a:r>
            <a:r>
              <a:rPr lang="en-US" altLang="en-US" sz="1800" i="1" baseline="-25000" dirty="0">
                <a:solidFill>
                  <a:srgbClr val="990000"/>
                </a:solidFill>
                <a:latin typeface="+mn-ea"/>
              </a:rPr>
              <a:t>2</a:t>
            </a:r>
            <a:r>
              <a:rPr lang="en-US" altLang="en-US" sz="1800" i="1" dirty="0">
                <a:latin typeface="+mn-ea"/>
              </a:rPr>
              <a:t>) ... P(</a:t>
            </a:r>
            <a:r>
              <a:rPr lang="en-US" altLang="en-US" sz="1800" i="1" dirty="0" err="1">
                <a:latin typeface="+mn-ea"/>
              </a:rPr>
              <a:t>w</a:t>
            </a:r>
            <a:r>
              <a:rPr lang="en-US" altLang="en-US" sz="1800" i="1" baseline="-25000" dirty="0" err="1">
                <a:latin typeface="+mn-ea"/>
              </a:rPr>
              <a:t>n</a:t>
            </a:r>
            <a:r>
              <a:rPr lang="en-US" altLang="en-US" sz="1800" i="1" baseline="-25000" dirty="0">
                <a:latin typeface="+mn-ea"/>
              </a:rPr>
              <a:t> </a:t>
            </a:r>
            <a:r>
              <a:rPr lang="en-US" altLang="en-US" sz="1800" i="1" dirty="0">
                <a:latin typeface="+mn-ea"/>
              </a:rPr>
              <a:t>| </a:t>
            </a:r>
            <a:r>
              <a:rPr lang="en-US" altLang="en-US" sz="1800" i="1" dirty="0">
                <a:solidFill>
                  <a:srgbClr val="990000"/>
                </a:solidFill>
                <a:latin typeface="+mn-ea"/>
              </a:rPr>
              <a:t>w</a:t>
            </a:r>
            <a:r>
              <a:rPr lang="en-US" altLang="en-US" sz="1800" i="1" baseline="-25000" dirty="0">
                <a:solidFill>
                  <a:srgbClr val="990000"/>
                </a:solidFill>
                <a:latin typeface="+mn-ea"/>
              </a:rPr>
              <a:t>n-1</a:t>
            </a:r>
            <a:r>
              <a:rPr lang="en-US" altLang="en-US" sz="1800" i="1" dirty="0">
                <a:latin typeface="+mn-ea"/>
              </a:rPr>
              <a:t>)</a:t>
            </a:r>
          </a:p>
          <a:p>
            <a:endParaRPr lang="en-US" altLang="en-US" sz="1800" i="1" dirty="0">
              <a:latin typeface="+mn-ea"/>
            </a:endParaRPr>
          </a:p>
          <a:p>
            <a:pPr lvl="1"/>
            <a:r>
              <a:rPr lang="zh-CN" altLang="en-US" sz="2400" dirty="0">
                <a:latin typeface="+mn-ea"/>
              </a:rPr>
              <a:t>被称作</a:t>
            </a:r>
            <a:r>
              <a:rPr lang="zh-CN" altLang="en-US" sz="2400" dirty="0">
                <a:solidFill>
                  <a:srgbClr val="C00000"/>
                </a:solidFill>
                <a:latin typeface="+mn-ea"/>
              </a:rPr>
              <a:t>二元模型</a:t>
            </a:r>
            <a:endParaRPr lang="en-US" altLang="zh-CN" sz="2400" dirty="0">
              <a:solidFill>
                <a:srgbClr val="C00000"/>
              </a:solidFill>
              <a:latin typeface="+mn-ea"/>
            </a:endParaRPr>
          </a:p>
          <a:p>
            <a:pPr lvl="1"/>
            <a:r>
              <a:rPr lang="zh-CN" altLang="en-US" sz="2400" dirty="0">
                <a:latin typeface="+mn-ea"/>
              </a:rPr>
              <a:t>涉及连续的单词对</a:t>
            </a:r>
            <a:endParaRPr lang="en-US" altLang="en-US" sz="2400" dirty="0">
              <a:latin typeface="+mn-ea"/>
            </a:endParaRPr>
          </a:p>
        </p:txBody>
      </p:sp>
      <p:sp>
        <p:nvSpPr>
          <p:cNvPr id="5" name="Slide Number Placeholder 4">
            <a:extLst>
              <a:ext uri="{FF2B5EF4-FFF2-40B4-BE49-F238E27FC236}">
                <a16:creationId xmlns:a16="http://schemas.microsoft.com/office/drawing/2014/main" id="{38C70D94-1951-404F-8323-4FF80FC6E287}"/>
              </a:ext>
            </a:extLst>
          </p:cNvPr>
          <p:cNvSpPr>
            <a:spLocks noGrp="1"/>
          </p:cNvSpPr>
          <p:nvPr>
            <p:ph type="sldNum" sz="quarter" idx="12"/>
          </p:nvPr>
        </p:nvSpPr>
        <p:spPr/>
        <p:txBody>
          <a:bodyPr/>
          <a:lstStyle/>
          <a:p>
            <a:fld id="{8646B3DE-B91D-B240-B90D-AB7FEC1DC9FD}" type="slidenum">
              <a:rPr lang="en-US" altLang="en-US"/>
              <a:pPr/>
              <a:t>159</a:t>
            </a:fld>
            <a:endParaRPr lang="en-US" altLang="en-US"/>
          </a:p>
        </p:txBody>
      </p:sp>
    </p:spTree>
    <p:extLst>
      <p:ext uri="{BB962C8B-B14F-4D97-AF65-F5344CB8AC3E}">
        <p14:creationId xmlns:p14="http://schemas.microsoft.com/office/powerpoint/2010/main" val="160686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0BC639E-DFFC-2C44-B8AF-3B9F3C0EC2DD}"/>
              </a:ext>
            </a:extLst>
          </p:cNvPr>
          <p:cNvSpPr>
            <a:spLocks noGrp="1" noChangeArrowheads="1"/>
          </p:cNvSpPr>
          <p:nvPr>
            <p:ph type="title"/>
          </p:nvPr>
        </p:nvSpPr>
        <p:spPr>
          <a:xfrm>
            <a:off x="609600" y="914400"/>
            <a:ext cx="8229600" cy="1066800"/>
          </a:xfrm>
        </p:spPr>
        <p:txBody>
          <a:bodyPr/>
          <a:lstStyle/>
          <a:p>
            <a:r>
              <a:rPr lang="en-US" altLang="en-US" b="1">
                <a:solidFill>
                  <a:srgbClr val="0000FF"/>
                </a:solidFill>
                <a:latin typeface="Arial" panose="020B0604020202020204" pitchFamily="34" charset="0"/>
                <a:cs typeface="Arial" panose="020B0604020202020204" pitchFamily="34" charset="0"/>
              </a:rPr>
              <a:t>Ambiguity in Language</a:t>
            </a:r>
          </a:p>
        </p:txBody>
      </p:sp>
      <p:sp>
        <p:nvSpPr>
          <p:cNvPr id="19459" name="Rectangle 3">
            <a:extLst>
              <a:ext uri="{FF2B5EF4-FFF2-40B4-BE49-F238E27FC236}">
                <a16:creationId xmlns:a16="http://schemas.microsoft.com/office/drawing/2014/main" id="{65105397-74B4-2249-AFC3-4F426F1C88F2}"/>
              </a:ext>
            </a:extLst>
          </p:cNvPr>
          <p:cNvSpPr>
            <a:spLocks noGrp="1" noChangeArrowheads="1"/>
          </p:cNvSpPr>
          <p:nvPr>
            <p:ph idx="1"/>
          </p:nvPr>
        </p:nvSpPr>
        <p:spPr/>
        <p:txBody>
          <a:bodyPr>
            <a:normAutofit fontScale="92500" lnSpcReduction="20000"/>
          </a:bodyPr>
          <a:lstStyle/>
          <a:p>
            <a:pPr>
              <a:lnSpc>
                <a:spcPct val="90000"/>
              </a:lnSpc>
              <a:buFontTx/>
              <a:buNone/>
            </a:pPr>
            <a:r>
              <a:rPr lang="en-US" altLang="en-US"/>
              <a:t>Almost in every level ambiguity is introduced, and one of the main tasks in NLP is to resolve such ambiguities.</a:t>
            </a:r>
          </a:p>
          <a:p>
            <a:pPr>
              <a:lnSpc>
                <a:spcPct val="90000"/>
              </a:lnSpc>
              <a:buFontTx/>
              <a:buNone/>
            </a:pPr>
            <a:r>
              <a:rPr lang="en-US" altLang="en-US" b="1" i="1"/>
              <a:t>I made her duck</a:t>
            </a:r>
            <a:r>
              <a:rPr lang="en-US" altLang="en-US" i="1"/>
              <a:t> </a:t>
            </a:r>
            <a:r>
              <a:rPr lang="en-US" altLang="en-US"/>
              <a:t>=</a:t>
            </a:r>
          </a:p>
          <a:p>
            <a:pPr>
              <a:lnSpc>
                <a:spcPct val="90000"/>
              </a:lnSpc>
            </a:pPr>
            <a:r>
              <a:rPr lang="en-US" altLang="en-US"/>
              <a:t>I cooked waterfowl for her.</a:t>
            </a:r>
          </a:p>
          <a:p>
            <a:pPr>
              <a:lnSpc>
                <a:spcPct val="90000"/>
              </a:lnSpc>
            </a:pPr>
            <a:r>
              <a:rPr lang="en-US" altLang="en-US"/>
              <a:t>I cooked waterfowl belonging to her.</a:t>
            </a:r>
          </a:p>
          <a:p>
            <a:pPr>
              <a:lnSpc>
                <a:spcPct val="90000"/>
              </a:lnSpc>
            </a:pPr>
            <a:r>
              <a:rPr lang="en-US" altLang="en-US"/>
              <a:t>I created the (plastic?) duck she owns.</a:t>
            </a:r>
          </a:p>
          <a:p>
            <a:pPr>
              <a:lnSpc>
                <a:spcPct val="90000"/>
              </a:lnSpc>
            </a:pPr>
            <a:r>
              <a:rPr lang="en-US" altLang="en-US"/>
              <a:t>I caused her to quickly lower her body.</a:t>
            </a:r>
          </a:p>
          <a:p>
            <a:pPr>
              <a:lnSpc>
                <a:spcPct val="90000"/>
              </a:lnSpc>
            </a:pPr>
            <a:r>
              <a:rPr lang="en-US" altLang="en-US"/>
              <a:t>I waved my magic wand and turned her into a waterfowl.</a:t>
            </a:r>
          </a:p>
          <a:p>
            <a:pPr>
              <a:lnSpc>
                <a:spcPct val="90000"/>
              </a:lnSpc>
            </a:pPr>
            <a:endParaRPr lang="en-US" altLang="en-US"/>
          </a:p>
          <a:p>
            <a:pPr>
              <a:lnSpc>
                <a:spcPct val="90000"/>
              </a:lnSpc>
              <a:buFontTx/>
              <a:buNone/>
            </a:pPr>
            <a:r>
              <a:rPr lang="en-US" altLang="en-US" b="1" i="1"/>
              <a:t>Time flies like an arrow vs. Fruit flies like a banana</a:t>
            </a:r>
          </a:p>
        </p:txBody>
      </p:sp>
    </p:spTree>
    <p:extLst>
      <p:ext uri="{BB962C8B-B14F-4D97-AF65-F5344CB8AC3E}">
        <p14:creationId xmlns:p14="http://schemas.microsoft.com/office/powerpoint/2010/main" val="10946348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0" name="矩形 6">
            <a:extLst>
              <a:ext uri="{FF2B5EF4-FFF2-40B4-BE49-F238E27FC236}">
                <a16:creationId xmlns:a16="http://schemas.microsoft.com/office/drawing/2014/main" id="{401EB74D-8097-6F47-ADB4-3DAA43F2DAD0}"/>
              </a:ext>
            </a:extLst>
          </p:cNvPr>
          <p:cNvSpPr>
            <a:spLocks noChangeArrowheads="1"/>
          </p:cNvSpPr>
          <p:nvPr/>
        </p:nvSpPr>
        <p:spPr bwMode="auto">
          <a:xfrm>
            <a:off x="897328" y="6380847"/>
            <a:ext cx="74517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2400">
                <a:solidFill>
                  <a:schemeClr val="tx1"/>
                </a:solidFill>
                <a:latin typeface="Arial" panose="020B0604020202020204" pitchFamily="34" charset="0"/>
                <a:ea typeface="標楷體" panose="02010601000101010101" pitchFamily="2" charset="-120"/>
              </a:defRPr>
            </a:lvl1pPr>
            <a:lvl2pPr marL="742950" indent="-285750" eaLnBrk="0" hangingPunct="0">
              <a:spcBef>
                <a:spcPct val="20000"/>
              </a:spcBef>
              <a:buChar char="–"/>
              <a:defRPr kumimoji="1" sz="2000">
                <a:solidFill>
                  <a:schemeClr val="tx1"/>
                </a:solidFill>
                <a:latin typeface="Arial" panose="020B0604020202020204" pitchFamily="34" charset="0"/>
                <a:ea typeface="標楷體" panose="02010601000101010101" pitchFamily="2"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2010601000101010101" pitchFamily="2"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2010601000101010101" pitchFamily="2"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9pPr>
          </a:lstStyle>
          <a:p>
            <a:pPr eaLnBrk="1" hangingPunct="1">
              <a:lnSpc>
                <a:spcPts val="1400"/>
              </a:lnSpc>
              <a:spcBef>
                <a:spcPct val="0"/>
              </a:spcBef>
              <a:buFontTx/>
              <a:buNone/>
            </a:pPr>
            <a:r>
              <a:rPr lang="en-US" altLang="zh-TW" sz="1400" dirty="0">
                <a:solidFill>
                  <a:srgbClr val="006600"/>
                </a:solidFill>
                <a:latin typeface="Corbel" panose="020B0503020204020204" pitchFamily="34" charset="0"/>
                <a:ea typeface="新細明體" panose="02020500000000000000" pitchFamily="18" charset="-120"/>
              </a:rPr>
              <a:t>A. </a:t>
            </a:r>
            <a:r>
              <a:rPr lang="en-US" altLang="zh-TW" sz="1400" dirty="0" err="1">
                <a:solidFill>
                  <a:srgbClr val="006600"/>
                </a:solidFill>
                <a:latin typeface="Corbel" panose="020B0503020204020204" pitchFamily="34" charset="0"/>
                <a:ea typeface="新細明體" panose="02020500000000000000" pitchFamily="18" charset="-120"/>
              </a:rPr>
              <a:t>Hannun</a:t>
            </a:r>
            <a:r>
              <a:rPr lang="en-US" altLang="zh-TW" sz="1400" dirty="0">
                <a:solidFill>
                  <a:srgbClr val="006600"/>
                </a:solidFill>
                <a:latin typeface="Corbel" panose="020B0503020204020204" pitchFamily="34" charset="0"/>
                <a:ea typeface="新細明體" panose="02020500000000000000" pitchFamily="18" charset="-120"/>
              </a:rPr>
              <a:t> et al. (Lead by Andrew Ng), “Deep Speech: Scaling up end-to-end speech recognition,” arXiv:1412.5567v2, December 2014.</a:t>
            </a:r>
            <a:endParaRPr lang="en-US" altLang="zh-TW" sz="1400" i="1" dirty="0">
              <a:solidFill>
                <a:srgbClr val="006600"/>
              </a:solidFill>
              <a:latin typeface="Corbel" panose="020B0503020204020204" pitchFamily="34" charset="0"/>
              <a:ea typeface="新細明體" panose="02020500000000000000" pitchFamily="18" charset="-120"/>
            </a:endParaRPr>
          </a:p>
        </p:txBody>
      </p:sp>
      <p:sp>
        <p:nvSpPr>
          <p:cNvPr id="34821" name="文字方塊 8">
            <a:extLst>
              <a:ext uri="{FF2B5EF4-FFF2-40B4-BE49-F238E27FC236}">
                <a16:creationId xmlns:a16="http://schemas.microsoft.com/office/drawing/2014/main" id="{9EE59FCA-5A60-EB4E-9A40-63A7DD0C867E}"/>
              </a:ext>
            </a:extLst>
          </p:cNvPr>
          <p:cNvSpPr txBox="1">
            <a:spLocks noChangeArrowheads="1"/>
          </p:cNvSpPr>
          <p:nvPr/>
        </p:nvSpPr>
        <p:spPr bwMode="auto">
          <a:xfrm>
            <a:off x="2160588" y="4638675"/>
            <a:ext cx="5778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W</a:t>
            </a:r>
            <a:r>
              <a:rPr lang="en-US" altLang="zh-TW" baseline="30000"/>
              <a:t>2</a:t>
            </a:r>
            <a:endParaRPr lang="zh-TW" altLang="en-US" baseline="30000"/>
          </a:p>
        </p:txBody>
      </p:sp>
      <p:pic>
        <p:nvPicPr>
          <p:cNvPr id="34822" name="Picture 3">
            <a:extLst>
              <a:ext uri="{FF2B5EF4-FFF2-40B4-BE49-F238E27FC236}">
                <a16:creationId xmlns:a16="http://schemas.microsoft.com/office/drawing/2014/main" id="{B5CD740E-7BDA-984E-B700-EF89022C0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3451225"/>
            <a:ext cx="3055937"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3" name="文字方塊 10">
            <a:extLst>
              <a:ext uri="{FF2B5EF4-FFF2-40B4-BE49-F238E27FC236}">
                <a16:creationId xmlns:a16="http://schemas.microsoft.com/office/drawing/2014/main" id="{E4CE9B69-6EBA-7146-BF45-5E8C56E743F0}"/>
              </a:ext>
            </a:extLst>
          </p:cNvPr>
          <p:cNvSpPr txBox="1">
            <a:spLocks noChangeArrowheads="1"/>
          </p:cNvSpPr>
          <p:nvPr/>
        </p:nvSpPr>
        <p:spPr bwMode="auto">
          <a:xfrm>
            <a:off x="5030788" y="2686050"/>
            <a:ext cx="4005262"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u="sng">
                <a:latin typeface="Corbel" panose="020B0503020204020204" pitchFamily="34" charset="0"/>
              </a:rPr>
              <a:t>Baidu Research Approach</a:t>
            </a:r>
            <a:endParaRPr lang="en-US" altLang="zh-TW">
              <a:latin typeface="Corbel" panose="020B0503020204020204" pitchFamily="34" charset="0"/>
            </a:endParaRPr>
          </a:p>
          <a:p>
            <a:pPr eaLnBrk="1" hangingPunct="1"/>
            <a:endParaRPr lang="en-US" altLang="zh-TW" sz="800">
              <a:latin typeface="Corbel" panose="020B0503020204020204" pitchFamily="34" charset="0"/>
            </a:endParaRPr>
          </a:p>
          <a:p>
            <a:pPr eaLnBrk="1" hangingPunct="1"/>
            <a:r>
              <a:rPr lang="en-US" altLang="zh-TW">
                <a:latin typeface="Corbel" panose="020B0503020204020204" pitchFamily="34" charset="0"/>
              </a:rPr>
              <a:t>Output: Text (Letters, Words, ….)</a:t>
            </a:r>
            <a:endParaRPr lang="zh-TW" altLang="en-US">
              <a:latin typeface="Corbel" panose="020B0503020204020204" pitchFamily="34" charset="0"/>
            </a:endParaRPr>
          </a:p>
        </p:txBody>
      </p:sp>
      <p:sp>
        <p:nvSpPr>
          <p:cNvPr id="12" name="矩形 11">
            <a:extLst>
              <a:ext uri="{FF2B5EF4-FFF2-40B4-BE49-F238E27FC236}">
                <a16:creationId xmlns:a16="http://schemas.microsoft.com/office/drawing/2014/main" id="{CE227558-D6CC-7B4F-A5B0-7F6E5A678310}"/>
              </a:ext>
            </a:extLst>
          </p:cNvPr>
          <p:cNvSpPr/>
          <p:nvPr/>
        </p:nvSpPr>
        <p:spPr>
          <a:xfrm>
            <a:off x="4959350" y="2686050"/>
            <a:ext cx="3241675" cy="33575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34825" name="Picture 3">
            <a:extLst>
              <a:ext uri="{FF2B5EF4-FFF2-40B4-BE49-F238E27FC236}">
                <a16:creationId xmlns:a16="http://schemas.microsoft.com/office/drawing/2014/main" id="{292C9492-2CCE-8240-9FC1-92E2A89636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857" t="86086"/>
          <a:stretch>
            <a:fillRect/>
          </a:stretch>
        </p:blipFill>
        <p:spPr bwMode="auto">
          <a:xfrm>
            <a:off x="457200" y="5797550"/>
            <a:ext cx="4402138"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單箭頭接點 13">
            <a:extLst>
              <a:ext uri="{FF2B5EF4-FFF2-40B4-BE49-F238E27FC236}">
                <a16:creationId xmlns:a16="http://schemas.microsoft.com/office/drawing/2014/main" id="{35E1A6EC-7211-9247-9134-6464AEA2D24B}"/>
              </a:ext>
            </a:extLst>
          </p:cNvPr>
          <p:cNvCxnSpPr/>
          <p:nvPr/>
        </p:nvCxnSpPr>
        <p:spPr>
          <a:xfrm flipV="1">
            <a:off x="2095500" y="5473700"/>
            <a:ext cx="0" cy="3603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27" name="文字方塊 14">
            <a:extLst>
              <a:ext uri="{FF2B5EF4-FFF2-40B4-BE49-F238E27FC236}">
                <a16:creationId xmlns:a16="http://schemas.microsoft.com/office/drawing/2014/main" id="{FD2D1A65-77C9-C740-90FF-9ABE43A34C56}"/>
              </a:ext>
            </a:extLst>
          </p:cNvPr>
          <p:cNvSpPr txBox="1">
            <a:spLocks noChangeArrowheads="1"/>
          </p:cNvSpPr>
          <p:nvPr/>
        </p:nvSpPr>
        <p:spPr bwMode="auto">
          <a:xfrm>
            <a:off x="2170113" y="5435600"/>
            <a:ext cx="5778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W</a:t>
            </a:r>
            <a:r>
              <a:rPr lang="en-US" altLang="zh-TW" baseline="30000"/>
              <a:t>1</a:t>
            </a:r>
            <a:endParaRPr lang="zh-TW" altLang="en-US" baseline="30000"/>
          </a:p>
        </p:txBody>
      </p:sp>
      <p:sp>
        <p:nvSpPr>
          <p:cNvPr id="34828" name="文字方塊 15">
            <a:extLst>
              <a:ext uri="{FF2B5EF4-FFF2-40B4-BE49-F238E27FC236}">
                <a16:creationId xmlns:a16="http://schemas.microsoft.com/office/drawing/2014/main" id="{4B18B0C5-1952-8F4B-ACC7-22ACACBBE6CE}"/>
              </a:ext>
            </a:extLst>
          </p:cNvPr>
          <p:cNvSpPr txBox="1">
            <a:spLocks noChangeArrowheads="1"/>
          </p:cNvSpPr>
          <p:nvPr/>
        </p:nvSpPr>
        <p:spPr bwMode="auto">
          <a:xfrm>
            <a:off x="257175" y="5092700"/>
            <a:ext cx="427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U</a:t>
            </a:r>
            <a:r>
              <a:rPr lang="en-US" altLang="zh-TW" baseline="30000"/>
              <a:t>1</a:t>
            </a:r>
            <a:endParaRPr lang="zh-TW" altLang="en-US" baseline="30000"/>
          </a:p>
        </p:txBody>
      </p:sp>
      <p:sp>
        <p:nvSpPr>
          <p:cNvPr id="17" name="矩形 16">
            <a:extLst>
              <a:ext uri="{FF2B5EF4-FFF2-40B4-BE49-F238E27FC236}">
                <a16:creationId xmlns:a16="http://schemas.microsoft.com/office/drawing/2014/main" id="{04C4BC5B-CDA1-DB46-AB2E-08022723F1A7}"/>
              </a:ext>
            </a:extLst>
          </p:cNvPr>
          <p:cNvSpPr/>
          <p:nvPr/>
        </p:nvSpPr>
        <p:spPr>
          <a:xfrm>
            <a:off x="1290638" y="5029200"/>
            <a:ext cx="1536700" cy="43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rPr>
              <a:t>v</a:t>
            </a:r>
            <a:r>
              <a:rPr lang="en-US" altLang="zh-TW" sz="2000" baseline="30000" dirty="0">
                <a:solidFill>
                  <a:schemeClr val="tx1"/>
                </a:solidFill>
              </a:rPr>
              <a:t>1</a:t>
            </a:r>
            <a:endParaRPr lang="zh-TW" altLang="en-US" sz="2000" baseline="30000" dirty="0">
              <a:solidFill>
                <a:schemeClr val="tx1"/>
              </a:solidFill>
            </a:endParaRPr>
          </a:p>
        </p:txBody>
      </p:sp>
      <p:cxnSp>
        <p:nvCxnSpPr>
          <p:cNvPr id="18" name="直線單箭頭接點 17">
            <a:extLst>
              <a:ext uri="{FF2B5EF4-FFF2-40B4-BE49-F238E27FC236}">
                <a16:creationId xmlns:a16="http://schemas.microsoft.com/office/drawing/2014/main" id="{E73FC3E1-940E-3B4C-AE87-509148CEEA2E}"/>
              </a:ext>
            </a:extLst>
          </p:cNvPr>
          <p:cNvCxnSpPr/>
          <p:nvPr/>
        </p:nvCxnSpPr>
        <p:spPr>
          <a:xfrm flipV="1">
            <a:off x="2085975" y="4676775"/>
            <a:ext cx="0" cy="3603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DFC537E9-078C-E04E-B728-05924A9B6148}"/>
              </a:ext>
            </a:extLst>
          </p:cNvPr>
          <p:cNvSpPr/>
          <p:nvPr/>
        </p:nvSpPr>
        <p:spPr>
          <a:xfrm>
            <a:off x="1577975" y="4232275"/>
            <a:ext cx="1008063" cy="43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rPr>
              <a:t>v</a:t>
            </a:r>
            <a:r>
              <a:rPr lang="en-US" altLang="zh-TW" sz="2000" baseline="30000" dirty="0">
                <a:solidFill>
                  <a:schemeClr val="tx1"/>
                </a:solidFill>
              </a:rPr>
              <a:t>2</a:t>
            </a:r>
            <a:endParaRPr lang="zh-TW" altLang="en-US" sz="2000" baseline="30000" dirty="0">
              <a:solidFill>
                <a:schemeClr val="tx1"/>
              </a:solidFill>
            </a:endParaRPr>
          </a:p>
        </p:txBody>
      </p:sp>
      <p:cxnSp>
        <p:nvCxnSpPr>
          <p:cNvPr id="20" name="直線單箭頭接點 19">
            <a:extLst>
              <a:ext uri="{FF2B5EF4-FFF2-40B4-BE49-F238E27FC236}">
                <a16:creationId xmlns:a16="http://schemas.microsoft.com/office/drawing/2014/main" id="{2814CE69-2524-7646-B369-87CC4308E19E}"/>
              </a:ext>
            </a:extLst>
          </p:cNvPr>
          <p:cNvCxnSpPr/>
          <p:nvPr/>
        </p:nvCxnSpPr>
        <p:spPr>
          <a:xfrm flipV="1">
            <a:off x="2084388" y="3884612"/>
            <a:ext cx="0" cy="36036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33" name="文字方塊 20">
            <a:extLst>
              <a:ext uri="{FF2B5EF4-FFF2-40B4-BE49-F238E27FC236}">
                <a16:creationId xmlns:a16="http://schemas.microsoft.com/office/drawing/2014/main" id="{AD513E3A-F85B-8C4E-9F14-79C159FB82A2}"/>
              </a:ext>
            </a:extLst>
          </p:cNvPr>
          <p:cNvSpPr txBox="1">
            <a:spLocks noChangeArrowheads="1"/>
          </p:cNvSpPr>
          <p:nvPr/>
        </p:nvSpPr>
        <p:spPr bwMode="auto">
          <a:xfrm>
            <a:off x="2159000" y="3846512"/>
            <a:ext cx="5778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W</a:t>
            </a:r>
            <a:r>
              <a:rPr lang="en-US" altLang="zh-TW" baseline="30000"/>
              <a:t>3</a:t>
            </a:r>
            <a:endParaRPr lang="zh-TW" altLang="en-US" baseline="30000"/>
          </a:p>
        </p:txBody>
      </p:sp>
      <p:pic>
        <p:nvPicPr>
          <p:cNvPr id="34834" name="Picture 3">
            <a:extLst>
              <a:ext uri="{FF2B5EF4-FFF2-40B4-BE49-F238E27FC236}">
                <a16:creationId xmlns:a16="http://schemas.microsoft.com/office/drawing/2014/main" id="{320FFD37-2E92-B647-A532-5B12E64387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4688" r="10303" b="57143"/>
          <a:stretch>
            <a:fillRect/>
          </a:stretch>
        </p:blipFill>
        <p:spPr bwMode="auto">
          <a:xfrm>
            <a:off x="292100" y="1998662"/>
            <a:ext cx="3894138" cy="17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a:extLst>
              <a:ext uri="{FF2B5EF4-FFF2-40B4-BE49-F238E27FC236}">
                <a16:creationId xmlns:a16="http://schemas.microsoft.com/office/drawing/2014/main" id="{C85481BF-064C-0B45-A00C-2B219300F73D}"/>
              </a:ext>
            </a:extLst>
          </p:cNvPr>
          <p:cNvSpPr/>
          <p:nvPr/>
        </p:nvSpPr>
        <p:spPr>
          <a:xfrm>
            <a:off x="1279525" y="3455987"/>
            <a:ext cx="1538288" cy="431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rPr>
              <a:t>v</a:t>
            </a:r>
            <a:r>
              <a:rPr lang="en-US" altLang="zh-TW" sz="2000" baseline="30000" dirty="0">
                <a:solidFill>
                  <a:schemeClr val="tx1"/>
                </a:solidFill>
              </a:rPr>
              <a:t>3</a:t>
            </a:r>
            <a:endParaRPr lang="zh-TW" altLang="en-US" sz="2000" baseline="30000" dirty="0">
              <a:solidFill>
                <a:schemeClr val="tx1"/>
              </a:solidFill>
            </a:endParaRPr>
          </a:p>
        </p:txBody>
      </p:sp>
      <p:sp>
        <p:nvSpPr>
          <p:cNvPr id="24" name="弧形 23">
            <a:extLst>
              <a:ext uri="{FF2B5EF4-FFF2-40B4-BE49-F238E27FC236}">
                <a16:creationId xmlns:a16="http://schemas.microsoft.com/office/drawing/2014/main" id="{158615D3-FB07-2C4E-B653-2DA105C1DC55}"/>
              </a:ext>
            </a:extLst>
          </p:cNvPr>
          <p:cNvSpPr/>
          <p:nvPr/>
        </p:nvSpPr>
        <p:spPr>
          <a:xfrm rot="10800000">
            <a:off x="658813" y="3344862"/>
            <a:ext cx="936625" cy="763588"/>
          </a:xfrm>
          <a:prstGeom prst="arc">
            <a:avLst>
              <a:gd name="adj1" fmla="val 12217840"/>
              <a:gd name="adj2" fmla="val 8380329"/>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5" name="弧形 24">
            <a:extLst>
              <a:ext uri="{FF2B5EF4-FFF2-40B4-BE49-F238E27FC236}">
                <a16:creationId xmlns:a16="http://schemas.microsoft.com/office/drawing/2014/main" id="{73BF40B7-ECF4-4E44-A57F-68E00ABFFB44}"/>
              </a:ext>
            </a:extLst>
          </p:cNvPr>
          <p:cNvSpPr/>
          <p:nvPr/>
        </p:nvSpPr>
        <p:spPr>
          <a:xfrm rot="10800000">
            <a:off x="646113" y="4897437"/>
            <a:ext cx="935037" cy="763588"/>
          </a:xfrm>
          <a:prstGeom prst="arc">
            <a:avLst>
              <a:gd name="adj1" fmla="val 12217840"/>
              <a:gd name="adj2" fmla="val 8380329"/>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34838" name="文字方塊 25">
            <a:extLst>
              <a:ext uri="{FF2B5EF4-FFF2-40B4-BE49-F238E27FC236}">
                <a16:creationId xmlns:a16="http://schemas.microsoft.com/office/drawing/2014/main" id="{4A9012BA-97FF-7947-BD9C-D30E227A6AF3}"/>
              </a:ext>
            </a:extLst>
          </p:cNvPr>
          <p:cNvSpPr txBox="1">
            <a:spLocks noChangeArrowheads="1"/>
          </p:cNvSpPr>
          <p:nvPr/>
        </p:nvSpPr>
        <p:spPr bwMode="auto">
          <a:xfrm>
            <a:off x="292100" y="3421062"/>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U</a:t>
            </a:r>
            <a:r>
              <a:rPr lang="en-US" altLang="zh-TW" baseline="30000"/>
              <a:t>3</a:t>
            </a:r>
            <a:endParaRPr lang="zh-TW" altLang="en-US" baseline="30000"/>
          </a:p>
        </p:txBody>
      </p:sp>
      <p:sp>
        <p:nvSpPr>
          <p:cNvPr id="26" name="Title 1">
            <a:extLst>
              <a:ext uri="{FF2B5EF4-FFF2-40B4-BE49-F238E27FC236}">
                <a16:creationId xmlns:a16="http://schemas.microsoft.com/office/drawing/2014/main" id="{7B6CDC85-C6D8-E645-9772-1C9A7A152A60}"/>
              </a:ext>
            </a:extLst>
          </p:cNvPr>
          <p:cNvSpPr>
            <a:spLocks noGrp="1"/>
          </p:cNvSpPr>
          <p:nvPr>
            <p:ph type="title"/>
          </p:nvPr>
        </p:nvSpPr>
        <p:spPr>
          <a:xfrm>
            <a:off x="257175" y="549506"/>
            <a:ext cx="9067800" cy="1066800"/>
          </a:xfrm>
        </p:spPr>
        <p:txBody>
          <a:bodyPr>
            <a:noAutofit/>
          </a:bodyPr>
          <a:lstStyle/>
          <a:p>
            <a:r>
              <a:rPr lang="en-US" altLang="x-none" sz="3600" b="1" dirty="0">
                <a:solidFill>
                  <a:srgbClr val="0000FF"/>
                </a:solidFill>
                <a:latin typeface="Arial" charset="0"/>
                <a:ea typeface="Arial" charset="0"/>
                <a:cs typeface="Arial" charset="0"/>
              </a:rPr>
              <a:t>Baidu</a:t>
            </a:r>
            <a:r>
              <a:rPr lang="en-US" altLang="en-US" sz="3600" b="1" dirty="0">
                <a:solidFill>
                  <a:srgbClr val="0000FF"/>
                </a:solidFill>
                <a:latin typeface="Arial" charset="0"/>
                <a:ea typeface="Arial" charset="0"/>
                <a:cs typeface="Arial" charset="0"/>
              </a:rPr>
              <a:t>’</a:t>
            </a:r>
            <a:r>
              <a:rPr lang="en-US" altLang="x-none" sz="3600" b="1" dirty="0">
                <a:solidFill>
                  <a:srgbClr val="0000FF"/>
                </a:solidFill>
                <a:latin typeface="Arial" charset="0"/>
                <a:ea typeface="Arial" charset="0"/>
                <a:cs typeface="Arial" charset="0"/>
              </a:rPr>
              <a:t>s speech recognition using RNN</a:t>
            </a:r>
          </a:p>
        </p:txBody>
      </p:sp>
      <p:sp>
        <p:nvSpPr>
          <p:cNvPr id="34839" name="內容版面配置區 2">
            <a:extLst>
              <a:ext uri="{FF2B5EF4-FFF2-40B4-BE49-F238E27FC236}">
                <a16:creationId xmlns:a16="http://schemas.microsoft.com/office/drawing/2014/main" id="{91D88179-52DF-6640-A643-70B0108E668D}"/>
              </a:ext>
            </a:extLst>
          </p:cNvPr>
          <p:cNvSpPr>
            <a:spLocks noGrp="1"/>
          </p:cNvSpPr>
          <p:nvPr>
            <p:ph idx="1"/>
          </p:nvPr>
        </p:nvSpPr>
        <p:spPr>
          <a:xfrm>
            <a:off x="508391" y="1460875"/>
            <a:ext cx="8229600" cy="5133975"/>
          </a:xfrm>
        </p:spPr>
        <p:txBody>
          <a:bodyPr/>
          <a:lstStyle/>
          <a:p>
            <a:r>
              <a:rPr lang="en-US" altLang="zh-TW" dirty="0"/>
              <a:t>Recurrent Neural Networks (</a:t>
            </a:r>
            <a:r>
              <a:rPr lang="en-US" altLang="zh-TW" b="1" dirty="0"/>
              <a:t>RNN-HMM</a:t>
            </a:r>
            <a:r>
              <a:rPr lang="en-US" altLang="zh-TW" dirty="0"/>
              <a:t>)</a:t>
            </a:r>
          </a:p>
        </p:txBody>
      </p:sp>
    </p:spTree>
    <p:extLst>
      <p:ext uri="{BB962C8B-B14F-4D97-AF65-F5344CB8AC3E}">
        <p14:creationId xmlns:p14="http://schemas.microsoft.com/office/powerpoint/2010/main" val="12297899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矩形 6">
            <a:extLst>
              <a:ext uri="{FF2B5EF4-FFF2-40B4-BE49-F238E27FC236}">
                <a16:creationId xmlns:a16="http://schemas.microsoft.com/office/drawing/2014/main" id="{401EB74D-8097-6F47-ADB4-3DAA43F2DAD0}"/>
              </a:ext>
            </a:extLst>
          </p:cNvPr>
          <p:cNvSpPr>
            <a:spLocks noChangeArrowheads="1"/>
          </p:cNvSpPr>
          <p:nvPr/>
        </p:nvSpPr>
        <p:spPr bwMode="auto">
          <a:xfrm>
            <a:off x="897328" y="6380847"/>
            <a:ext cx="74517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2400">
                <a:solidFill>
                  <a:schemeClr val="tx1"/>
                </a:solidFill>
                <a:latin typeface="Arial" panose="020B0604020202020204" pitchFamily="34" charset="0"/>
                <a:ea typeface="標楷體" panose="02010601000101010101" pitchFamily="2" charset="-120"/>
              </a:defRPr>
            </a:lvl1pPr>
            <a:lvl2pPr marL="742950" indent="-285750" eaLnBrk="0" hangingPunct="0">
              <a:spcBef>
                <a:spcPct val="20000"/>
              </a:spcBef>
              <a:buChar char="–"/>
              <a:defRPr kumimoji="1" sz="2000">
                <a:solidFill>
                  <a:schemeClr val="tx1"/>
                </a:solidFill>
                <a:latin typeface="Arial" panose="020B0604020202020204" pitchFamily="34" charset="0"/>
                <a:ea typeface="標楷體" panose="02010601000101010101" pitchFamily="2" charset="-120"/>
              </a:defRPr>
            </a:lvl2pPr>
            <a:lvl3pPr marL="1143000" indent="-228600" eaLnBrk="0" hangingPunct="0">
              <a:spcBef>
                <a:spcPct val="20000"/>
              </a:spcBef>
              <a:buChar char="•"/>
              <a:defRPr kumimoji="1" sz="2400">
                <a:solidFill>
                  <a:schemeClr val="tx1"/>
                </a:solidFill>
                <a:latin typeface="Arial" panose="020B0604020202020204" pitchFamily="34" charset="0"/>
                <a:ea typeface="標楷體" panose="02010601000101010101" pitchFamily="2" charset="-120"/>
              </a:defRPr>
            </a:lvl3pPr>
            <a:lvl4pPr marL="1600200" indent="-228600" eaLnBrk="0" hangingPunct="0">
              <a:spcBef>
                <a:spcPct val="20000"/>
              </a:spcBef>
              <a:buChar char="–"/>
              <a:defRPr kumimoji="1" sz="2000">
                <a:solidFill>
                  <a:schemeClr val="tx1"/>
                </a:solidFill>
                <a:latin typeface="Arial" panose="020B0604020202020204" pitchFamily="34" charset="0"/>
                <a:ea typeface="標楷體" panose="02010601000101010101" pitchFamily="2" charset="-120"/>
              </a:defRPr>
            </a:lvl4pPr>
            <a:lvl5pPr marL="2057400" indent="-228600" eaLnBrk="0" hangingPunct="0">
              <a:spcBef>
                <a:spcPct val="20000"/>
              </a:spcBef>
              <a:buChar char="»"/>
              <a:defRPr kumimoji="1" sz="2000">
                <a:solidFill>
                  <a:schemeClr val="tx1"/>
                </a:solidFill>
                <a:latin typeface="Arial" panose="020B0604020202020204" pitchFamily="34" charset="0"/>
                <a:ea typeface="標楷體" panose="02010601000101010101" pitchFamily="2"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標楷體" panose="02010601000101010101" pitchFamily="2" charset="-120"/>
              </a:defRPr>
            </a:lvl9pPr>
          </a:lstStyle>
          <a:p>
            <a:pPr eaLnBrk="1" hangingPunct="1">
              <a:lnSpc>
                <a:spcPts val="1400"/>
              </a:lnSpc>
              <a:spcBef>
                <a:spcPct val="0"/>
              </a:spcBef>
              <a:buFontTx/>
              <a:buNone/>
            </a:pPr>
            <a:r>
              <a:rPr lang="en-US" altLang="zh-TW" sz="1400" dirty="0">
                <a:solidFill>
                  <a:srgbClr val="006600"/>
                </a:solidFill>
                <a:latin typeface="Corbel" panose="020B0503020204020204" pitchFamily="34" charset="0"/>
                <a:ea typeface="新細明體" panose="02020500000000000000" pitchFamily="18" charset="-120"/>
              </a:rPr>
              <a:t>A. </a:t>
            </a:r>
            <a:r>
              <a:rPr lang="en-US" altLang="zh-TW" sz="1400" dirty="0" err="1">
                <a:solidFill>
                  <a:srgbClr val="006600"/>
                </a:solidFill>
                <a:latin typeface="Corbel" panose="020B0503020204020204" pitchFamily="34" charset="0"/>
                <a:ea typeface="新細明體" panose="02020500000000000000" pitchFamily="18" charset="-120"/>
              </a:rPr>
              <a:t>Hannun</a:t>
            </a:r>
            <a:r>
              <a:rPr lang="en-US" altLang="zh-TW" sz="1400" dirty="0">
                <a:solidFill>
                  <a:srgbClr val="006600"/>
                </a:solidFill>
                <a:latin typeface="Corbel" panose="020B0503020204020204" pitchFamily="34" charset="0"/>
                <a:ea typeface="新細明體" panose="02020500000000000000" pitchFamily="18" charset="-120"/>
              </a:rPr>
              <a:t> et al. (Lead by Andrew Ng), “Deep Speech: Scaling up end-to-end speech recognition,” arXiv:1412.5567v2, December 2014.</a:t>
            </a:r>
            <a:endParaRPr lang="en-US" altLang="zh-TW" sz="1400" i="1" dirty="0">
              <a:solidFill>
                <a:srgbClr val="006600"/>
              </a:solidFill>
              <a:latin typeface="Corbel" panose="020B0503020204020204" pitchFamily="34" charset="0"/>
              <a:ea typeface="新細明體" panose="02020500000000000000" pitchFamily="18" charset="-120"/>
            </a:endParaRPr>
          </a:p>
        </p:txBody>
      </p:sp>
      <p:sp>
        <p:nvSpPr>
          <p:cNvPr id="34821" name="文字方塊 8">
            <a:extLst>
              <a:ext uri="{FF2B5EF4-FFF2-40B4-BE49-F238E27FC236}">
                <a16:creationId xmlns:a16="http://schemas.microsoft.com/office/drawing/2014/main" id="{9EE59FCA-5A60-EB4E-9A40-63A7DD0C867E}"/>
              </a:ext>
            </a:extLst>
          </p:cNvPr>
          <p:cNvSpPr txBox="1">
            <a:spLocks noChangeArrowheads="1"/>
          </p:cNvSpPr>
          <p:nvPr/>
        </p:nvSpPr>
        <p:spPr bwMode="auto">
          <a:xfrm>
            <a:off x="2160588" y="4638675"/>
            <a:ext cx="5778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W</a:t>
            </a:r>
            <a:r>
              <a:rPr lang="en-US" altLang="zh-TW" baseline="30000"/>
              <a:t>2</a:t>
            </a:r>
            <a:endParaRPr lang="zh-TW" altLang="en-US" baseline="30000"/>
          </a:p>
        </p:txBody>
      </p:sp>
      <p:pic>
        <p:nvPicPr>
          <p:cNvPr id="34822" name="Picture 3">
            <a:extLst>
              <a:ext uri="{FF2B5EF4-FFF2-40B4-BE49-F238E27FC236}">
                <a16:creationId xmlns:a16="http://schemas.microsoft.com/office/drawing/2014/main" id="{B5CD740E-7BDA-984E-B700-EF89022C0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3451225"/>
            <a:ext cx="3055937"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3" name="文字方塊 10">
            <a:extLst>
              <a:ext uri="{FF2B5EF4-FFF2-40B4-BE49-F238E27FC236}">
                <a16:creationId xmlns:a16="http://schemas.microsoft.com/office/drawing/2014/main" id="{E4CE9B69-6EBA-7146-BF45-5E8C56E743F0}"/>
              </a:ext>
            </a:extLst>
          </p:cNvPr>
          <p:cNvSpPr txBox="1">
            <a:spLocks noChangeArrowheads="1"/>
          </p:cNvSpPr>
          <p:nvPr/>
        </p:nvSpPr>
        <p:spPr bwMode="auto">
          <a:xfrm>
            <a:off x="5030788" y="2686050"/>
            <a:ext cx="4005262"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u="sng">
                <a:latin typeface="Corbel" panose="020B0503020204020204" pitchFamily="34" charset="0"/>
              </a:rPr>
              <a:t>Baidu Research Approach</a:t>
            </a:r>
            <a:endParaRPr lang="en-US" altLang="zh-TW">
              <a:latin typeface="Corbel" panose="020B0503020204020204" pitchFamily="34" charset="0"/>
            </a:endParaRPr>
          </a:p>
          <a:p>
            <a:pPr eaLnBrk="1" hangingPunct="1"/>
            <a:endParaRPr lang="en-US" altLang="zh-TW" sz="800">
              <a:latin typeface="Corbel" panose="020B0503020204020204" pitchFamily="34" charset="0"/>
            </a:endParaRPr>
          </a:p>
          <a:p>
            <a:pPr eaLnBrk="1" hangingPunct="1"/>
            <a:r>
              <a:rPr lang="en-US" altLang="zh-TW">
                <a:latin typeface="Corbel" panose="020B0503020204020204" pitchFamily="34" charset="0"/>
              </a:rPr>
              <a:t>Output: Text (Letters, Words, ….)</a:t>
            </a:r>
            <a:endParaRPr lang="zh-TW" altLang="en-US">
              <a:latin typeface="Corbel" panose="020B0503020204020204" pitchFamily="34" charset="0"/>
            </a:endParaRPr>
          </a:p>
        </p:txBody>
      </p:sp>
      <p:sp>
        <p:nvSpPr>
          <p:cNvPr id="12" name="矩形 11">
            <a:extLst>
              <a:ext uri="{FF2B5EF4-FFF2-40B4-BE49-F238E27FC236}">
                <a16:creationId xmlns:a16="http://schemas.microsoft.com/office/drawing/2014/main" id="{CE227558-D6CC-7B4F-A5B0-7F6E5A678310}"/>
              </a:ext>
            </a:extLst>
          </p:cNvPr>
          <p:cNvSpPr/>
          <p:nvPr/>
        </p:nvSpPr>
        <p:spPr>
          <a:xfrm>
            <a:off x="4959350" y="2686050"/>
            <a:ext cx="3241675" cy="33575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34825" name="Picture 3">
            <a:extLst>
              <a:ext uri="{FF2B5EF4-FFF2-40B4-BE49-F238E27FC236}">
                <a16:creationId xmlns:a16="http://schemas.microsoft.com/office/drawing/2014/main" id="{292C9492-2CCE-8240-9FC1-92E2A89636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857" t="86086"/>
          <a:stretch>
            <a:fillRect/>
          </a:stretch>
        </p:blipFill>
        <p:spPr bwMode="auto">
          <a:xfrm>
            <a:off x="457200" y="5797550"/>
            <a:ext cx="4402138"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線單箭頭接點 13">
            <a:extLst>
              <a:ext uri="{FF2B5EF4-FFF2-40B4-BE49-F238E27FC236}">
                <a16:creationId xmlns:a16="http://schemas.microsoft.com/office/drawing/2014/main" id="{35E1A6EC-7211-9247-9134-6464AEA2D24B}"/>
              </a:ext>
            </a:extLst>
          </p:cNvPr>
          <p:cNvCxnSpPr/>
          <p:nvPr/>
        </p:nvCxnSpPr>
        <p:spPr>
          <a:xfrm flipV="1">
            <a:off x="2095500" y="5473700"/>
            <a:ext cx="0" cy="3603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27" name="文字方塊 14">
            <a:extLst>
              <a:ext uri="{FF2B5EF4-FFF2-40B4-BE49-F238E27FC236}">
                <a16:creationId xmlns:a16="http://schemas.microsoft.com/office/drawing/2014/main" id="{FD2D1A65-77C9-C740-90FF-9ABE43A34C56}"/>
              </a:ext>
            </a:extLst>
          </p:cNvPr>
          <p:cNvSpPr txBox="1">
            <a:spLocks noChangeArrowheads="1"/>
          </p:cNvSpPr>
          <p:nvPr/>
        </p:nvSpPr>
        <p:spPr bwMode="auto">
          <a:xfrm>
            <a:off x="2170113" y="5435600"/>
            <a:ext cx="5778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W</a:t>
            </a:r>
            <a:r>
              <a:rPr lang="en-US" altLang="zh-TW" baseline="30000"/>
              <a:t>1</a:t>
            </a:r>
            <a:endParaRPr lang="zh-TW" altLang="en-US" baseline="30000"/>
          </a:p>
        </p:txBody>
      </p:sp>
      <p:sp>
        <p:nvSpPr>
          <p:cNvPr id="34828" name="文字方塊 15">
            <a:extLst>
              <a:ext uri="{FF2B5EF4-FFF2-40B4-BE49-F238E27FC236}">
                <a16:creationId xmlns:a16="http://schemas.microsoft.com/office/drawing/2014/main" id="{4B18B0C5-1952-8F4B-ACC7-22ACACBBE6CE}"/>
              </a:ext>
            </a:extLst>
          </p:cNvPr>
          <p:cNvSpPr txBox="1">
            <a:spLocks noChangeArrowheads="1"/>
          </p:cNvSpPr>
          <p:nvPr/>
        </p:nvSpPr>
        <p:spPr bwMode="auto">
          <a:xfrm>
            <a:off x="257175" y="5092700"/>
            <a:ext cx="427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U</a:t>
            </a:r>
            <a:r>
              <a:rPr lang="en-US" altLang="zh-TW" baseline="30000"/>
              <a:t>1</a:t>
            </a:r>
            <a:endParaRPr lang="zh-TW" altLang="en-US" baseline="30000"/>
          </a:p>
        </p:txBody>
      </p:sp>
      <p:sp>
        <p:nvSpPr>
          <p:cNvPr id="17" name="矩形 16">
            <a:extLst>
              <a:ext uri="{FF2B5EF4-FFF2-40B4-BE49-F238E27FC236}">
                <a16:creationId xmlns:a16="http://schemas.microsoft.com/office/drawing/2014/main" id="{04C4BC5B-CDA1-DB46-AB2E-08022723F1A7}"/>
              </a:ext>
            </a:extLst>
          </p:cNvPr>
          <p:cNvSpPr/>
          <p:nvPr/>
        </p:nvSpPr>
        <p:spPr>
          <a:xfrm>
            <a:off x="1290638" y="5029200"/>
            <a:ext cx="1536700" cy="43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rPr>
              <a:t>v</a:t>
            </a:r>
            <a:r>
              <a:rPr lang="en-US" altLang="zh-TW" sz="2000" baseline="30000" dirty="0">
                <a:solidFill>
                  <a:schemeClr val="tx1"/>
                </a:solidFill>
              </a:rPr>
              <a:t>1</a:t>
            </a:r>
            <a:endParaRPr lang="zh-TW" altLang="en-US" sz="2000" baseline="30000" dirty="0">
              <a:solidFill>
                <a:schemeClr val="tx1"/>
              </a:solidFill>
            </a:endParaRPr>
          </a:p>
        </p:txBody>
      </p:sp>
      <p:cxnSp>
        <p:nvCxnSpPr>
          <p:cNvPr id="18" name="直線單箭頭接點 17">
            <a:extLst>
              <a:ext uri="{FF2B5EF4-FFF2-40B4-BE49-F238E27FC236}">
                <a16:creationId xmlns:a16="http://schemas.microsoft.com/office/drawing/2014/main" id="{E73FC3E1-940E-3B4C-AE87-509148CEEA2E}"/>
              </a:ext>
            </a:extLst>
          </p:cNvPr>
          <p:cNvCxnSpPr/>
          <p:nvPr/>
        </p:nvCxnSpPr>
        <p:spPr>
          <a:xfrm flipV="1">
            <a:off x="2085975" y="4676775"/>
            <a:ext cx="0" cy="3603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DFC537E9-078C-E04E-B728-05924A9B6148}"/>
              </a:ext>
            </a:extLst>
          </p:cNvPr>
          <p:cNvSpPr/>
          <p:nvPr/>
        </p:nvSpPr>
        <p:spPr>
          <a:xfrm>
            <a:off x="1577975" y="4232275"/>
            <a:ext cx="1008063" cy="43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rPr>
              <a:t>v</a:t>
            </a:r>
            <a:r>
              <a:rPr lang="en-US" altLang="zh-TW" sz="2000" baseline="30000" dirty="0">
                <a:solidFill>
                  <a:schemeClr val="tx1"/>
                </a:solidFill>
              </a:rPr>
              <a:t>2</a:t>
            </a:r>
            <a:endParaRPr lang="zh-TW" altLang="en-US" sz="2000" baseline="30000" dirty="0">
              <a:solidFill>
                <a:schemeClr val="tx1"/>
              </a:solidFill>
            </a:endParaRPr>
          </a:p>
        </p:txBody>
      </p:sp>
      <p:cxnSp>
        <p:nvCxnSpPr>
          <p:cNvPr id="20" name="直線單箭頭接點 19">
            <a:extLst>
              <a:ext uri="{FF2B5EF4-FFF2-40B4-BE49-F238E27FC236}">
                <a16:creationId xmlns:a16="http://schemas.microsoft.com/office/drawing/2014/main" id="{2814CE69-2524-7646-B369-87CC4308E19E}"/>
              </a:ext>
            </a:extLst>
          </p:cNvPr>
          <p:cNvCxnSpPr/>
          <p:nvPr/>
        </p:nvCxnSpPr>
        <p:spPr>
          <a:xfrm flipV="1">
            <a:off x="2084388" y="3884612"/>
            <a:ext cx="0" cy="36036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33" name="文字方塊 20">
            <a:extLst>
              <a:ext uri="{FF2B5EF4-FFF2-40B4-BE49-F238E27FC236}">
                <a16:creationId xmlns:a16="http://schemas.microsoft.com/office/drawing/2014/main" id="{AD513E3A-F85B-8C4E-9F14-79C159FB82A2}"/>
              </a:ext>
            </a:extLst>
          </p:cNvPr>
          <p:cNvSpPr txBox="1">
            <a:spLocks noChangeArrowheads="1"/>
          </p:cNvSpPr>
          <p:nvPr/>
        </p:nvSpPr>
        <p:spPr bwMode="auto">
          <a:xfrm>
            <a:off x="2159000" y="3846512"/>
            <a:ext cx="57785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W</a:t>
            </a:r>
            <a:r>
              <a:rPr lang="en-US" altLang="zh-TW" baseline="30000"/>
              <a:t>3</a:t>
            </a:r>
            <a:endParaRPr lang="zh-TW" altLang="en-US" baseline="30000"/>
          </a:p>
        </p:txBody>
      </p:sp>
      <p:pic>
        <p:nvPicPr>
          <p:cNvPr id="34834" name="Picture 3">
            <a:extLst>
              <a:ext uri="{FF2B5EF4-FFF2-40B4-BE49-F238E27FC236}">
                <a16:creationId xmlns:a16="http://schemas.microsoft.com/office/drawing/2014/main" id="{320FFD37-2E92-B647-A532-5B12E64387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4688" r="10303" b="57143"/>
          <a:stretch>
            <a:fillRect/>
          </a:stretch>
        </p:blipFill>
        <p:spPr bwMode="auto">
          <a:xfrm>
            <a:off x="292100" y="1998662"/>
            <a:ext cx="3894138" cy="1728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a:extLst>
              <a:ext uri="{FF2B5EF4-FFF2-40B4-BE49-F238E27FC236}">
                <a16:creationId xmlns:a16="http://schemas.microsoft.com/office/drawing/2014/main" id="{C85481BF-064C-0B45-A00C-2B219300F73D}"/>
              </a:ext>
            </a:extLst>
          </p:cNvPr>
          <p:cNvSpPr/>
          <p:nvPr/>
        </p:nvSpPr>
        <p:spPr>
          <a:xfrm>
            <a:off x="1279525" y="3455987"/>
            <a:ext cx="1538288" cy="431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rPr>
              <a:t>v</a:t>
            </a:r>
            <a:r>
              <a:rPr lang="en-US" altLang="zh-TW" sz="2000" baseline="30000" dirty="0">
                <a:solidFill>
                  <a:schemeClr val="tx1"/>
                </a:solidFill>
              </a:rPr>
              <a:t>3</a:t>
            </a:r>
            <a:endParaRPr lang="zh-TW" altLang="en-US" sz="2000" baseline="30000" dirty="0">
              <a:solidFill>
                <a:schemeClr val="tx1"/>
              </a:solidFill>
            </a:endParaRPr>
          </a:p>
        </p:txBody>
      </p:sp>
      <p:sp>
        <p:nvSpPr>
          <p:cNvPr id="24" name="弧形 23">
            <a:extLst>
              <a:ext uri="{FF2B5EF4-FFF2-40B4-BE49-F238E27FC236}">
                <a16:creationId xmlns:a16="http://schemas.microsoft.com/office/drawing/2014/main" id="{158615D3-FB07-2C4E-B653-2DA105C1DC55}"/>
              </a:ext>
            </a:extLst>
          </p:cNvPr>
          <p:cNvSpPr/>
          <p:nvPr/>
        </p:nvSpPr>
        <p:spPr>
          <a:xfrm rot="10800000">
            <a:off x="658813" y="3344862"/>
            <a:ext cx="936625" cy="763588"/>
          </a:xfrm>
          <a:prstGeom prst="arc">
            <a:avLst>
              <a:gd name="adj1" fmla="val 12217840"/>
              <a:gd name="adj2" fmla="val 8380329"/>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5" name="弧形 24">
            <a:extLst>
              <a:ext uri="{FF2B5EF4-FFF2-40B4-BE49-F238E27FC236}">
                <a16:creationId xmlns:a16="http://schemas.microsoft.com/office/drawing/2014/main" id="{73BF40B7-ECF4-4E44-A57F-68E00ABFFB44}"/>
              </a:ext>
            </a:extLst>
          </p:cNvPr>
          <p:cNvSpPr/>
          <p:nvPr/>
        </p:nvSpPr>
        <p:spPr>
          <a:xfrm rot="10800000">
            <a:off x="646113" y="4897437"/>
            <a:ext cx="935037" cy="763588"/>
          </a:xfrm>
          <a:prstGeom prst="arc">
            <a:avLst>
              <a:gd name="adj1" fmla="val 12217840"/>
              <a:gd name="adj2" fmla="val 8380329"/>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34838" name="文字方塊 25">
            <a:extLst>
              <a:ext uri="{FF2B5EF4-FFF2-40B4-BE49-F238E27FC236}">
                <a16:creationId xmlns:a16="http://schemas.microsoft.com/office/drawing/2014/main" id="{4A9012BA-97FF-7947-BD9C-D30E227A6AF3}"/>
              </a:ext>
            </a:extLst>
          </p:cNvPr>
          <p:cNvSpPr txBox="1">
            <a:spLocks noChangeArrowheads="1"/>
          </p:cNvSpPr>
          <p:nvPr/>
        </p:nvSpPr>
        <p:spPr bwMode="auto">
          <a:xfrm>
            <a:off x="292100" y="3421062"/>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b="1"/>
              <a:t>U</a:t>
            </a:r>
            <a:r>
              <a:rPr lang="en-US" altLang="zh-TW" baseline="30000"/>
              <a:t>3</a:t>
            </a:r>
            <a:endParaRPr lang="zh-TW" altLang="en-US" baseline="30000"/>
          </a:p>
        </p:txBody>
      </p:sp>
      <p:sp>
        <p:nvSpPr>
          <p:cNvPr id="26" name="Title 1">
            <a:extLst>
              <a:ext uri="{FF2B5EF4-FFF2-40B4-BE49-F238E27FC236}">
                <a16:creationId xmlns:a16="http://schemas.microsoft.com/office/drawing/2014/main" id="{7B6CDC85-C6D8-E645-9772-1C9A7A152A60}"/>
              </a:ext>
            </a:extLst>
          </p:cNvPr>
          <p:cNvSpPr>
            <a:spLocks noGrp="1"/>
          </p:cNvSpPr>
          <p:nvPr>
            <p:ph type="title"/>
          </p:nvPr>
        </p:nvSpPr>
        <p:spPr>
          <a:xfrm>
            <a:off x="257175" y="549506"/>
            <a:ext cx="9067800" cy="1066800"/>
          </a:xfrm>
        </p:spPr>
        <p:txBody>
          <a:bodyPr>
            <a:noAutofit/>
          </a:bodyPr>
          <a:lstStyle/>
          <a:p>
            <a:r>
              <a:rPr lang="zh-CN" altLang="en-US" sz="3600" b="1" dirty="0">
                <a:solidFill>
                  <a:srgbClr val="438086"/>
                </a:solidFill>
                <a:latin typeface="+mj-ea"/>
                <a:cs typeface="Arial" charset="0"/>
              </a:rPr>
              <a:t>百度基于</a:t>
            </a:r>
            <a:r>
              <a:rPr lang="en-US" altLang="zh-CN" sz="3600" b="1" dirty="0">
                <a:solidFill>
                  <a:srgbClr val="438086"/>
                </a:solidFill>
                <a:latin typeface="+mj-ea"/>
                <a:cs typeface="Arial" charset="0"/>
              </a:rPr>
              <a:t>RNN</a:t>
            </a:r>
            <a:r>
              <a:rPr lang="zh-CN" altLang="en-US" sz="3600" b="1" dirty="0">
                <a:solidFill>
                  <a:srgbClr val="438086"/>
                </a:solidFill>
                <a:latin typeface="+mj-ea"/>
                <a:cs typeface="Arial" charset="0"/>
              </a:rPr>
              <a:t>构建的语音识别系统</a:t>
            </a:r>
            <a:endParaRPr lang="en-US" altLang="x-none" sz="3600" b="1" dirty="0">
              <a:solidFill>
                <a:srgbClr val="438086"/>
              </a:solidFill>
              <a:latin typeface="+mj-ea"/>
              <a:cs typeface="Arial" charset="0"/>
            </a:endParaRPr>
          </a:p>
        </p:txBody>
      </p:sp>
      <p:sp>
        <p:nvSpPr>
          <p:cNvPr id="34839" name="內容版面配置區 2">
            <a:extLst>
              <a:ext uri="{FF2B5EF4-FFF2-40B4-BE49-F238E27FC236}">
                <a16:creationId xmlns:a16="http://schemas.microsoft.com/office/drawing/2014/main" id="{91D88179-52DF-6640-A643-70B0108E668D}"/>
              </a:ext>
            </a:extLst>
          </p:cNvPr>
          <p:cNvSpPr>
            <a:spLocks noGrp="1"/>
          </p:cNvSpPr>
          <p:nvPr>
            <p:ph idx="1"/>
          </p:nvPr>
        </p:nvSpPr>
        <p:spPr>
          <a:xfrm>
            <a:off x="508391" y="1460875"/>
            <a:ext cx="8229600" cy="5133975"/>
          </a:xfrm>
        </p:spPr>
        <p:txBody>
          <a:bodyPr/>
          <a:lstStyle/>
          <a:p>
            <a:r>
              <a:rPr lang="en-US" altLang="zh-TW" dirty="0"/>
              <a:t>Recurrent Neural Networks (</a:t>
            </a:r>
            <a:r>
              <a:rPr lang="en-US" altLang="zh-TW" b="1" dirty="0"/>
              <a:t>RNN-HMM</a:t>
            </a:r>
            <a:r>
              <a:rPr lang="en-US" altLang="zh-TW" dirty="0"/>
              <a:t>)</a:t>
            </a:r>
          </a:p>
        </p:txBody>
      </p:sp>
    </p:spTree>
    <p:extLst>
      <p:ext uri="{BB962C8B-B14F-4D97-AF65-F5344CB8AC3E}">
        <p14:creationId xmlns:p14="http://schemas.microsoft.com/office/powerpoint/2010/main" val="42064998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itle 1"/>
          <p:cNvSpPr>
            <a:spLocks noGrp="1"/>
          </p:cNvSpPr>
          <p:nvPr>
            <p:ph type="title"/>
          </p:nvPr>
        </p:nvSpPr>
        <p:spPr>
          <a:xfrm>
            <a:off x="381000" y="609600"/>
            <a:ext cx="9067800" cy="1066800"/>
          </a:xfrm>
        </p:spPr>
        <p:txBody>
          <a:bodyPr>
            <a:noAutofit/>
          </a:bodyPr>
          <a:lstStyle/>
          <a:p>
            <a:r>
              <a:rPr lang="en-US" altLang="x-none" sz="3600" b="1" dirty="0">
                <a:solidFill>
                  <a:srgbClr val="0000FF"/>
                </a:solidFill>
                <a:latin typeface="Arial" charset="0"/>
                <a:ea typeface="Arial" charset="0"/>
                <a:cs typeface="Arial" charset="0"/>
              </a:rPr>
              <a:t>Baidu</a:t>
            </a:r>
            <a:r>
              <a:rPr lang="en-US" altLang="en-US" sz="3600" b="1" dirty="0">
                <a:solidFill>
                  <a:srgbClr val="0000FF"/>
                </a:solidFill>
                <a:latin typeface="Arial" charset="0"/>
                <a:ea typeface="Arial" charset="0"/>
                <a:cs typeface="Arial" charset="0"/>
              </a:rPr>
              <a:t>’</a:t>
            </a:r>
            <a:r>
              <a:rPr lang="en-US" altLang="x-none" sz="3600" b="1" dirty="0">
                <a:solidFill>
                  <a:srgbClr val="0000FF"/>
                </a:solidFill>
                <a:latin typeface="Arial" charset="0"/>
                <a:ea typeface="Arial" charset="0"/>
                <a:cs typeface="Arial" charset="0"/>
              </a:rPr>
              <a:t>s speech recognition using RNN</a:t>
            </a:r>
          </a:p>
        </p:txBody>
      </p:sp>
      <p:pic>
        <p:nvPicPr>
          <p:cNvPr id="450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686800" cy="47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80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686800" cy="473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20AC7864-BE6D-4DAA-8279-83E9C96DEEE9}"/>
              </a:ext>
            </a:extLst>
          </p:cNvPr>
          <p:cNvSpPr txBox="1">
            <a:spLocks/>
          </p:cNvSpPr>
          <p:nvPr/>
        </p:nvSpPr>
        <p:spPr>
          <a:xfrm>
            <a:off x="228600" y="668776"/>
            <a:ext cx="9067800" cy="1066800"/>
          </a:xfrm>
          <a:prstGeom prst="rect">
            <a:avLst/>
          </a:prstGeom>
        </p:spPr>
        <p:txBody>
          <a:bodyPr vert="horz" anchor="ct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sz="3600" b="1" dirty="0">
                <a:solidFill>
                  <a:srgbClr val="438086"/>
                </a:solidFill>
                <a:latin typeface="+mj-ea"/>
                <a:cs typeface="Arial" charset="0"/>
              </a:rPr>
              <a:t>百度基于</a:t>
            </a:r>
            <a:r>
              <a:rPr lang="en-US" altLang="zh-CN" sz="3600" b="1" dirty="0">
                <a:solidFill>
                  <a:srgbClr val="438086"/>
                </a:solidFill>
                <a:latin typeface="+mj-ea"/>
                <a:cs typeface="Arial" charset="0"/>
              </a:rPr>
              <a:t>RNN</a:t>
            </a:r>
            <a:r>
              <a:rPr lang="zh-CN" altLang="en-US" sz="3600" b="1" dirty="0">
                <a:solidFill>
                  <a:srgbClr val="438086"/>
                </a:solidFill>
                <a:latin typeface="+mj-ea"/>
                <a:cs typeface="Arial" charset="0"/>
              </a:rPr>
              <a:t>构建的语音识别系统</a:t>
            </a:r>
            <a:endParaRPr lang="en-US" altLang="x-none" sz="3600" b="1" dirty="0">
              <a:solidFill>
                <a:srgbClr val="438086"/>
              </a:solidFill>
              <a:latin typeface="+mj-ea"/>
              <a:cs typeface="Arial" charset="0"/>
            </a:endParaRPr>
          </a:p>
        </p:txBody>
      </p:sp>
    </p:spTree>
    <p:extLst>
      <p:ext uri="{BB962C8B-B14F-4D97-AF65-F5344CB8AC3E}">
        <p14:creationId xmlns:p14="http://schemas.microsoft.com/office/powerpoint/2010/main" val="13076532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146A4C86-EF5E-9B44-801F-412392BE5D0A}"/>
              </a:ext>
            </a:extLst>
          </p:cNvPr>
          <p:cNvSpPr>
            <a:spLocks noGrp="1" noChangeArrowheads="1"/>
          </p:cNvSpPr>
          <p:nvPr>
            <p:ph type="title"/>
          </p:nvPr>
        </p:nvSpPr>
        <p:spPr>
          <a:xfrm>
            <a:off x="609600" y="914400"/>
            <a:ext cx="8229600" cy="1066800"/>
          </a:xfrm>
        </p:spPr>
        <p:txBody>
          <a:bodyPr/>
          <a:lstStyle/>
          <a:p>
            <a:r>
              <a:rPr lang="en-US" altLang="en-US" b="1" dirty="0">
                <a:solidFill>
                  <a:srgbClr val="0000FF"/>
                </a:solidFill>
                <a:latin typeface="Arial" panose="020B0604020202020204" pitchFamily="34" charset="0"/>
                <a:cs typeface="Arial" panose="020B0604020202020204" pitchFamily="34" charset="0"/>
              </a:rPr>
              <a:t>Machine Translation</a:t>
            </a:r>
          </a:p>
        </p:txBody>
      </p:sp>
      <p:sp>
        <p:nvSpPr>
          <p:cNvPr id="31749" name="Rectangle 3">
            <a:extLst>
              <a:ext uri="{FF2B5EF4-FFF2-40B4-BE49-F238E27FC236}">
                <a16:creationId xmlns:a16="http://schemas.microsoft.com/office/drawing/2014/main" id="{B6EF8098-B075-BA4B-8FB0-BD77DD87DE19}"/>
              </a:ext>
            </a:extLst>
          </p:cNvPr>
          <p:cNvSpPr>
            <a:spLocks noGrp="1" noChangeArrowheads="1"/>
          </p:cNvSpPr>
          <p:nvPr>
            <p:ph idx="1"/>
          </p:nvPr>
        </p:nvSpPr>
        <p:spPr/>
        <p:txBody>
          <a:bodyPr>
            <a:normAutofit fontScale="92500" lnSpcReduction="20000"/>
          </a:bodyPr>
          <a:lstStyle/>
          <a:p>
            <a:r>
              <a:rPr lang="en-US" altLang="en-US"/>
              <a:t>Machine Translation -- converting a text in language A into the corresponding text in language B (or speech).</a:t>
            </a:r>
          </a:p>
          <a:p>
            <a:r>
              <a:rPr lang="en-US" altLang="en-US"/>
              <a:t>Different Machine Translation architectures:</a:t>
            </a:r>
          </a:p>
          <a:p>
            <a:pPr lvl="1"/>
            <a:r>
              <a:rPr lang="en-US" altLang="en-US"/>
              <a:t>interlingua based systems</a:t>
            </a:r>
          </a:p>
          <a:p>
            <a:pPr lvl="1"/>
            <a:r>
              <a:rPr lang="en-US" altLang="en-US"/>
              <a:t>transfer based systems</a:t>
            </a:r>
          </a:p>
          <a:p>
            <a:r>
              <a:rPr lang="en-US" altLang="en-US"/>
              <a:t>How to acquire the required knowledge resources such as mapping rules and bi-lingual dictionary?  By hand or acquire them automatically from corpora.</a:t>
            </a:r>
          </a:p>
          <a:p>
            <a:r>
              <a:rPr lang="en-US" altLang="en-US"/>
              <a:t>Example Based Machine Translation acquires the required knowledge (some of it or all of it) from corpora.</a:t>
            </a:r>
          </a:p>
        </p:txBody>
      </p:sp>
      <p:sp>
        <p:nvSpPr>
          <p:cNvPr id="31747" name="Slide Number Placeholder 5">
            <a:extLst>
              <a:ext uri="{FF2B5EF4-FFF2-40B4-BE49-F238E27FC236}">
                <a16:creationId xmlns:a16="http://schemas.microsoft.com/office/drawing/2014/main" id="{22E9AA6C-3E9A-6B4F-9AB1-5D2E5A2CB63E}"/>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FA68F8-846A-EA46-BE47-B7546C09D025}" type="slidenum">
              <a:rPr lang="en-US" altLang="en-US" sz="800"/>
              <a:pPr/>
              <a:t>164</a:t>
            </a:fld>
            <a:endParaRPr lang="en-US" altLang="en-US" sz="800"/>
          </a:p>
        </p:txBody>
      </p:sp>
    </p:spTree>
    <p:extLst>
      <p:ext uri="{BB962C8B-B14F-4D97-AF65-F5344CB8AC3E}">
        <p14:creationId xmlns:p14="http://schemas.microsoft.com/office/powerpoint/2010/main" val="24589862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146A4C86-EF5E-9B44-801F-412392BE5D0A}"/>
              </a:ext>
            </a:extLst>
          </p:cNvPr>
          <p:cNvSpPr>
            <a:spLocks noGrp="1" noChangeArrowheads="1"/>
          </p:cNvSpPr>
          <p:nvPr>
            <p:ph type="title"/>
          </p:nvPr>
        </p:nvSpPr>
        <p:spPr>
          <a:xfrm>
            <a:off x="707136" y="472184"/>
            <a:ext cx="8229600" cy="1066800"/>
          </a:xfrm>
        </p:spPr>
        <p:txBody>
          <a:bodyPr>
            <a:normAutofit/>
          </a:bodyPr>
          <a:lstStyle/>
          <a:p>
            <a:r>
              <a:rPr lang="zh-CN" altLang="en-US" b="1" dirty="0">
                <a:solidFill>
                  <a:srgbClr val="438086"/>
                </a:solidFill>
                <a:latin typeface="+mj-ea"/>
                <a:cs typeface="Arial" panose="020B0604020202020204" pitchFamily="34" charset="0"/>
              </a:rPr>
              <a:t>机器翻译</a:t>
            </a:r>
            <a:endParaRPr lang="en-US" altLang="en-US" b="1" dirty="0">
              <a:solidFill>
                <a:srgbClr val="438086"/>
              </a:solidFill>
              <a:latin typeface="+mj-ea"/>
              <a:cs typeface="Arial" panose="020B0604020202020204" pitchFamily="34" charset="0"/>
            </a:endParaRPr>
          </a:p>
        </p:txBody>
      </p:sp>
      <p:sp>
        <p:nvSpPr>
          <p:cNvPr id="31749" name="Rectangle 3">
            <a:extLst>
              <a:ext uri="{FF2B5EF4-FFF2-40B4-BE49-F238E27FC236}">
                <a16:creationId xmlns:a16="http://schemas.microsoft.com/office/drawing/2014/main" id="{B6EF8098-B075-BA4B-8FB0-BD77DD87DE19}"/>
              </a:ext>
            </a:extLst>
          </p:cNvPr>
          <p:cNvSpPr>
            <a:spLocks noGrp="1" noChangeArrowheads="1"/>
          </p:cNvSpPr>
          <p:nvPr>
            <p:ph idx="1"/>
          </p:nvPr>
        </p:nvSpPr>
        <p:spPr>
          <a:xfrm>
            <a:off x="407502" y="1538984"/>
            <a:ext cx="8421757" cy="5026020"/>
          </a:xfrm>
        </p:spPr>
        <p:txBody>
          <a:bodyPr>
            <a:normAutofit/>
          </a:bodyPr>
          <a:lstStyle/>
          <a:p>
            <a:pPr>
              <a:lnSpc>
                <a:spcPct val="150000"/>
              </a:lnSpc>
            </a:pPr>
            <a:r>
              <a:rPr lang="zh-CN" altLang="en-US" sz="2000" dirty="0">
                <a:latin typeface="+mn-ea"/>
              </a:rPr>
              <a:t>每年在人工翻译上花费约</a:t>
            </a:r>
            <a:r>
              <a:rPr lang="en-US" altLang="zh-CN" sz="2000" dirty="0">
                <a:latin typeface="+mn-ea"/>
              </a:rPr>
              <a:t>100</a:t>
            </a:r>
            <a:r>
              <a:rPr lang="zh-CN" altLang="en-US" sz="2000" dirty="0">
                <a:latin typeface="+mn-ea"/>
              </a:rPr>
              <a:t>亿美元</a:t>
            </a:r>
          </a:p>
          <a:p>
            <a:pPr>
              <a:lnSpc>
                <a:spcPct val="150000"/>
              </a:lnSpc>
            </a:pPr>
            <a:r>
              <a:rPr lang="zh-CN" altLang="en-US" sz="2000" dirty="0">
                <a:latin typeface="+mn-ea"/>
              </a:rPr>
              <a:t>机器翻译</a:t>
            </a:r>
            <a:r>
              <a:rPr lang="en-US" altLang="zh-CN" sz="2000" dirty="0">
                <a:latin typeface="+mn-ea"/>
              </a:rPr>
              <a:t>-</a:t>
            </a:r>
            <a:r>
              <a:rPr lang="zh-CN" altLang="en-US" sz="2000" dirty="0">
                <a:latin typeface="+mn-ea"/>
              </a:rPr>
              <a:t>将语言</a:t>
            </a:r>
            <a:r>
              <a:rPr lang="en-US" altLang="zh-CN" sz="2000" dirty="0">
                <a:latin typeface="+mn-ea"/>
              </a:rPr>
              <a:t>A</a:t>
            </a:r>
            <a:r>
              <a:rPr lang="zh-CN" altLang="en-US" sz="2000" dirty="0">
                <a:latin typeface="+mn-ea"/>
              </a:rPr>
              <a:t>中的文本转换为语言</a:t>
            </a:r>
            <a:r>
              <a:rPr lang="en-US" altLang="zh-CN" sz="2000" dirty="0">
                <a:latin typeface="+mn-ea"/>
              </a:rPr>
              <a:t>B</a:t>
            </a:r>
            <a:r>
              <a:rPr lang="zh-CN" altLang="en-US" sz="2000" dirty="0">
                <a:latin typeface="+mn-ea"/>
              </a:rPr>
              <a:t>中的相应文本（或语音）</a:t>
            </a:r>
            <a:endParaRPr lang="en-US" altLang="zh-CN" sz="2000" dirty="0">
              <a:latin typeface="+mn-ea"/>
            </a:endParaRPr>
          </a:p>
          <a:p>
            <a:pPr>
              <a:lnSpc>
                <a:spcPct val="150000"/>
              </a:lnSpc>
            </a:pPr>
            <a:endParaRPr lang="en-US" altLang="en-US" sz="2000" dirty="0">
              <a:latin typeface="+mn-ea"/>
            </a:endParaRPr>
          </a:p>
          <a:p>
            <a:pPr>
              <a:lnSpc>
                <a:spcPct val="150000"/>
              </a:lnSpc>
            </a:pPr>
            <a:r>
              <a:rPr lang="zh-CN" altLang="en-US" sz="2000" dirty="0">
                <a:latin typeface="+mn-ea"/>
              </a:rPr>
              <a:t>几个不同的机器翻译架构</a:t>
            </a:r>
            <a:r>
              <a:rPr lang="en-US" altLang="en-US" sz="2000" dirty="0">
                <a:latin typeface="+mn-ea"/>
              </a:rPr>
              <a:t>:</a:t>
            </a:r>
          </a:p>
          <a:p>
            <a:pPr lvl="1">
              <a:lnSpc>
                <a:spcPct val="150000"/>
              </a:lnSpc>
            </a:pPr>
            <a:r>
              <a:rPr lang="zh-CN" altLang="en-US" sz="2000" dirty="0">
                <a:latin typeface="+mn-ea"/>
              </a:rPr>
              <a:t>基于国际语言的系统</a:t>
            </a:r>
          </a:p>
          <a:p>
            <a:pPr lvl="1">
              <a:lnSpc>
                <a:spcPct val="150000"/>
              </a:lnSpc>
            </a:pPr>
            <a:r>
              <a:rPr lang="zh-CN" altLang="en-US" sz="2000" dirty="0">
                <a:latin typeface="+mn-ea"/>
              </a:rPr>
              <a:t>基于迁移的系统</a:t>
            </a:r>
            <a:endParaRPr lang="en-US" altLang="zh-CN" sz="2000" dirty="0">
              <a:latin typeface="+mn-ea"/>
            </a:endParaRPr>
          </a:p>
          <a:p>
            <a:pPr lvl="1">
              <a:lnSpc>
                <a:spcPct val="150000"/>
              </a:lnSpc>
            </a:pPr>
            <a:endParaRPr lang="en-US" altLang="zh-CN" sz="2000" dirty="0">
              <a:latin typeface="+mn-ea"/>
            </a:endParaRPr>
          </a:p>
          <a:p>
            <a:pPr>
              <a:lnSpc>
                <a:spcPct val="150000"/>
              </a:lnSpc>
            </a:pPr>
            <a:r>
              <a:rPr lang="zh-CN" altLang="en-US" sz="2000" dirty="0">
                <a:latin typeface="+mn-ea"/>
              </a:rPr>
              <a:t>如何获得所需的知识资源，比如映射规则和双语词典？ 手动或从语料库中自动获取它们。</a:t>
            </a:r>
            <a:endParaRPr lang="en-US" altLang="en-US" sz="2000" dirty="0">
              <a:latin typeface="+mn-ea"/>
            </a:endParaRPr>
          </a:p>
          <a:p>
            <a:pPr>
              <a:lnSpc>
                <a:spcPct val="150000"/>
              </a:lnSpc>
            </a:pPr>
            <a:r>
              <a:rPr lang="zh-CN" altLang="en-US" sz="2000" dirty="0">
                <a:latin typeface="+mn-ea"/>
              </a:rPr>
              <a:t>基于示例的机器翻译从语料库中获取所需的知识（部分或全部） 。</a:t>
            </a:r>
            <a:endParaRPr lang="en-US" altLang="en-US" sz="2000" dirty="0">
              <a:latin typeface="+mn-ea"/>
            </a:endParaRPr>
          </a:p>
        </p:txBody>
      </p:sp>
      <p:sp>
        <p:nvSpPr>
          <p:cNvPr id="31747" name="Slide Number Placeholder 5">
            <a:extLst>
              <a:ext uri="{FF2B5EF4-FFF2-40B4-BE49-F238E27FC236}">
                <a16:creationId xmlns:a16="http://schemas.microsoft.com/office/drawing/2014/main" id="{22E9AA6C-3E9A-6B4F-9AB1-5D2E5A2CB63E}"/>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FA68F8-846A-EA46-BE47-B7546C09D025}" type="slidenum">
              <a:rPr lang="en-US" altLang="en-US" sz="800"/>
              <a:pPr/>
              <a:t>165</a:t>
            </a:fld>
            <a:endParaRPr lang="en-US" altLang="en-US" sz="800"/>
          </a:p>
        </p:txBody>
      </p:sp>
      <p:sp>
        <p:nvSpPr>
          <p:cNvPr id="5" name="TextBox 4">
            <a:extLst>
              <a:ext uri="{FF2B5EF4-FFF2-40B4-BE49-F238E27FC236}">
                <a16:creationId xmlns:a16="http://schemas.microsoft.com/office/drawing/2014/main" id="{703C2059-5263-3C43-99C6-71E1F8A11DEF}"/>
              </a:ext>
            </a:extLst>
          </p:cNvPr>
          <p:cNvSpPr txBox="1"/>
          <p:nvPr/>
        </p:nvSpPr>
        <p:spPr>
          <a:xfrm>
            <a:off x="4681331" y="2988030"/>
            <a:ext cx="3886200" cy="1631216"/>
          </a:xfrm>
          <a:prstGeom prst="rect">
            <a:avLst/>
          </a:prstGeom>
          <a:noFill/>
        </p:spPr>
        <p:txBody>
          <a:bodyPr wrap="square" rtlCol="0">
            <a:spAutoFit/>
          </a:bodyPr>
          <a:lstStyle/>
          <a:p>
            <a:pPr algn="ctr"/>
            <a:r>
              <a:rPr lang="zh-CN" altLang="en-US" sz="2000" dirty="0"/>
              <a:t>我</a:t>
            </a:r>
            <a:r>
              <a:rPr lang="ja-JP" altLang="en-US" sz="2000"/>
              <a:t>正</a:t>
            </a:r>
            <a:r>
              <a:rPr lang="zh-CN" altLang="en-US" sz="2000" dirty="0"/>
              <a:t>在</a:t>
            </a:r>
            <a:r>
              <a:rPr lang="ja-JP" altLang="en-US" sz="2000"/>
              <a:t>上课</a:t>
            </a:r>
            <a:endParaRPr lang="en-US" altLang="zh-CN" sz="2000" dirty="0"/>
          </a:p>
          <a:p>
            <a:pPr algn="ctr"/>
            <a:endParaRPr lang="en-US" sz="2000" dirty="0"/>
          </a:p>
          <a:p>
            <a:pPr algn="ctr"/>
            <a:endParaRPr lang="en-US" sz="2000" dirty="0"/>
          </a:p>
          <a:p>
            <a:pPr algn="ctr"/>
            <a:endParaRPr lang="en-US" sz="2000" dirty="0"/>
          </a:p>
          <a:p>
            <a:pPr algn="ctr"/>
            <a:r>
              <a:rPr lang="en-US" sz="2000" dirty="0"/>
              <a:t>I am </a:t>
            </a:r>
            <a:r>
              <a:rPr lang="en-US" altLang="zh-CN" sz="2000" dirty="0"/>
              <a:t>teaching</a:t>
            </a:r>
            <a:endParaRPr lang="en-US" sz="2000" dirty="0"/>
          </a:p>
        </p:txBody>
      </p:sp>
      <p:sp>
        <p:nvSpPr>
          <p:cNvPr id="6" name="Up-Down Arrow 5">
            <a:extLst>
              <a:ext uri="{FF2B5EF4-FFF2-40B4-BE49-F238E27FC236}">
                <a16:creationId xmlns:a16="http://schemas.microsoft.com/office/drawing/2014/main" id="{9AC555D4-A4FA-C242-A4BA-06BEF3BEED06}"/>
              </a:ext>
            </a:extLst>
          </p:cNvPr>
          <p:cNvSpPr/>
          <p:nvPr/>
        </p:nvSpPr>
        <p:spPr>
          <a:xfrm>
            <a:off x="6433931" y="3361946"/>
            <a:ext cx="381000" cy="76200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707247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146A4C86-EF5E-9B44-801F-412392BE5D0A}"/>
              </a:ext>
            </a:extLst>
          </p:cNvPr>
          <p:cNvSpPr>
            <a:spLocks noGrp="1" noChangeArrowheads="1"/>
          </p:cNvSpPr>
          <p:nvPr>
            <p:ph type="title"/>
          </p:nvPr>
        </p:nvSpPr>
        <p:spPr>
          <a:xfrm>
            <a:off x="707136" y="472184"/>
            <a:ext cx="8229600" cy="1066800"/>
          </a:xfrm>
        </p:spPr>
        <p:txBody>
          <a:bodyPr>
            <a:normAutofit/>
          </a:bodyPr>
          <a:lstStyle/>
          <a:p>
            <a:r>
              <a:rPr lang="zh-CN" altLang="en-US" b="1" dirty="0">
                <a:solidFill>
                  <a:srgbClr val="438086"/>
                </a:solidFill>
                <a:latin typeface="+mj-ea"/>
                <a:cs typeface="Arial" panose="020B0604020202020204" pitchFamily="34" charset="0"/>
              </a:rPr>
              <a:t>机器翻译</a:t>
            </a:r>
            <a:endParaRPr lang="en-US" altLang="en-US" b="1" dirty="0">
              <a:solidFill>
                <a:srgbClr val="438086"/>
              </a:solidFill>
              <a:latin typeface="+mj-ea"/>
              <a:cs typeface="Arial" panose="020B0604020202020204" pitchFamily="34" charset="0"/>
            </a:endParaRPr>
          </a:p>
        </p:txBody>
      </p:sp>
      <p:sp>
        <p:nvSpPr>
          <p:cNvPr id="31747" name="Slide Number Placeholder 5">
            <a:extLst>
              <a:ext uri="{FF2B5EF4-FFF2-40B4-BE49-F238E27FC236}">
                <a16:creationId xmlns:a16="http://schemas.microsoft.com/office/drawing/2014/main" id="{22E9AA6C-3E9A-6B4F-9AB1-5D2E5A2CB63E}"/>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FA68F8-846A-EA46-BE47-B7546C09D025}" type="slidenum">
              <a:rPr lang="en-US" altLang="en-US" sz="800"/>
              <a:pPr/>
              <a:t>166</a:t>
            </a:fld>
            <a:endParaRPr lang="en-US" altLang="en-US" sz="800"/>
          </a:p>
        </p:txBody>
      </p:sp>
      <p:pic>
        <p:nvPicPr>
          <p:cNvPr id="4" name="Picture 3">
            <a:extLst>
              <a:ext uri="{FF2B5EF4-FFF2-40B4-BE49-F238E27FC236}">
                <a16:creationId xmlns:a16="http://schemas.microsoft.com/office/drawing/2014/main" id="{3EDB0406-9003-8B46-8107-84A5A0306DE8}"/>
              </a:ext>
            </a:extLst>
          </p:cNvPr>
          <p:cNvPicPr>
            <a:picLocks noChangeAspect="1"/>
          </p:cNvPicPr>
          <p:nvPr/>
        </p:nvPicPr>
        <p:blipFill>
          <a:blip r:embed="rId2"/>
          <a:stretch>
            <a:fillRect/>
          </a:stretch>
        </p:blipFill>
        <p:spPr>
          <a:xfrm>
            <a:off x="532294" y="1643136"/>
            <a:ext cx="8144789" cy="4886873"/>
          </a:xfrm>
          <a:prstGeom prst="rect">
            <a:avLst/>
          </a:prstGeom>
        </p:spPr>
      </p:pic>
    </p:spTree>
    <p:extLst>
      <p:ext uri="{BB962C8B-B14F-4D97-AF65-F5344CB8AC3E}">
        <p14:creationId xmlns:p14="http://schemas.microsoft.com/office/powerpoint/2010/main" val="29640720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26BA90BC-EBDB-B243-AC9F-95454B783646}"/>
              </a:ext>
            </a:extLst>
          </p:cNvPr>
          <p:cNvSpPr>
            <a:spLocks noGrp="1" noChangeArrowheads="1"/>
          </p:cNvSpPr>
          <p:nvPr>
            <p:ph idx="1"/>
          </p:nvPr>
        </p:nvSpPr>
        <p:spPr>
          <a:xfrm>
            <a:off x="457200" y="1394428"/>
            <a:ext cx="8229600" cy="4325112"/>
          </a:xfrm>
        </p:spPr>
        <p:txBody>
          <a:bodyPr>
            <a:normAutofit/>
          </a:bodyPr>
          <a:lstStyle/>
          <a:p>
            <a:pPr>
              <a:lnSpc>
                <a:spcPct val="90000"/>
              </a:lnSpc>
            </a:pPr>
            <a:endParaRPr lang="en-US" altLang="zh-CN" b="1" dirty="0">
              <a:latin typeface="+mn-ea"/>
            </a:endParaRPr>
          </a:p>
          <a:p>
            <a:pPr>
              <a:lnSpc>
                <a:spcPct val="90000"/>
              </a:lnSpc>
            </a:pPr>
            <a:r>
              <a:rPr lang="zh-CN" altLang="en-US" dirty="0">
                <a:latin typeface="+mn-ea"/>
              </a:rPr>
              <a:t>北京一家酒店的售后评价</a:t>
            </a:r>
            <a:endParaRPr lang="en-US" altLang="en-US" dirty="0">
              <a:latin typeface="+mn-ea"/>
            </a:endParaRPr>
          </a:p>
          <a:p>
            <a:pPr lvl="1" eaLnBrk="1" hangingPunct="1">
              <a:lnSpc>
                <a:spcPct val="90000"/>
              </a:lnSpc>
            </a:pPr>
            <a:r>
              <a:rPr lang="en-US" altLang="en-US" sz="2000" dirty="0">
                <a:latin typeface="+mn-ea"/>
              </a:rPr>
              <a:t>昨天我打电话订的时候艺龙信誓旦旦的保证说是四星级的酒店,住进去以后一看没,我靠,这在80年代可能算得上是四星的,我要的是368的大床房,房间只有一个0.5米*1米的小窗户,打开一看,我靠, </a:t>
            </a:r>
            <a:r>
              <a:rPr lang="en-US" altLang="en-US" sz="2000" b="1" dirty="0">
                <a:latin typeface="+mn-ea"/>
              </a:rPr>
              <a:t>...</a:t>
            </a:r>
            <a:r>
              <a:rPr lang="en-US" altLang="en-US" sz="2000" dirty="0">
                <a:latin typeface="+mn-ea"/>
              </a:rPr>
              <a:t>‎</a:t>
            </a:r>
          </a:p>
          <a:p>
            <a:pPr lvl="1" eaLnBrk="1" hangingPunct="1">
              <a:lnSpc>
                <a:spcPct val="90000"/>
              </a:lnSpc>
            </a:pPr>
            <a:endParaRPr lang="en-US" altLang="en-US" sz="2000" dirty="0">
              <a:latin typeface="+mn-ea"/>
            </a:endParaRPr>
          </a:p>
          <a:p>
            <a:pPr lvl="1" eaLnBrk="1" hangingPunct="1">
              <a:lnSpc>
                <a:spcPct val="90000"/>
              </a:lnSpc>
            </a:pPr>
            <a:endParaRPr lang="en-US" altLang="en-US" sz="2000" dirty="0">
              <a:latin typeface="+mn-ea"/>
            </a:endParaRPr>
          </a:p>
          <a:p>
            <a:pPr lvl="1" eaLnBrk="1" hangingPunct="1">
              <a:lnSpc>
                <a:spcPct val="90000"/>
              </a:lnSpc>
            </a:pPr>
            <a:r>
              <a:rPr lang="en-US" altLang="en-US" sz="2000" dirty="0">
                <a:latin typeface="+mn-ea"/>
              </a:rPr>
              <a:t>"</a:t>
            </a:r>
            <a:r>
              <a:rPr lang="en-US" altLang="en-US" sz="2000" dirty="0" err="1">
                <a:latin typeface="+mn-ea"/>
              </a:rPr>
              <a:t>本人刚从酒店回来，很想发表一下自己的看法。总体印象：位置很好，价格也不错，但是服务一般或是太一般了，前台接待的水平和效率</a:t>
            </a:r>
            <a:r>
              <a:rPr lang="en-US" altLang="en-US" sz="2000" dirty="0">
                <a:latin typeface="+mn-ea"/>
              </a:rPr>
              <a:t> ..." </a:t>
            </a:r>
          </a:p>
        </p:txBody>
      </p:sp>
      <p:sp>
        <p:nvSpPr>
          <p:cNvPr id="6" name="Rectangle 2">
            <a:extLst>
              <a:ext uri="{FF2B5EF4-FFF2-40B4-BE49-F238E27FC236}">
                <a16:creationId xmlns:a16="http://schemas.microsoft.com/office/drawing/2014/main" id="{42BA806E-3333-44D7-9A37-8EACCE6CD0C4}"/>
              </a:ext>
            </a:extLst>
          </p:cNvPr>
          <p:cNvSpPr>
            <a:spLocks noGrp="1" noChangeArrowheads="1"/>
          </p:cNvSpPr>
          <p:nvPr>
            <p:ph type="title"/>
          </p:nvPr>
        </p:nvSpPr>
        <p:spPr>
          <a:xfrm>
            <a:off x="619539" y="675861"/>
            <a:ext cx="8229600" cy="1066800"/>
          </a:xfrm>
        </p:spPr>
        <p:txBody>
          <a:bodyPr>
            <a:normAutofit/>
          </a:bodyPr>
          <a:lstStyle/>
          <a:p>
            <a:r>
              <a:rPr lang="zh-CN" altLang="en-US" b="1" dirty="0">
                <a:solidFill>
                  <a:srgbClr val="438086"/>
                </a:solidFill>
                <a:latin typeface="+mj-ea"/>
                <a:cs typeface="Arial" panose="020B0604020202020204" pitchFamily="34" charset="0"/>
              </a:rPr>
              <a:t>机器翻译</a:t>
            </a:r>
            <a:endParaRPr lang="en-US" altLang="en-US" b="1" dirty="0">
              <a:solidFill>
                <a:srgbClr val="438086"/>
              </a:solidFill>
              <a:latin typeface="+mj-ea"/>
              <a:cs typeface="Arial" panose="020B0604020202020204" pitchFamily="34" charset="0"/>
            </a:endParaRPr>
          </a:p>
        </p:txBody>
      </p:sp>
      <p:sp>
        <p:nvSpPr>
          <p:cNvPr id="2" name="Rectangle 1">
            <a:extLst>
              <a:ext uri="{FF2B5EF4-FFF2-40B4-BE49-F238E27FC236}">
                <a16:creationId xmlns:a16="http://schemas.microsoft.com/office/drawing/2014/main" id="{02F98968-6B80-DE4D-9912-730D86EA87C7}"/>
              </a:ext>
            </a:extLst>
          </p:cNvPr>
          <p:cNvSpPr/>
          <p:nvPr/>
        </p:nvSpPr>
        <p:spPr>
          <a:xfrm>
            <a:off x="1182755" y="5073820"/>
            <a:ext cx="3348994" cy="461665"/>
          </a:xfrm>
          <a:prstGeom prst="rect">
            <a:avLst/>
          </a:prstGeom>
        </p:spPr>
        <p:txBody>
          <a:bodyPr wrap="none">
            <a:spAutoFit/>
          </a:bodyPr>
          <a:lstStyle/>
          <a:p>
            <a:r>
              <a:rPr lang="en-US" sz="2400" dirty="0">
                <a:hlinkClick r:id="rId3"/>
              </a:rPr>
              <a:t>https://fanyi.baidu.com/</a:t>
            </a:r>
            <a:endParaRPr lang="en-US" sz="2400" dirty="0"/>
          </a:p>
        </p:txBody>
      </p:sp>
      <p:sp>
        <p:nvSpPr>
          <p:cNvPr id="3" name="Rectangle 2">
            <a:extLst>
              <a:ext uri="{FF2B5EF4-FFF2-40B4-BE49-F238E27FC236}">
                <a16:creationId xmlns:a16="http://schemas.microsoft.com/office/drawing/2014/main" id="{B2313330-98CB-524D-8ADE-2AEACC8E4CF5}"/>
              </a:ext>
            </a:extLst>
          </p:cNvPr>
          <p:cNvSpPr/>
          <p:nvPr/>
        </p:nvSpPr>
        <p:spPr>
          <a:xfrm>
            <a:off x="1182755" y="5913964"/>
            <a:ext cx="4051109" cy="461665"/>
          </a:xfrm>
          <a:prstGeom prst="rect">
            <a:avLst/>
          </a:prstGeom>
        </p:spPr>
        <p:txBody>
          <a:bodyPr wrap="none">
            <a:spAutoFit/>
          </a:bodyPr>
          <a:lstStyle/>
          <a:p>
            <a:r>
              <a:rPr lang="en-US" sz="2400" dirty="0">
                <a:hlinkClick r:id="rId4"/>
              </a:rPr>
              <a:t>https://translate.google.com/</a:t>
            </a:r>
            <a:endParaRPr lang="en-US" sz="2400" dirty="0"/>
          </a:p>
        </p:txBody>
      </p:sp>
    </p:spTree>
    <p:extLst>
      <p:ext uri="{BB962C8B-B14F-4D97-AF65-F5344CB8AC3E}">
        <p14:creationId xmlns:p14="http://schemas.microsoft.com/office/powerpoint/2010/main" val="27682717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E1B23C3F-1064-224A-B918-C76B6DA5199F}"/>
              </a:ext>
            </a:extLst>
          </p:cNvPr>
          <p:cNvSpPr>
            <a:spLocks noGrp="1" noChangeArrowheads="1"/>
          </p:cNvSpPr>
          <p:nvPr>
            <p:ph type="title"/>
          </p:nvPr>
        </p:nvSpPr>
        <p:spPr>
          <a:xfrm>
            <a:off x="457200" y="988328"/>
            <a:ext cx="8229600" cy="1066800"/>
          </a:xfrm>
        </p:spPr>
        <p:txBody>
          <a:bodyPr/>
          <a:lstStyle/>
          <a:p>
            <a:r>
              <a:rPr lang="en-US" altLang="en-US" b="1" dirty="0">
                <a:solidFill>
                  <a:srgbClr val="0000FF"/>
                </a:solidFill>
                <a:latin typeface="Arial" panose="020B0604020202020204" pitchFamily="34" charset="0"/>
                <a:cs typeface="Arial" panose="020B0604020202020204" pitchFamily="34" charset="0"/>
              </a:rPr>
              <a:t>Natural Language Generation</a:t>
            </a:r>
          </a:p>
        </p:txBody>
      </p:sp>
      <p:sp>
        <p:nvSpPr>
          <p:cNvPr id="30725" name="Rectangle 3">
            <a:extLst>
              <a:ext uri="{FF2B5EF4-FFF2-40B4-BE49-F238E27FC236}">
                <a16:creationId xmlns:a16="http://schemas.microsoft.com/office/drawing/2014/main" id="{86007C65-82AA-AA41-9F2E-597EAAEB290F}"/>
              </a:ext>
            </a:extLst>
          </p:cNvPr>
          <p:cNvSpPr>
            <a:spLocks noGrp="1" noChangeArrowheads="1"/>
          </p:cNvSpPr>
          <p:nvPr>
            <p:ph idx="1"/>
          </p:nvPr>
        </p:nvSpPr>
        <p:spPr>
          <a:xfrm>
            <a:off x="457200" y="2094752"/>
            <a:ext cx="8229600" cy="4325112"/>
          </a:xfrm>
        </p:spPr>
        <p:txBody>
          <a:bodyPr>
            <a:normAutofit lnSpcReduction="10000"/>
          </a:bodyPr>
          <a:lstStyle/>
          <a:p>
            <a:r>
              <a:rPr lang="en-US" altLang="en-US" dirty="0"/>
              <a:t>NLG is the process of constructing natural language outputs from    non-linguistic inputs.</a:t>
            </a:r>
          </a:p>
          <a:p>
            <a:r>
              <a:rPr lang="en-US" altLang="en-US" dirty="0"/>
              <a:t>NLG can be viewed as the reverse process of NL understanding.</a:t>
            </a:r>
          </a:p>
          <a:p>
            <a:r>
              <a:rPr lang="en-US" altLang="en-US" dirty="0"/>
              <a:t>A NLG system may have two main parts:</a:t>
            </a:r>
          </a:p>
          <a:p>
            <a:pPr lvl="1"/>
            <a:r>
              <a:rPr lang="en-US" altLang="en-US" sz="2400" b="1" dirty="0"/>
              <a:t>Discourse Planner</a:t>
            </a:r>
            <a:r>
              <a:rPr lang="en-US" altLang="en-US" sz="2400" dirty="0"/>
              <a:t> -- what will be generated. which sentences.</a:t>
            </a:r>
          </a:p>
          <a:p>
            <a:pPr lvl="1"/>
            <a:r>
              <a:rPr lang="en-US" altLang="en-US" sz="2400" b="1" dirty="0"/>
              <a:t>Surface Realizer</a:t>
            </a:r>
            <a:r>
              <a:rPr lang="en-US" altLang="en-US" sz="2400" dirty="0"/>
              <a:t> -- realizes a sentence from its internal representation.</a:t>
            </a:r>
          </a:p>
          <a:p>
            <a:r>
              <a:rPr lang="en-US" altLang="en-US" b="1" dirty="0"/>
              <a:t>Lexical Selection</a:t>
            </a:r>
            <a:r>
              <a:rPr lang="en-US" altLang="en-US" dirty="0"/>
              <a:t> -- selecting the correct words describing the concepts.</a:t>
            </a:r>
          </a:p>
        </p:txBody>
      </p:sp>
      <p:sp>
        <p:nvSpPr>
          <p:cNvPr id="30723" name="Slide Number Placeholder 5">
            <a:extLst>
              <a:ext uri="{FF2B5EF4-FFF2-40B4-BE49-F238E27FC236}">
                <a16:creationId xmlns:a16="http://schemas.microsoft.com/office/drawing/2014/main" id="{92AFEAA7-24CE-3B4A-BE3C-5D2C72CCEF4D}"/>
              </a:ext>
            </a:extLst>
          </p:cNvPr>
          <p:cNvSpPr>
            <a:spLocks noGrp="1"/>
          </p:cNvSpPr>
          <p:nvPr>
            <p:ph type="sldNum" sz="quarter" idx="12"/>
          </p:nvPr>
        </p:nvSpPr>
        <p:spPr>
          <a:xfrm>
            <a:off x="8174736" y="-152400"/>
            <a:ext cx="762000" cy="36576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E6E7883-2D25-D745-A9B1-513ECB076BAC}" type="slidenum">
              <a:rPr lang="en-US" altLang="en-US" sz="800"/>
              <a:pPr/>
              <a:t>168</a:t>
            </a:fld>
            <a:endParaRPr lang="en-US" altLang="en-US" sz="800"/>
          </a:p>
        </p:txBody>
      </p:sp>
    </p:spTree>
    <p:extLst>
      <p:ext uri="{BB962C8B-B14F-4D97-AF65-F5344CB8AC3E}">
        <p14:creationId xmlns:p14="http://schemas.microsoft.com/office/powerpoint/2010/main" val="37642450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E1B23C3F-1064-224A-B918-C76B6DA5199F}"/>
              </a:ext>
            </a:extLst>
          </p:cNvPr>
          <p:cNvSpPr>
            <a:spLocks noGrp="1" noChangeArrowheads="1"/>
          </p:cNvSpPr>
          <p:nvPr>
            <p:ph type="title"/>
          </p:nvPr>
        </p:nvSpPr>
        <p:spPr>
          <a:xfrm>
            <a:off x="457200" y="988328"/>
            <a:ext cx="8229600" cy="1066800"/>
          </a:xfrm>
        </p:spPr>
        <p:txBody>
          <a:bodyPr>
            <a:normAutofit/>
          </a:bodyPr>
          <a:lstStyle/>
          <a:p>
            <a:r>
              <a:rPr lang="zh-CN" altLang="en-US" b="1" dirty="0">
                <a:solidFill>
                  <a:srgbClr val="438086"/>
                </a:solidFill>
                <a:latin typeface="+mj-ea"/>
                <a:cs typeface="Arial" panose="020B0604020202020204" pitchFamily="34" charset="0"/>
              </a:rPr>
              <a:t>自然语言生成</a:t>
            </a:r>
            <a:r>
              <a:rPr lang="en-US" altLang="zh-CN" b="1" dirty="0">
                <a:solidFill>
                  <a:srgbClr val="438086"/>
                </a:solidFill>
                <a:latin typeface="+mj-ea"/>
                <a:cs typeface="Arial" panose="020B0604020202020204" pitchFamily="34" charset="0"/>
              </a:rPr>
              <a:t>(NLG)</a:t>
            </a:r>
            <a:endParaRPr lang="en-US" altLang="en-US" b="1" dirty="0">
              <a:solidFill>
                <a:srgbClr val="438086"/>
              </a:solidFill>
              <a:latin typeface="+mj-ea"/>
              <a:cs typeface="Arial" panose="020B0604020202020204" pitchFamily="34" charset="0"/>
            </a:endParaRPr>
          </a:p>
        </p:txBody>
      </p:sp>
      <p:sp>
        <p:nvSpPr>
          <p:cNvPr id="30725" name="Rectangle 3">
            <a:extLst>
              <a:ext uri="{FF2B5EF4-FFF2-40B4-BE49-F238E27FC236}">
                <a16:creationId xmlns:a16="http://schemas.microsoft.com/office/drawing/2014/main" id="{86007C65-82AA-AA41-9F2E-597EAAEB290F}"/>
              </a:ext>
            </a:extLst>
          </p:cNvPr>
          <p:cNvSpPr>
            <a:spLocks noGrp="1" noChangeArrowheads="1"/>
          </p:cNvSpPr>
          <p:nvPr>
            <p:ph idx="1"/>
          </p:nvPr>
        </p:nvSpPr>
        <p:spPr>
          <a:xfrm>
            <a:off x="457200" y="2094752"/>
            <a:ext cx="8229600" cy="4325112"/>
          </a:xfrm>
        </p:spPr>
        <p:txBody>
          <a:bodyPr>
            <a:normAutofit/>
          </a:bodyPr>
          <a:lstStyle/>
          <a:p>
            <a:pPr>
              <a:lnSpc>
                <a:spcPct val="150000"/>
              </a:lnSpc>
            </a:pPr>
            <a:r>
              <a:rPr lang="en-US" altLang="en-US" sz="2400" dirty="0">
                <a:latin typeface="+mn-ea"/>
              </a:rPr>
              <a:t>NLG </a:t>
            </a:r>
            <a:r>
              <a:rPr lang="zh-CN" altLang="en-US" sz="2400" dirty="0">
                <a:latin typeface="+mn-ea"/>
              </a:rPr>
              <a:t>是从非语言输入构建自然语言输出的过程。</a:t>
            </a:r>
            <a:endParaRPr lang="en-US" altLang="zh-CN" sz="2400" dirty="0">
              <a:latin typeface="+mn-ea"/>
            </a:endParaRPr>
          </a:p>
          <a:p>
            <a:pPr>
              <a:lnSpc>
                <a:spcPct val="150000"/>
              </a:lnSpc>
            </a:pPr>
            <a:r>
              <a:rPr lang="en-US" altLang="en-US" sz="2400" dirty="0">
                <a:latin typeface="+mn-ea"/>
              </a:rPr>
              <a:t>NLG </a:t>
            </a:r>
            <a:r>
              <a:rPr lang="zh-CN" altLang="en-US" sz="2400" dirty="0">
                <a:latin typeface="+mn-ea"/>
              </a:rPr>
              <a:t>可以看作是</a:t>
            </a:r>
            <a:r>
              <a:rPr lang="en-US" altLang="zh-CN" sz="2400" dirty="0">
                <a:latin typeface="+mn-ea"/>
              </a:rPr>
              <a:t>NLP</a:t>
            </a:r>
            <a:r>
              <a:rPr lang="zh-CN" altLang="en-US" sz="2400" dirty="0">
                <a:latin typeface="+mn-ea"/>
              </a:rPr>
              <a:t>的逆过程。</a:t>
            </a:r>
            <a:endParaRPr lang="en-US" altLang="en-US" sz="2400" dirty="0">
              <a:latin typeface="+mn-ea"/>
            </a:endParaRPr>
          </a:p>
          <a:p>
            <a:pPr>
              <a:lnSpc>
                <a:spcPct val="150000"/>
              </a:lnSpc>
            </a:pPr>
            <a:r>
              <a:rPr lang="zh-CN" altLang="en-US" sz="2400" dirty="0">
                <a:latin typeface="+mn-ea"/>
              </a:rPr>
              <a:t>一个</a:t>
            </a:r>
            <a:r>
              <a:rPr lang="en-US" altLang="zh-CN" sz="2400" dirty="0">
                <a:latin typeface="+mn-ea"/>
              </a:rPr>
              <a:t>NLG</a:t>
            </a:r>
            <a:r>
              <a:rPr lang="zh-CN" altLang="en-US" sz="2400" dirty="0">
                <a:latin typeface="+mn-ea"/>
              </a:rPr>
              <a:t>系统通常有两个主要的部分</a:t>
            </a:r>
            <a:r>
              <a:rPr lang="en-US" altLang="en-US" sz="2400" dirty="0">
                <a:latin typeface="+mn-ea"/>
              </a:rPr>
              <a:t>:</a:t>
            </a:r>
          </a:p>
          <a:p>
            <a:pPr lvl="1">
              <a:lnSpc>
                <a:spcPct val="150000"/>
              </a:lnSpc>
            </a:pPr>
            <a:r>
              <a:rPr lang="zh-CN" altLang="en-US" sz="2000" b="1" dirty="0">
                <a:latin typeface="+mn-ea"/>
              </a:rPr>
              <a:t>语篇规划器</a:t>
            </a:r>
            <a:r>
              <a:rPr lang="en-US" altLang="zh-CN" sz="2000" dirty="0">
                <a:latin typeface="+mn-ea"/>
              </a:rPr>
              <a:t>-</a:t>
            </a:r>
            <a:r>
              <a:rPr lang="zh-CN" altLang="en-US" sz="2000" dirty="0">
                <a:latin typeface="+mn-ea"/>
              </a:rPr>
              <a:t>将会生成什么。生成哪句话。</a:t>
            </a:r>
            <a:endParaRPr lang="en-US" altLang="zh-CN" sz="2000" dirty="0">
              <a:latin typeface="+mn-ea"/>
            </a:endParaRPr>
          </a:p>
          <a:p>
            <a:pPr lvl="1">
              <a:lnSpc>
                <a:spcPct val="150000"/>
              </a:lnSpc>
            </a:pPr>
            <a:r>
              <a:rPr lang="en-US" altLang="en-US" sz="2000" b="1" dirty="0">
                <a:latin typeface="+mn-ea"/>
              </a:rPr>
              <a:t>Surface Realizer</a:t>
            </a:r>
            <a:r>
              <a:rPr lang="en-US" altLang="en-US" sz="2000" dirty="0">
                <a:latin typeface="+mn-ea"/>
              </a:rPr>
              <a:t> -- </a:t>
            </a:r>
            <a:r>
              <a:rPr lang="zh-CN" altLang="en-US" sz="2000" dirty="0">
                <a:latin typeface="+mn-ea"/>
              </a:rPr>
              <a:t>从其内部表示实现一个句子。</a:t>
            </a:r>
            <a:endParaRPr lang="en-US" altLang="en-US" sz="2000" dirty="0">
              <a:latin typeface="+mn-ea"/>
            </a:endParaRPr>
          </a:p>
          <a:p>
            <a:pPr>
              <a:lnSpc>
                <a:spcPct val="150000"/>
              </a:lnSpc>
            </a:pPr>
            <a:r>
              <a:rPr lang="zh-CN" altLang="en-US" sz="2400" b="1" dirty="0">
                <a:latin typeface="+mn-ea"/>
              </a:rPr>
              <a:t>词汇选择</a:t>
            </a:r>
            <a:r>
              <a:rPr lang="en-US" altLang="en-US" sz="2400" dirty="0">
                <a:latin typeface="+mn-ea"/>
              </a:rPr>
              <a:t>-- </a:t>
            </a:r>
            <a:r>
              <a:rPr lang="zh-CN" altLang="en-US" sz="2400" dirty="0">
                <a:latin typeface="+mn-ea"/>
              </a:rPr>
              <a:t>选择描述概念的正确词语。</a:t>
            </a:r>
            <a:endParaRPr lang="en-US" altLang="en-US" sz="2400" dirty="0">
              <a:latin typeface="+mn-ea"/>
            </a:endParaRPr>
          </a:p>
        </p:txBody>
      </p:sp>
      <p:sp>
        <p:nvSpPr>
          <p:cNvPr id="30723" name="Slide Number Placeholder 5">
            <a:extLst>
              <a:ext uri="{FF2B5EF4-FFF2-40B4-BE49-F238E27FC236}">
                <a16:creationId xmlns:a16="http://schemas.microsoft.com/office/drawing/2014/main" id="{92AFEAA7-24CE-3B4A-BE3C-5D2C72CCEF4D}"/>
              </a:ext>
            </a:extLst>
          </p:cNvPr>
          <p:cNvSpPr>
            <a:spLocks noGrp="1"/>
          </p:cNvSpPr>
          <p:nvPr>
            <p:ph type="sldNum" sz="quarter" idx="12"/>
          </p:nvPr>
        </p:nvSpPr>
        <p:spPr>
          <a:xfrm>
            <a:off x="8174736" y="-152400"/>
            <a:ext cx="762000" cy="365760"/>
          </a:xfrm>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E6E7883-2D25-D745-A9B1-513ECB076BAC}" type="slidenum">
              <a:rPr lang="en-US" altLang="en-US" sz="800"/>
              <a:pPr/>
              <a:t>169</a:t>
            </a:fld>
            <a:endParaRPr lang="en-US" altLang="en-US" sz="800"/>
          </a:p>
        </p:txBody>
      </p:sp>
    </p:spTree>
    <p:extLst>
      <p:ext uri="{BB962C8B-B14F-4D97-AF65-F5344CB8AC3E}">
        <p14:creationId xmlns:p14="http://schemas.microsoft.com/office/powerpoint/2010/main" val="174243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609600"/>
            <a:ext cx="7086600" cy="1143000"/>
          </a:xfrm>
        </p:spPr>
        <p:txBody>
          <a:bodyPr>
            <a:normAutofit/>
          </a:bodyPr>
          <a:lstStyle/>
          <a:p>
            <a:r>
              <a:rPr lang="en-US" altLang="zh-CN" sz="4400" b="1">
                <a:solidFill>
                  <a:srgbClr val="438086"/>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a:solidFill>
                <a:srgbClr val="438086"/>
              </a:solidFill>
              <a:ea typeface="宋体" charset="-122"/>
            </a:endParaRPr>
          </a:p>
          <a:p>
            <a:pPr>
              <a:spcBef>
                <a:spcPts val="1500"/>
              </a:spcBef>
            </a:pPr>
            <a:r>
              <a:rPr lang="en-US" sz="3200"/>
              <a:t>Introduction to NLP</a:t>
            </a:r>
          </a:p>
          <a:p>
            <a:pPr>
              <a:spcBef>
                <a:spcPts val="1500"/>
              </a:spcBef>
            </a:pPr>
            <a:r>
              <a:rPr lang="en-US" sz="3200">
                <a:solidFill>
                  <a:srgbClr val="FF0000"/>
                </a:solidFill>
              </a:rPr>
              <a:t>NLP components and basic methods</a:t>
            </a:r>
          </a:p>
          <a:p>
            <a:pPr>
              <a:spcBef>
                <a:spcPts val="1500"/>
              </a:spcBef>
            </a:pPr>
            <a:r>
              <a:rPr lang="en-US" sz="3200"/>
              <a:t>Structure of RNN</a:t>
            </a:r>
          </a:p>
          <a:p>
            <a:pPr>
              <a:spcBef>
                <a:spcPts val="1500"/>
              </a:spcBef>
            </a:pPr>
            <a:r>
              <a:rPr lang="en-US" sz="3200"/>
              <a:t>Long Short-term Memory (LSTM)</a:t>
            </a:r>
          </a:p>
          <a:p>
            <a:pPr>
              <a:spcBef>
                <a:spcPts val="1500"/>
              </a:spcBef>
            </a:pPr>
            <a:r>
              <a:rPr lang="en-US" sz="3200"/>
              <a:t>Basic language models</a:t>
            </a:r>
          </a:p>
          <a:p>
            <a:pPr>
              <a:spcBef>
                <a:spcPts val="1500"/>
              </a:spcBef>
            </a:pPr>
            <a:r>
              <a:rPr lang="en-US" sz="3200"/>
              <a:t>BERT</a:t>
            </a:r>
          </a:p>
          <a:p>
            <a:pPr>
              <a:spcBef>
                <a:spcPts val="1500"/>
              </a:spcBef>
            </a:pPr>
            <a:r>
              <a:rPr lang="en-US" sz="3200"/>
              <a:t>NLP applications</a:t>
            </a:r>
          </a:p>
        </p:txBody>
      </p:sp>
    </p:spTree>
    <p:extLst>
      <p:ext uri="{BB962C8B-B14F-4D97-AF65-F5344CB8AC3E}">
        <p14:creationId xmlns:p14="http://schemas.microsoft.com/office/powerpoint/2010/main" val="124429305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533400"/>
            <a:ext cx="7086600" cy="1143000"/>
          </a:xfrm>
        </p:spPr>
        <p:txBody>
          <a:bodyPr>
            <a:normAutofit/>
          </a:bodyPr>
          <a:lstStyle/>
          <a:p>
            <a:r>
              <a:rPr lang="en-US" altLang="zh-CN" sz="4400" b="1" dirty="0">
                <a:solidFill>
                  <a:srgbClr val="0000FF"/>
                </a:solidFill>
                <a:latin typeface="Arial" charset="0"/>
                <a:ea typeface="Arial" charset="0"/>
                <a:cs typeface="Arial" charset="0"/>
              </a:rPr>
              <a:t>RNN/LSTM Generation</a:t>
            </a:r>
          </a:p>
        </p:txBody>
      </p:sp>
      <p:sp>
        <p:nvSpPr>
          <p:cNvPr id="9218" name="Rectangle 3"/>
          <p:cNvSpPr>
            <a:spLocks noGrp="1" noChangeArrowheads="1"/>
          </p:cNvSpPr>
          <p:nvPr>
            <p:ph idx="1"/>
          </p:nvPr>
        </p:nvSpPr>
        <p:spPr>
          <a:xfrm>
            <a:off x="457200" y="1085850"/>
            <a:ext cx="8305800" cy="5486400"/>
          </a:xfrm>
        </p:spPr>
        <p:txBody>
          <a:bodyPr>
            <a:noAutofit/>
          </a:bodyPr>
          <a:lstStyle/>
          <a:p>
            <a:endParaRPr lang="zh-CN" altLang="en-US" sz="3600" dirty="0">
              <a:ea typeface="宋体" charset="-122"/>
            </a:endParaRPr>
          </a:p>
          <a:p>
            <a:r>
              <a:rPr lang="en-US" dirty="0"/>
              <a:t>Music</a:t>
            </a:r>
          </a:p>
          <a:p>
            <a:pPr lvl="1"/>
            <a:r>
              <a:rPr lang="en-US" sz="2000" dirty="0">
                <a:hlinkClick r:id="rId2"/>
              </a:rPr>
              <a:t>https://www.youtube.com/watch?v=A2gyidoFsoI</a:t>
            </a:r>
            <a:r>
              <a:rPr lang="en-US" sz="2000" dirty="0"/>
              <a:t> </a:t>
            </a:r>
          </a:p>
          <a:p>
            <a:pPr lvl="1"/>
            <a:r>
              <a:rPr lang="en-US" sz="2000" dirty="0">
                <a:hlinkClick r:id="rId3"/>
              </a:rPr>
              <a:t>https://www.youtube.com/watch?v=j60J1cGINX4</a:t>
            </a:r>
            <a:r>
              <a:rPr lang="en-US" sz="2000" dirty="0"/>
              <a:t> </a:t>
            </a:r>
          </a:p>
          <a:p>
            <a:pPr lvl="1"/>
            <a:r>
              <a:rPr lang="en-US" sz="2000" dirty="0">
                <a:hlinkClick r:id="rId4"/>
              </a:rPr>
              <a:t>https://www.youtube.com/watch?v=LSHZ_b05W7o</a:t>
            </a:r>
            <a:r>
              <a:rPr lang="en-US" sz="2000" dirty="0"/>
              <a:t> </a:t>
            </a:r>
          </a:p>
          <a:p>
            <a:pPr marL="411480" lvl="1" indent="0">
              <a:buNone/>
            </a:pPr>
            <a:r>
              <a:rPr lang="en-US" sz="2000" dirty="0">
                <a:solidFill>
                  <a:schemeClr val="tx1"/>
                </a:solidFill>
              </a:rPr>
              <a:t>  (Daddy's Car)</a:t>
            </a:r>
          </a:p>
          <a:p>
            <a:pPr lvl="1"/>
            <a:endParaRPr lang="en-US" sz="1400" dirty="0"/>
          </a:p>
          <a:p>
            <a:r>
              <a:rPr lang="en-US" dirty="0"/>
              <a:t>Text generator</a:t>
            </a:r>
          </a:p>
          <a:p>
            <a:pPr lvl="1"/>
            <a:r>
              <a:rPr lang="en-US" sz="2400" dirty="0">
                <a:hlinkClick r:id="rId5"/>
              </a:rPr>
              <a:t>http://www.cs.toronto.edu/~ilya/rnn.html</a:t>
            </a:r>
            <a:r>
              <a:rPr lang="en-US" sz="2400" dirty="0"/>
              <a:t> </a:t>
            </a:r>
          </a:p>
          <a:p>
            <a:pPr lvl="1"/>
            <a:endParaRPr lang="en-US" sz="1600" dirty="0"/>
          </a:p>
          <a:p>
            <a:r>
              <a:rPr lang="en-US" dirty="0"/>
              <a:t>Image generator</a:t>
            </a:r>
          </a:p>
          <a:p>
            <a:pPr lvl="1"/>
            <a:r>
              <a:rPr lang="en-US" altLang="zh-CN" sz="2000" dirty="0">
                <a:hlinkClick r:id="rId6"/>
              </a:rPr>
              <a:t>https://www.youtube.com/watch?v=Zt-7MI9eKEo</a:t>
            </a:r>
            <a:r>
              <a:rPr lang="en-US" altLang="zh-CN" sz="2000" dirty="0"/>
              <a:t> </a:t>
            </a:r>
          </a:p>
          <a:p>
            <a:pPr lvl="1"/>
            <a:r>
              <a:rPr lang="en-US" altLang="zh-CN" sz="2000" dirty="0">
                <a:hlinkClick r:id="rId7"/>
              </a:rPr>
              <a:t>https://magenta.tensorflow.org/assets/sketch_rnn_demo/index.html</a:t>
            </a:r>
            <a:r>
              <a:rPr lang="en-US" altLang="zh-CN" sz="2000" dirty="0"/>
              <a:t> </a:t>
            </a:r>
            <a:br>
              <a:rPr lang="en-US" altLang="zh-CN" sz="2000" dirty="0"/>
            </a:br>
            <a:r>
              <a:rPr lang="en-US" altLang="zh-CN" sz="2000" dirty="0"/>
              <a:t> </a:t>
            </a:r>
          </a:p>
        </p:txBody>
      </p:sp>
    </p:spTree>
    <p:extLst>
      <p:ext uri="{BB962C8B-B14F-4D97-AF65-F5344CB8AC3E}">
        <p14:creationId xmlns:p14="http://schemas.microsoft.com/office/powerpoint/2010/main" val="18202428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487960" y="514350"/>
            <a:ext cx="7086600" cy="1143000"/>
          </a:xfrm>
        </p:spPr>
        <p:txBody>
          <a:bodyPr>
            <a:normAutofit/>
          </a:bodyPr>
          <a:lstStyle/>
          <a:p>
            <a:r>
              <a:rPr lang="en-US" altLang="zh-CN" sz="3200" b="1" dirty="0">
                <a:solidFill>
                  <a:srgbClr val="438086"/>
                </a:solidFill>
                <a:latin typeface="+mj-ea"/>
                <a:cs typeface="Arial" charset="0"/>
              </a:rPr>
              <a:t>RNN/LSTM </a:t>
            </a:r>
            <a:r>
              <a:rPr lang="zh-CN" altLang="en-US" sz="3200" b="1" dirty="0">
                <a:solidFill>
                  <a:srgbClr val="438086"/>
                </a:solidFill>
                <a:latin typeface="+mj-ea"/>
                <a:cs typeface="Arial" charset="0"/>
              </a:rPr>
              <a:t>生成</a:t>
            </a:r>
            <a:endParaRPr lang="en-US" altLang="zh-CN" sz="3200" b="1" dirty="0">
              <a:solidFill>
                <a:srgbClr val="438086"/>
              </a:solidFill>
              <a:latin typeface="+mj-ea"/>
              <a:cs typeface="Arial" charset="0"/>
            </a:endParaRPr>
          </a:p>
        </p:txBody>
      </p:sp>
      <p:sp>
        <p:nvSpPr>
          <p:cNvPr id="9218" name="Rectangle 3"/>
          <p:cNvSpPr>
            <a:spLocks noGrp="1" noChangeArrowheads="1"/>
          </p:cNvSpPr>
          <p:nvPr>
            <p:ph idx="1"/>
          </p:nvPr>
        </p:nvSpPr>
        <p:spPr>
          <a:xfrm>
            <a:off x="457200" y="1085850"/>
            <a:ext cx="8305800" cy="5486400"/>
          </a:xfrm>
        </p:spPr>
        <p:txBody>
          <a:bodyPr>
            <a:noAutofit/>
          </a:bodyPr>
          <a:lstStyle/>
          <a:p>
            <a:endParaRPr lang="zh-CN" altLang="en-US" sz="3200" dirty="0">
              <a:latin typeface="+mn-ea"/>
            </a:endParaRPr>
          </a:p>
          <a:p>
            <a:r>
              <a:rPr lang="zh-CN" altLang="en-US" sz="2400" dirty="0">
                <a:latin typeface="+mn-ea"/>
              </a:rPr>
              <a:t>音乐</a:t>
            </a:r>
            <a:endParaRPr lang="en-US" sz="2400" dirty="0">
              <a:latin typeface="+mn-ea"/>
            </a:endParaRPr>
          </a:p>
          <a:p>
            <a:pPr lvl="1"/>
            <a:r>
              <a:rPr lang="en-US" sz="1800" dirty="0">
                <a:latin typeface="+mn-ea"/>
                <a:hlinkClick r:id="rId2"/>
              </a:rPr>
              <a:t>https://www.youtube.com/watch?v=A2gyidoFsoI</a:t>
            </a:r>
            <a:r>
              <a:rPr lang="en-US" sz="1800" dirty="0">
                <a:latin typeface="+mn-ea"/>
              </a:rPr>
              <a:t> </a:t>
            </a:r>
          </a:p>
          <a:p>
            <a:pPr lvl="1"/>
            <a:r>
              <a:rPr lang="en-US" sz="1800" dirty="0">
                <a:latin typeface="+mn-ea"/>
                <a:hlinkClick r:id="rId3"/>
              </a:rPr>
              <a:t>https://www.youtube.com/watch?v=j60J1cGINX4</a:t>
            </a:r>
            <a:r>
              <a:rPr lang="en-US" sz="1800" dirty="0">
                <a:latin typeface="+mn-ea"/>
              </a:rPr>
              <a:t> </a:t>
            </a:r>
          </a:p>
          <a:p>
            <a:pPr lvl="1"/>
            <a:r>
              <a:rPr lang="en-US" sz="1800" dirty="0">
                <a:latin typeface="+mn-ea"/>
                <a:hlinkClick r:id="rId4"/>
              </a:rPr>
              <a:t>https://www.youtube.com/watch?v=LSHZ_b05W7o</a:t>
            </a:r>
            <a:r>
              <a:rPr lang="en-US" sz="1800" dirty="0">
                <a:latin typeface="+mn-ea"/>
              </a:rPr>
              <a:t> </a:t>
            </a:r>
          </a:p>
          <a:p>
            <a:pPr marL="411480" lvl="1" indent="0">
              <a:buNone/>
            </a:pPr>
            <a:r>
              <a:rPr lang="en-US" sz="1800" dirty="0">
                <a:solidFill>
                  <a:schemeClr val="tx1"/>
                </a:solidFill>
                <a:latin typeface="+mn-ea"/>
              </a:rPr>
              <a:t>  (Daddy's Car)</a:t>
            </a:r>
          </a:p>
          <a:p>
            <a:pPr lvl="1"/>
            <a:endParaRPr lang="en-US" sz="1200" dirty="0">
              <a:latin typeface="+mn-ea"/>
            </a:endParaRPr>
          </a:p>
          <a:p>
            <a:r>
              <a:rPr lang="zh-CN" altLang="en-US" sz="2400" dirty="0">
                <a:latin typeface="+mn-ea"/>
              </a:rPr>
              <a:t>文字生成</a:t>
            </a:r>
            <a:endParaRPr lang="en-US" altLang="zh-CN" sz="2400" dirty="0">
              <a:latin typeface="+mn-ea"/>
            </a:endParaRPr>
          </a:p>
          <a:p>
            <a:pPr lvl="1"/>
            <a:r>
              <a:rPr lang="en-US" sz="2000" dirty="0">
                <a:latin typeface="+mn-ea"/>
                <a:hlinkClick r:id="rId5"/>
              </a:rPr>
              <a:t>http://www.cs.toronto.edu/~ilya/rnn.html</a:t>
            </a:r>
            <a:r>
              <a:rPr lang="en-US" sz="2000" dirty="0">
                <a:latin typeface="+mn-ea"/>
              </a:rPr>
              <a:t> </a:t>
            </a:r>
          </a:p>
          <a:p>
            <a:pPr lvl="1"/>
            <a:endParaRPr lang="en-US" sz="1400" dirty="0">
              <a:latin typeface="+mn-ea"/>
            </a:endParaRPr>
          </a:p>
          <a:p>
            <a:r>
              <a:rPr lang="zh-CN" altLang="en-US" sz="2400" dirty="0">
                <a:latin typeface="+mn-ea"/>
              </a:rPr>
              <a:t>图片生成</a:t>
            </a:r>
            <a:endParaRPr lang="en-US" altLang="zh-CN" sz="2400" dirty="0">
              <a:latin typeface="+mn-ea"/>
            </a:endParaRPr>
          </a:p>
          <a:p>
            <a:pPr lvl="1"/>
            <a:r>
              <a:rPr lang="en-US" altLang="zh-CN" sz="1800" dirty="0">
                <a:latin typeface="+mn-ea"/>
                <a:hlinkClick r:id="rId6"/>
              </a:rPr>
              <a:t>https://www.youtube.com/watch?v=Zt-7MI9eKEo</a:t>
            </a:r>
            <a:r>
              <a:rPr lang="en-US" altLang="zh-CN" sz="1800" dirty="0">
                <a:latin typeface="+mn-ea"/>
              </a:rPr>
              <a:t> </a:t>
            </a:r>
          </a:p>
          <a:p>
            <a:pPr lvl="1"/>
            <a:r>
              <a:rPr lang="en-US" altLang="zh-CN" sz="1800" dirty="0">
                <a:latin typeface="+mn-ea"/>
                <a:hlinkClick r:id="rId7"/>
              </a:rPr>
              <a:t>https://magenta.tensorflow.org/assets/sketch_rnn_demo/index.html</a:t>
            </a:r>
            <a:r>
              <a:rPr lang="en-US" altLang="zh-CN" sz="1800" dirty="0">
                <a:latin typeface="+mn-ea"/>
              </a:rPr>
              <a:t> </a:t>
            </a:r>
            <a:br>
              <a:rPr lang="en-US" altLang="zh-CN" sz="1800" dirty="0">
                <a:latin typeface="+mn-ea"/>
              </a:rPr>
            </a:br>
            <a:r>
              <a:rPr lang="en-US" altLang="zh-CN" sz="1800" dirty="0">
                <a:latin typeface="+mn-ea"/>
              </a:rPr>
              <a:t> </a:t>
            </a:r>
          </a:p>
        </p:txBody>
      </p:sp>
    </p:spTree>
    <p:extLst>
      <p:ext uri="{BB962C8B-B14F-4D97-AF65-F5344CB8AC3E}">
        <p14:creationId xmlns:p14="http://schemas.microsoft.com/office/powerpoint/2010/main" val="5420748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26805A7-9FD2-9E41-B2DB-08B87F50F189}"/>
              </a:ext>
            </a:extLst>
          </p:cNvPr>
          <p:cNvSpPr>
            <a:spLocks noGrp="1" noChangeArrowheads="1"/>
          </p:cNvSpPr>
          <p:nvPr>
            <p:ph type="title"/>
          </p:nvPr>
        </p:nvSpPr>
        <p:spPr/>
        <p:txBody>
          <a:bodyPr/>
          <a:lstStyle/>
          <a:p>
            <a:pPr eaLnBrk="1" hangingPunct="1"/>
            <a:r>
              <a:rPr lang="en-US" altLang="en-US" b="1" dirty="0">
                <a:solidFill>
                  <a:srgbClr val="0000FF"/>
                </a:solidFill>
                <a:latin typeface="Arial" panose="020B0604020202020204" pitchFamily="34" charset="0"/>
                <a:cs typeface="Arial" panose="020B0604020202020204" pitchFamily="34" charset="0"/>
              </a:rPr>
              <a:t>Question Answering</a:t>
            </a:r>
          </a:p>
        </p:txBody>
      </p:sp>
      <p:sp>
        <p:nvSpPr>
          <p:cNvPr id="23555" name="Rectangle 3">
            <a:extLst>
              <a:ext uri="{FF2B5EF4-FFF2-40B4-BE49-F238E27FC236}">
                <a16:creationId xmlns:a16="http://schemas.microsoft.com/office/drawing/2014/main" id="{9A09A37E-ABF4-A848-962B-D10540E203CA}"/>
              </a:ext>
            </a:extLst>
          </p:cNvPr>
          <p:cNvSpPr>
            <a:spLocks noGrp="1" noChangeArrowheads="1"/>
          </p:cNvSpPr>
          <p:nvPr>
            <p:ph idx="1"/>
          </p:nvPr>
        </p:nvSpPr>
        <p:spPr/>
        <p:txBody>
          <a:bodyPr>
            <a:normAutofit lnSpcReduction="10000"/>
          </a:bodyPr>
          <a:lstStyle/>
          <a:p>
            <a:pPr eaLnBrk="1" hangingPunct="1"/>
            <a:r>
              <a:rPr lang="en-US" altLang="en-US">
                <a:hlinkClick r:id="rId3"/>
              </a:rPr>
              <a:t>How old is Julia Roberts?</a:t>
            </a:r>
            <a:endParaRPr lang="en-US" altLang="en-US"/>
          </a:p>
          <a:p>
            <a:pPr eaLnBrk="1" hangingPunct="1"/>
            <a:r>
              <a:rPr lang="en-US" altLang="en-US">
                <a:hlinkClick r:id="rId4"/>
              </a:rPr>
              <a:t>When did the Berlin Wall fall?</a:t>
            </a:r>
            <a:r>
              <a:rPr lang="en-US" altLang="en-US"/>
              <a:t> </a:t>
            </a:r>
          </a:p>
          <a:p>
            <a:pPr eaLnBrk="1" hangingPunct="1"/>
            <a:endParaRPr lang="en-US" altLang="en-US"/>
          </a:p>
          <a:p>
            <a:pPr eaLnBrk="1" hangingPunct="1"/>
            <a:r>
              <a:rPr lang="en-US" altLang="en-US"/>
              <a:t>What about something more open-ended?</a:t>
            </a:r>
          </a:p>
          <a:p>
            <a:pPr lvl="1" eaLnBrk="1" hangingPunct="1"/>
            <a:r>
              <a:rPr lang="en-US" altLang="en-US"/>
              <a:t>Why did the US enter WWII?</a:t>
            </a:r>
          </a:p>
          <a:p>
            <a:pPr lvl="1" eaLnBrk="1" hangingPunct="1"/>
            <a:r>
              <a:rPr lang="en-US" altLang="en-US"/>
              <a:t>How does the Electoral College work?</a:t>
            </a:r>
          </a:p>
          <a:p>
            <a:pPr lvl="1" eaLnBrk="1" hangingPunct="1"/>
            <a:endParaRPr lang="en-US" altLang="en-US"/>
          </a:p>
          <a:p>
            <a:pPr eaLnBrk="1" hangingPunct="1"/>
            <a:r>
              <a:rPr lang="en-US" altLang="en-US"/>
              <a:t>May want to ask questions about non-English, non-text documents… and get responses back in English text.</a:t>
            </a:r>
          </a:p>
        </p:txBody>
      </p:sp>
    </p:spTree>
    <p:extLst>
      <p:ext uri="{BB962C8B-B14F-4D97-AF65-F5344CB8AC3E}">
        <p14:creationId xmlns:p14="http://schemas.microsoft.com/office/powerpoint/2010/main" val="15267408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26805A7-9FD2-9E41-B2DB-08B87F50F189}"/>
              </a:ext>
            </a:extLst>
          </p:cNvPr>
          <p:cNvSpPr>
            <a:spLocks noGrp="1" noChangeArrowheads="1"/>
          </p:cNvSpPr>
          <p:nvPr>
            <p:ph type="title"/>
          </p:nvPr>
        </p:nvSpPr>
        <p:spPr/>
        <p:txBody>
          <a:bodyPr>
            <a:normAutofit/>
          </a:bodyPr>
          <a:lstStyle/>
          <a:p>
            <a:pPr eaLnBrk="1" hangingPunct="1"/>
            <a:r>
              <a:rPr lang="zh-CN" altLang="en-US" sz="3200" b="1" dirty="0">
                <a:solidFill>
                  <a:srgbClr val="438086"/>
                </a:solidFill>
                <a:latin typeface="+mj-ea"/>
                <a:cs typeface="Arial" panose="020B0604020202020204" pitchFamily="34" charset="0"/>
              </a:rPr>
              <a:t>问答系统</a:t>
            </a:r>
            <a:endParaRPr lang="en-US" altLang="en-US" sz="3200" b="1" dirty="0">
              <a:solidFill>
                <a:srgbClr val="438086"/>
              </a:solidFill>
              <a:latin typeface="+mj-ea"/>
              <a:cs typeface="Arial" panose="020B0604020202020204" pitchFamily="34" charset="0"/>
            </a:endParaRPr>
          </a:p>
        </p:txBody>
      </p:sp>
      <p:sp>
        <p:nvSpPr>
          <p:cNvPr id="23555" name="Rectangle 3">
            <a:extLst>
              <a:ext uri="{FF2B5EF4-FFF2-40B4-BE49-F238E27FC236}">
                <a16:creationId xmlns:a16="http://schemas.microsoft.com/office/drawing/2014/main" id="{9A09A37E-ABF4-A848-962B-D10540E203CA}"/>
              </a:ext>
            </a:extLst>
          </p:cNvPr>
          <p:cNvSpPr>
            <a:spLocks noGrp="1" noChangeArrowheads="1"/>
          </p:cNvSpPr>
          <p:nvPr>
            <p:ph idx="1"/>
          </p:nvPr>
        </p:nvSpPr>
        <p:spPr/>
        <p:txBody>
          <a:bodyPr>
            <a:normAutofit/>
          </a:bodyPr>
          <a:lstStyle/>
          <a:p>
            <a:pPr eaLnBrk="1" hangingPunct="1"/>
            <a:r>
              <a:rPr lang="en-US" altLang="en-US" sz="2400" dirty="0">
                <a:latin typeface="+mn-ea"/>
                <a:hlinkClick r:id="rId3"/>
              </a:rPr>
              <a:t>Julia Roberts</a:t>
            </a:r>
            <a:r>
              <a:rPr lang="zh-CN" altLang="en-US" sz="2400" dirty="0">
                <a:latin typeface="+mn-ea"/>
                <a:hlinkClick r:id="rId3"/>
              </a:rPr>
              <a:t>多少岁了</a:t>
            </a:r>
            <a:r>
              <a:rPr lang="en-US" altLang="en-US" sz="2400" dirty="0">
                <a:latin typeface="+mn-ea"/>
                <a:hlinkClick r:id="rId3"/>
              </a:rPr>
              <a:t>?</a:t>
            </a:r>
            <a:endParaRPr lang="en-US" altLang="en-US" sz="2400" dirty="0">
              <a:latin typeface="+mn-ea"/>
            </a:endParaRPr>
          </a:p>
          <a:p>
            <a:pPr eaLnBrk="1" hangingPunct="1"/>
            <a:r>
              <a:rPr lang="zh-CN" altLang="en-US" sz="2400" dirty="0">
                <a:latin typeface="+mn-ea"/>
                <a:hlinkClick r:id="rId4"/>
              </a:rPr>
              <a:t>柏林墙什么时候倒的</a:t>
            </a:r>
            <a:r>
              <a:rPr lang="en-US" altLang="en-US" sz="2400" dirty="0">
                <a:latin typeface="+mn-ea"/>
                <a:hlinkClick r:id="rId4"/>
              </a:rPr>
              <a:t>?</a:t>
            </a:r>
            <a:r>
              <a:rPr lang="en-US" altLang="en-US" sz="2400" dirty="0">
                <a:latin typeface="+mn-ea"/>
              </a:rPr>
              <a:t> </a:t>
            </a:r>
          </a:p>
          <a:p>
            <a:pPr eaLnBrk="1" hangingPunct="1"/>
            <a:endParaRPr lang="en-US" altLang="en-US" sz="2400" dirty="0">
              <a:latin typeface="+mn-ea"/>
            </a:endParaRPr>
          </a:p>
          <a:p>
            <a:pPr eaLnBrk="1" hangingPunct="1"/>
            <a:r>
              <a:rPr lang="zh-CN" altLang="en-US" sz="2400" dirty="0">
                <a:latin typeface="+mn-ea"/>
              </a:rPr>
              <a:t>更开放式的问题：</a:t>
            </a:r>
            <a:endParaRPr lang="en-US" altLang="en-US" sz="2400" dirty="0">
              <a:latin typeface="+mn-ea"/>
            </a:endParaRPr>
          </a:p>
          <a:p>
            <a:pPr lvl="1"/>
            <a:r>
              <a:rPr lang="zh-CN" altLang="en-US" sz="2400" dirty="0">
                <a:latin typeface="+mn-ea"/>
              </a:rPr>
              <a:t>美国为何进入二战？</a:t>
            </a:r>
            <a:endParaRPr lang="en-US" altLang="en-US" sz="2400" dirty="0">
              <a:latin typeface="+mn-ea"/>
            </a:endParaRPr>
          </a:p>
          <a:p>
            <a:pPr lvl="1" eaLnBrk="1" hangingPunct="1"/>
            <a:r>
              <a:rPr lang="zh-CN" altLang="en-US" sz="2400" dirty="0">
                <a:latin typeface="+mn-ea"/>
              </a:rPr>
              <a:t>选举团如何运作？</a:t>
            </a:r>
            <a:endParaRPr lang="en-US" altLang="en-US" sz="2400" dirty="0">
              <a:latin typeface="+mn-ea"/>
            </a:endParaRPr>
          </a:p>
          <a:p>
            <a:pPr lvl="1" eaLnBrk="1" hangingPunct="1"/>
            <a:endParaRPr lang="en-US" altLang="en-US" sz="2400" dirty="0">
              <a:latin typeface="+mn-ea"/>
            </a:endParaRPr>
          </a:p>
          <a:p>
            <a:r>
              <a:rPr lang="zh-CN" altLang="en-US" sz="2400" dirty="0">
                <a:latin typeface="+mn-ea"/>
              </a:rPr>
              <a:t>或许可以问有关非英语，非文本文档的问题</a:t>
            </a:r>
            <a:r>
              <a:rPr lang="en-US" altLang="zh-CN" sz="2400" dirty="0">
                <a:latin typeface="+mn-ea"/>
              </a:rPr>
              <a:t>……</a:t>
            </a:r>
            <a:r>
              <a:rPr lang="zh-CN" altLang="en-US" sz="2400" dirty="0">
                <a:latin typeface="+mn-ea"/>
              </a:rPr>
              <a:t>并获得英语文本的回复。</a:t>
            </a:r>
            <a:endParaRPr lang="en-US" altLang="en-US" sz="2400" dirty="0">
              <a:latin typeface="+mn-ea"/>
            </a:endParaRPr>
          </a:p>
        </p:txBody>
      </p:sp>
    </p:spTree>
    <p:extLst>
      <p:ext uri="{BB962C8B-B14F-4D97-AF65-F5344CB8AC3E}">
        <p14:creationId xmlns:p14="http://schemas.microsoft.com/office/powerpoint/2010/main" val="22868773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1" y="685800"/>
            <a:ext cx="8229600" cy="1066800"/>
          </a:xfrm>
        </p:spPr>
        <p:txBody>
          <a:bodyPr/>
          <a:lstStyle/>
          <a:p>
            <a:pPr algn="ctr" eaLnBrk="1" hangingPunct="1"/>
            <a:r>
              <a:rPr lang="en-US" altLang="en-US" b="1" dirty="0">
                <a:solidFill>
                  <a:srgbClr val="0000FF"/>
                </a:solidFill>
                <a:latin typeface="Arial" charset="0"/>
                <a:ea typeface="Arial" charset="0"/>
                <a:cs typeface="Arial" charset="0"/>
              </a:rPr>
              <a:t>Sequence to Sequence Model</a:t>
            </a:r>
          </a:p>
        </p:txBody>
      </p:sp>
      <p:pic>
        <p:nvPicPr>
          <p:cNvPr id="3584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752600"/>
            <a:ext cx="8823664" cy="2143810"/>
          </a:xfrm>
        </p:spPr>
      </p:pic>
      <p:sp>
        <p:nvSpPr>
          <p:cNvPr id="2" name="TextBox 1"/>
          <p:cNvSpPr txBox="1"/>
          <p:nvPr/>
        </p:nvSpPr>
        <p:spPr>
          <a:xfrm>
            <a:off x="1143000" y="4419600"/>
            <a:ext cx="4564070" cy="1938992"/>
          </a:xfrm>
          <a:prstGeom prst="rect">
            <a:avLst/>
          </a:prstGeom>
          <a:noFill/>
        </p:spPr>
        <p:txBody>
          <a:bodyPr wrap="none" rtlCol="0">
            <a:spAutoFit/>
          </a:bodyPr>
          <a:lstStyle/>
          <a:p>
            <a:r>
              <a:rPr lang="en-US" sz="2400" dirty="0"/>
              <a:t>Generate a meaningful response</a:t>
            </a:r>
          </a:p>
          <a:p>
            <a:endParaRPr lang="en-US" sz="2400" dirty="0"/>
          </a:p>
          <a:p>
            <a:r>
              <a:rPr lang="en-US" sz="2400" dirty="0"/>
              <a:t>Language translation</a:t>
            </a:r>
          </a:p>
          <a:p>
            <a:endParaRPr lang="en-US" sz="2400" dirty="0"/>
          </a:p>
          <a:p>
            <a:r>
              <a:rPr lang="en-US" sz="2400" dirty="0"/>
              <a:t>Sentiment analysis</a:t>
            </a:r>
          </a:p>
        </p:txBody>
      </p:sp>
    </p:spTree>
    <p:extLst>
      <p:ext uri="{BB962C8B-B14F-4D97-AF65-F5344CB8AC3E}">
        <p14:creationId xmlns:p14="http://schemas.microsoft.com/office/powerpoint/2010/main" val="1825104097"/>
      </p:ext>
    </p:extLst>
  </p:cSld>
  <p:clrMapOvr>
    <a:masterClrMapping/>
  </p:clrMapOvr>
  <mc:AlternateContent xmlns:mc="http://schemas.openxmlformats.org/markup-compatibility/2006" xmlns:p14="http://schemas.microsoft.com/office/powerpoint/2010/main">
    <mc:Choice Requires="p14">
      <p:transition spd="slow" p14:dur="38500" advTm="72000"/>
    </mc:Choice>
    <mc:Fallback xmlns="">
      <p:transition spd="slow" advTm="7200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2209800" y="685800"/>
            <a:ext cx="8229600" cy="1066800"/>
          </a:xfrm>
        </p:spPr>
        <p:txBody>
          <a:bodyPr>
            <a:normAutofit/>
          </a:bodyPr>
          <a:lstStyle/>
          <a:p>
            <a:pPr algn="ctr"/>
            <a:r>
              <a:rPr lang="zh-CN" altLang="en-US" sz="3200" b="1" dirty="0">
                <a:solidFill>
                  <a:srgbClr val="438086"/>
                </a:solidFill>
                <a:latin typeface="+mj-ea"/>
                <a:cs typeface="Arial" charset="0"/>
              </a:rPr>
              <a:t>序列到序列模型</a:t>
            </a:r>
            <a:endParaRPr lang="en-US" altLang="en-US" sz="3200" b="1" dirty="0">
              <a:solidFill>
                <a:srgbClr val="438086"/>
              </a:solidFill>
              <a:latin typeface="+mj-ea"/>
              <a:cs typeface="Arial" charset="0"/>
            </a:endParaRPr>
          </a:p>
        </p:txBody>
      </p:sp>
      <p:pic>
        <p:nvPicPr>
          <p:cNvPr id="3584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752600"/>
            <a:ext cx="8823664" cy="2143810"/>
          </a:xfrm>
        </p:spPr>
      </p:pic>
      <p:sp>
        <p:nvSpPr>
          <p:cNvPr id="2" name="TextBox 1"/>
          <p:cNvSpPr txBox="1"/>
          <p:nvPr/>
        </p:nvSpPr>
        <p:spPr>
          <a:xfrm>
            <a:off x="1143000" y="4419600"/>
            <a:ext cx="2646878" cy="1938992"/>
          </a:xfrm>
          <a:prstGeom prst="rect">
            <a:avLst/>
          </a:prstGeom>
          <a:noFill/>
        </p:spPr>
        <p:txBody>
          <a:bodyPr wrap="none" rtlCol="0">
            <a:spAutoFit/>
          </a:bodyPr>
          <a:lstStyle/>
          <a:p>
            <a:r>
              <a:rPr lang="zh-CN" altLang="en-US" sz="2400" dirty="0">
                <a:latin typeface="+mn-ea"/>
              </a:rPr>
              <a:t>产生有意义的回应</a:t>
            </a:r>
            <a:br>
              <a:rPr lang="zh-CN" altLang="en-US" sz="2400" dirty="0">
                <a:latin typeface="+mn-ea"/>
              </a:rPr>
            </a:br>
            <a:br>
              <a:rPr lang="zh-CN" altLang="en-US" sz="2400" dirty="0">
                <a:latin typeface="+mn-ea"/>
              </a:rPr>
            </a:br>
            <a:r>
              <a:rPr lang="zh-CN" altLang="en-US" sz="2400" dirty="0">
                <a:latin typeface="+mn-ea"/>
              </a:rPr>
              <a:t>语言翻译</a:t>
            </a:r>
            <a:br>
              <a:rPr lang="zh-CN" altLang="en-US" sz="2400" dirty="0">
                <a:latin typeface="+mn-ea"/>
              </a:rPr>
            </a:br>
            <a:br>
              <a:rPr lang="zh-CN" altLang="en-US" sz="2400" dirty="0">
                <a:latin typeface="+mn-ea"/>
              </a:rPr>
            </a:br>
            <a:r>
              <a:rPr lang="zh-CN" altLang="en-US" sz="2400" dirty="0">
                <a:latin typeface="+mn-ea"/>
              </a:rPr>
              <a:t>情绪分析</a:t>
            </a:r>
          </a:p>
        </p:txBody>
      </p:sp>
    </p:spTree>
    <p:extLst>
      <p:ext uri="{BB962C8B-B14F-4D97-AF65-F5344CB8AC3E}">
        <p14:creationId xmlns:p14="http://schemas.microsoft.com/office/powerpoint/2010/main" val="952415178"/>
      </p:ext>
    </p:extLst>
  </p:cSld>
  <p:clrMapOvr>
    <a:masterClrMapping/>
  </p:clrMapOvr>
  <mc:AlternateContent xmlns:mc="http://schemas.openxmlformats.org/markup-compatibility/2006" xmlns:p14="http://schemas.microsoft.com/office/powerpoint/2010/main">
    <mc:Choice Requires="p14">
      <p:transition spd="slow" p14:dur="38500" advTm="72000"/>
    </mc:Choice>
    <mc:Fallback xmlns="">
      <p:transition spd="slow" advTm="7200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normAutofit/>
          </a:bodyPr>
          <a:lstStyle/>
          <a:p>
            <a:r>
              <a:rPr lang="zh-CN" altLang="en-US" sz="3200" b="1" dirty="0">
                <a:solidFill>
                  <a:srgbClr val="438086"/>
                </a:solidFill>
                <a:latin typeface="+mj-ea"/>
                <a:cs typeface="Arial" charset="0"/>
              </a:rPr>
              <a:t>序列到序列聊天模型</a:t>
            </a:r>
            <a:endParaRPr lang="en-US" altLang="x-none" sz="3200" b="1" dirty="0">
              <a:solidFill>
                <a:srgbClr val="438086"/>
              </a:solidFill>
              <a:latin typeface="+mj-ea"/>
              <a:cs typeface="Arial" charset="0"/>
            </a:endParaRPr>
          </a:p>
        </p:txBody>
      </p:sp>
      <p:pic>
        <p:nvPicPr>
          <p:cNvPr id="440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491" y="2438400"/>
            <a:ext cx="81153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3039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2" name="Text Box 2">
            <a:extLst>
              <a:ext uri="{FF2B5EF4-FFF2-40B4-BE49-F238E27FC236}">
                <a16:creationId xmlns:a16="http://schemas.microsoft.com/office/drawing/2014/main" id="{3E749EE3-1BEB-0443-8032-28968DD58DB6}"/>
              </a:ext>
            </a:extLst>
          </p:cNvPr>
          <p:cNvSpPr txBox="1">
            <a:spLocks noChangeArrowheads="1"/>
          </p:cNvSpPr>
          <p:nvPr/>
        </p:nvSpPr>
        <p:spPr bwMode="auto">
          <a:xfrm>
            <a:off x="3124200" y="64770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defTabSz="457200" eaLnBrk="0" hangingPunct="0">
              <a:tabLst>
                <a:tab pos="723900" algn="l"/>
                <a:tab pos="1447800" algn="l"/>
                <a:tab pos="2171700" algn="l"/>
                <a:tab pos="2895600" algn="l"/>
              </a:tabLst>
              <a:defRPr>
                <a:solidFill>
                  <a:schemeClr val="tx1"/>
                </a:solidFill>
                <a:latin typeface="Arial" panose="020B0604020202020204" pitchFamily="34" charset="0"/>
              </a:defRPr>
            </a:lvl1pPr>
            <a:lvl2pPr marL="742950" indent="-285750" defTabSz="457200" eaLnBrk="0" hangingPunct="0">
              <a:tabLst>
                <a:tab pos="723900" algn="l"/>
                <a:tab pos="1447800" algn="l"/>
                <a:tab pos="2171700" algn="l"/>
                <a:tab pos="2895600" algn="l"/>
              </a:tabLst>
              <a:defRPr>
                <a:solidFill>
                  <a:schemeClr val="tx1"/>
                </a:solidFill>
                <a:latin typeface="Arial" panose="020B0604020202020204" pitchFamily="34" charset="0"/>
              </a:defRPr>
            </a:lvl2pPr>
            <a:lvl3pPr marL="1143000" indent="-228600" defTabSz="457200" eaLnBrk="0" hangingPunct="0">
              <a:tabLst>
                <a:tab pos="723900" algn="l"/>
                <a:tab pos="1447800" algn="l"/>
                <a:tab pos="2171700" algn="l"/>
                <a:tab pos="2895600" algn="l"/>
              </a:tabLst>
              <a:defRPr>
                <a:solidFill>
                  <a:schemeClr val="tx1"/>
                </a:solidFill>
                <a:latin typeface="Arial" panose="020B0604020202020204" pitchFamily="34" charset="0"/>
              </a:defRPr>
            </a:lvl3pPr>
            <a:lvl4pPr marL="1600200" indent="-228600" defTabSz="457200" eaLnBrk="0" hangingPunct="0">
              <a:tabLst>
                <a:tab pos="723900" algn="l"/>
                <a:tab pos="1447800" algn="l"/>
                <a:tab pos="2171700" algn="l"/>
                <a:tab pos="2895600" algn="l"/>
              </a:tabLst>
              <a:defRPr>
                <a:solidFill>
                  <a:schemeClr val="tx1"/>
                </a:solidFill>
                <a:latin typeface="Arial" panose="020B0604020202020204" pitchFamily="34" charset="0"/>
              </a:defRPr>
            </a:lvl4pPr>
            <a:lvl5pPr marL="2057400" indent="-228600" defTabSz="457200" eaLnBrk="0" hangingPunct="0">
              <a:tabLst>
                <a:tab pos="723900" algn="l"/>
                <a:tab pos="1447800" algn="l"/>
                <a:tab pos="2171700" algn="l"/>
                <a:tab pos="289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defRPr>
            </a:lvl9pPr>
          </a:lstStyle>
          <a:p>
            <a:pPr algn="ctr" eaLnBrk="1" hangingPunct="1">
              <a:buClr>
                <a:srgbClr val="000000"/>
              </a:buClr>
              <a:buSzPct val="45000"/>
              <a:buFont typeface="StarSymbol" pitchFamily="2" charset="0"/>
              <a:buNone/>
            </a:pPr>
            <a:endParaRPr lang="en-GB" altLang="en-US"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p:txBody>
      </p:sp>
      <p:sp>
        <p:nvSpPr>
          <p:cNvPr id="2053" name="Text Box 3">
            <a:extLst>
              <a:ext uri="{FF2B5EF4-FFF2-40B4-BE49-F238E27FC236}">
                <a16:creationId xmlns:a16="http://schemas.microsoft.com/office/drawing/2014/main" id="{91F09E4A-81F1-E94A-B464-8F3ECED411A4}"/>
              </a:ext>
            </a:extLst>
          </p:cNvPr>
          <p:cNvSpPr txBox="1">
            <a:spLocks noChangeArrowheads="1"/>
          </p:cNvSpPr>
          <p:nvPr/>
        </p:nvSpPr>
        <p:spPr bwMode="auto">
          <a:xfrm>
            <a:off x="685800" y="6477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defTabSz="457200" eaLnBrk="0" hangingPunct="0">
              <a:tabLst>
                <a:tab pos="723900" algn="l"/>
                <a:tab pos="1447800" algn="l"/>
              </a:tabLst>
              <a:defRPr>
                <a:solidFill>
                  <a:schemeClr val="tx1"/>
                </a:solidFill>
                <a:latin typeface="Arial" panose="020B0604020202020204" pitchFamily="34" charset="0"/>
              </a:defRPr>
            </a:lvl1pPr>
            <a:lvl2pPr marL="742950" indent="-285750" defTabSz="457200" eaLnBrk="0" hangingPunct="0">
              <a:tabLst>
                <a:tab pos="723900" algn="l"/>
                <a:tab pos="1447800" algn="l"/>
              </a:tabLst>
              <a:defRPr>
                <a:solidFill>
                  <a:schemeClr val="tx1"/>
                </a:solidFill>
                <a:latin typeface="Arial" panose="020B0604020202020204" pitchFamily="34" charset="0"/>
              </a:defRPr>
            </a:lvl2pPr>
            <a:lvl3pPr marL="1143000" indent="-228600" defTabSz="457200" eaLnBrk="0" hangingPunct="0">
              <a:tabLst>
                <a:tab pos="723900" algn="l"/>
                <a:tab pos="1447800" algn="l"/>
              </a:tabLst>
              <a:defRPr>
                <a:solidFill>
                  <a:schemeClr val="tx1"/>
                </a:solidFill>
                <a:latin typeface="Arial" panose="020B0604020202020204" pitchFamily="34" charset="0"/>
              </a:defRPr>
            </a:lvl3pPr>
            <a:lvl4pPr marL="1600200" indent="-228600" defTabSz="457200" eaLnBrk="0" hangingPunct="0">
              <a:tabLst>
                <a:tab pos="723900" algn="l"/>
                <a:tab pos="1447800" algn="l"/>
              </a:tabLst>
              <a:defRPr>
                <a:solidFill>
                  <a:schemeClr val="tx1"/>
                </a:solidFill>
                <a:latin typeface="Arial" panose="020B0604020202020204" pitchFamily="34" charset="0"/>
              </a:defRPr>
            </a:lvl4pPr>
            <a:lvl5pPr marL="2057400" indent="-228600" defTabSz="457200" eaLnBrk="0" hangingPunct="0">
              <a:tabLst>
                <a:tab pos="723900" algn="l"/>
                <a:tab pos="14478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723900" algn="l"/>
                <a:tab pos="1447800" algn="l"/>
              </a:tabLst>
              <a:defRPr>
                <a:solidFill>
                  <a:schemeClr val="tx1"/>
                </a:solidFill>
                <a:latin typeface="Arial" panose="020B0604020202020204" pitchFamily="34" charset="0"/>
              </a:defRPr>
            </a:lvl9pPr>
          </a:lstStyle>
          <a:p>
            <a:pPr eaLnBrk="1" hangingPunct="1">
              <a:buClr>
                <a:srgbClr val="000000"/>
              </a:buClr>
              <a:buSzPct val="45000"/>
              <a:buFont typeface="StarSymbol" pitchFamily="2" charset="0"/>
              <a:buNone/>
            </a:pPr>
            <a:endParaRPr lang="en-GB" altLang="en-US"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p:txBody>
      </p:sp>
      <p:graphicFrame>
        <p:nvGraphicFramePr>
          <p:cNvPr id="1443844" name="Object 4">
            <a:extLst>
              <a:ext uri="{FF2B5EF4-FFF2-40B4-BE49-F238E27FC236}">
                <a16:creationId xmlns:a16="http://schemas.microsoft.com/office/drawing/2014/main" id="{78BF7787-ECDD-F742-8EEB-16183AEEC514}"/>
              </a:ext>
            </a:extLst>
          </p:cNvPr>
          <p:cNvGraphicFramePr>
            <a:graphicFrameLocks noChangeAspect="1"/>
          </p:cNvGraphicFramePr>
          <p:nvPr/>
        </p:nvGraphicFramePr>
        <p:xfrm>
          <a:off x="3886200" y="1676400"/>
          <a:ext cx="4824413" cy="4824413"/>
        </p:xfrm>
        <a:graphic>
          <a:graphicData uri="http://schemas.openxmlformats.org/presentationml/2006/ole">
            <mc:AlternateContent xmlns:mc="http://schemas.openxmlformats.org/markup-compatibility/2006">
              <mc:Choice xmlns:v="urn:schemas-microsoft-com:vml" Requires="v">
                <p:oleObj spid="_x0000_s213159" r:id="rId4" imgW="4019550" imgH="4019550" progId="">
                  <p:embed/>
                </p:oleObj>
              </mc:Choice>
              <mc:Fallback>
                <p:oleObj r:id="rId4" imgW="4019550" imgH="4019550" progId="">
                  <p:embed/>
                  <p:pic>
                    <p:nvPicPr>
                      <p:cNvPr id="1443844" name="Object 4">
                        <a:extLst>
                          <a:ext uri="{FF2B5EF4-FFF2-40B4-BE49-F238E27FC236}">
                            <a16:creationId xmlns:a16="http://schemas.microsoft.com/office/drawing/2014/main" id="{78BF7787-ECDD-F742-8EEB-16183AEEC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1676400"/>
                        <a:ext cx="4824413" cy="48244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Rectangle 5">
            <a:extLst>
              <a:ext uri="{FF2B5EF4-FFF2-40B4-BE49-F238E27FC236}">
                <a16:creationId xmlns:a16="http://schemas.microsoft.com/office/drawing/2014/main" id="{F0729873-5C8F-104C-8882-DC8EF0FAF659}"/>
              </a:ext>
            </a:extLst>
          </p:cNvPr>
          <p:cNvSpPr>
            <a:spLocks noGrp="1" noChangeArrowheads="1"/>
          </p:cNvSpPr>
          <p:nvPr>
            <p:ph type="title"/>
          </p:nvPr>
        </p:nvSpPr>
        <p:spPr>
          <a:xfrm>
            <a:off x="304800" y="422955"/>
            <a:ext cx="8231188" cy="1144588"/>
          </a:xfrm>
        </p:spPr>
        <p:txBody>
          <a:bodyPr lIns="90000" tIns="46800" rIns="90000" bIns="46800">
            <a:normAutofit/>
          </a:bodyPr>
          <a:lstStyle/>
          <a:p>
            <a:pPr defTabSz="457200"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3200" b="1" dirty="0">
                <a:solidFill>
                  <a:srgbClr val="438086"/>
                </a:solidFill>
                <a:latin typeface="+mj-ea"/>
              </a:rPr>
              <a:t>问答系统</a:t>
            </a:r>
            <a:endParaRPr lang="en-GB" altLang="en-US" sz="3200" b="1" dirty="0">
              <a:solidFill>
                <a:srgbClr val="438086"/>
              </a:solidFill>
              <a:latin typeface="+mj-ea"/>
            </a:endParaRPr>
          </a:p>
        </p:txBody>
      </p:sp>
      <p:sp>
        <p:nvSpPr>
          <p:cNvPr id="2055" name="Rectangle 6">
            <a:extLst>
              <a:ext uri="{FF2B5EF4-FFF2-40B4-BE49-F238E27FC236}">
                <a16:creationId xmlns:a16="http://schemas.microsoft.com/office/drawing/2014/main" id="{5DC7A4B5-F88C-BE4A-AE6F-489D567C78B4}"/>
              </a:ext>
            </a:extLst>
          </p:cNvPr>
          <p:cNvSpPr>
            <a:spLocks noGrp="1" noChangeArrowheads="1"/>
          </p:cNvSpPr>
          <p:nvPr>
            <p:ph idx="1"/>
          </p:nvPr>
        </p:nvSpPr>
        <p:spPr>
          <a:xfrm>
            <a:off x="0" y="1600200"/>
            <a:ext cx="3657600" cy="5164138"/>
          </a:xfrm>
        </p:spPr>
        <p:txBody>
          <a:bodyPr lIns="90000" tIns="46800" rIns="90000" bIns="46800"/>
          <a:lstStyle/>
          <a:p>
            <a:pPr marL="341313" indent="-341313" defTabSz="457200" eaLnBrk="1" hangingPunct="1">
              <a:lnSpc>
                <a:spcPct val="80000"/>
              </a:lnSpc>
              <a:spcBef>
                <a:spcPts val="4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900" dirty="0">
                <a:latin typeface="+mn-ea"/>
              </a:rPr>
              <a:t>问答</a:t>
            </a:r>
            <a:r>
              <a:rPr lang="en-GB" altLang="en-US" sz="1900" dirty="0">
                <a:latin typeface="+mn-ea"/>
              </a:rPr>
              <a:t>:</a:t>
            </a:r>
          </a:p>
          <a:p>
            <a:pPr marL="741363" lvl="1" indent="-284163" defTabSz="457200" eaLnBrk="1" hangingPunct="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600" dirty="0">
                <a:latin typeface="+mn-ea"/>
              </a:rPr>
              <a:t>比搜索更复杂</a:t>
            </a:r>
            <a:endParaRPr lang="en-GB" altLang="en-US" sz="1600" dirty="0">
              <a:latin typeface="+mn-ea"/>
            </a:endParaRPr>
          </a:p>
          <a:p>
            <a:pPr marL="741363" lvl="1" indent="-284163" defTabSz="457200" eaLnBrk="1" hangingPunct="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600" dirty="0">
                <a:latin typeface="+mn-ea"/>
              </a:rPr>
              <a:t>提问收集文档的普适的阅读理解问题</a:t>
            </a:r>
            <a:endParaRPr lang="en-GB" altLang="en-US" sz="1600" dirty="0">
              <a:latin typeface="+mn-ea"/>
            </a:endParaRPr>
          </a:p>
          <a:p>
            <a:pPr marL="741363" lvl="1" indent="-284163" defTabSz="457200" eaLnBrk="1" hangingPunct="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600" dirty="0">
                <a:latin typeface="+mn-ea"/>
              </a:rPr>
              <a:t>比较容易的问题：</a:t>
            </a:r>
            <a:endParaRPr lang="en-US" altLang="zh-CN" sz="1600" dirty="0">
              <a:latin typeface="+mn-ea"/>
            </a:endParaRPr>
          </a:p>
          <a:p>
            <a:pPr marL="1006539" lvl="2" indent="-284163" defTabSz="457200">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400" dirty="0">
                <a:latin typeface="+mn-ea"/>
              </a:rPr>
              <a:t>怀俄明州的首府在哪里？</a:t>
            </a:r>
            <a:endParaRPr lang="en-GB" altLang="en-US" sz="1400" dirty="0">
              <a:latin typeface="+mn-ea"/>
            </a:endParaRPr>
          </a:p>
          <a:p>
            <a:pPr marL="741363" lvl="1" indent="-284163" defTabSz="457200">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600" dirty="0">
                <a:latin typeface="+mn-ea"/>
              </a:rPr>
              <a:t>加大难度：</a:t>
            </a:r>
            <a:endParaRPr lang="en-GB" altLang="en-US" sz="1600" dirty="0">
              <a:latin typeface="+mn-ea"/>
            </a:endParaRPr>
          </a:p>
          <a:p>
            <a:pPr marL="1006539" lvl="2" indent="-284163" defTabSz="457200">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400" dirty="0">
                <a:latin typeface="+mn-ea"/>
              </a:rPr>
              <a:t>美国有多少州的首府也是最大的城市？</a:t>
            </a:r>
            <a:endParaRPr lang="en-GB" altLang="en-US" sz="1400" dirty="0">
              <a:latin typeface="+mn-ea"/>
            </a:endParaRPr>
          </a:p>
          <a:p>
            <a:pPr marL="741363" lvl="1" indent="-284163" defTabSz="457200" eaLnBrk="1" hangingPunct="1">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600" dirty="0">
                <a:latin typeface="+mn-ea"/>
              </a:rPr>
              <a:t>可以是开放式问题</a:t>
            </a:r>
            <a:r>
              <a:rPr lang="en-GB" altLang="en-US" sz="1600" dirty="0">
                <a:latin typeface="+mn-ea"/>
              </a:rPr>
              <a:t>: </a:t>
            </a:r>
          </a:p>
          <a:p>
            <a:pPr marL="1006539" lvl="2" indent="-284163" defTabSz="457200">
              <a:lnSpc>
                <a:spcPct val="8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400" dirty="0">
                <a:latin typeface="+mn-ea"/>
              </a:rPr>
              <a:t>全球变暖辩论的主要论题是什么</a:t>
            </a:r>
            <a:endParaRPr lang="en-GB" altLang="en-US" sz="1400" dirty="0">
              <a:latin typeface="+mn-ea"/>
            </a:endParaRPr>
          </a:p>
          <a:p>
            <a:pPr marL="341313" indent="-341313" defTabSz="457200" eaLnBrk="1" hangingPunct="1">
              <a:lnSpc>
                <a:spcPct val="80000"/>
              </a:lnSpc>
              <a:spcBef>
                <a:spcPts val="475"/>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900" dirty="0">
              <a:latin typeface="+mn-ea"/>
            </a:endParaRPr>
          </a:p>
          <a:p>
            <a:pPr marL="341313" indent="-341313" defTabSz="457200" eaLnBrk="1" hangingPunct="1">
              <a:lnSpc>
                <a:spcPct val="80000"/>
              </a:lnSpc>
              <a:spcBef>
                <a:spcPts val="475"/>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900" dirty="0">
                <a:latin typeface="+mn-ea"/>
              </a:rPr>
              <a:t>SOTA: </a:t>
            </a:r>
            <a:r>
              <a:rPr lang="zh-CN" altLang="en-US" sz="1900" dirty="0">
                <a:latin typeface="+mn-ea"/>
              </a:rPr>
              <a:t>可能文字内容并不特别的匹配，但是可以说出事实</a:t>
            </a:r>
            <a:endParaRPr lang="en-GB" altLang="en-US" sz="1900" dirty="0">
              <a:latin typeface="+mn-ea"/>
            </a:endParaRPr>
          </a:p>
        </p:txBody>
      </p:sp>
      <p:graphicFrame>
        <p:nvGraphicFramePr>
          <p:cNvPr id="1443847" name="Object 7">
            <a:extLst>
              <a:ext uri="{FF2B5EF4-FFF2-40B4-BE49-F238E27FC236}">
                <a16:creationId xmlns:a16="http://schemas.microsoft.com/office/drawing/2014/main" id="{F79E1B90-7B45-6C4B-8E8C-3B625B74AFB9}"/>
              </a:ext>
            </a:extLst>
          </p:cNvPr>
          <p:cNvGraphicFramePr>
            <a:graphicFrameLocks noChangeAspect="1"/>
          </p:cNvGraphicFramePr>
          <p:nvPr/>
        </p:nvGraphicFramePr>
        <p:xfrm>
          <a:off x="3810000" y="1524000"/>
          <a:ext cx="4824413" cy="3360738"/>
        </p:xfrm>
        <a:graphic>
          <a:graphicData uri="http://schemas.openxmlformats.org/presentationml/2006/ole">
            <mc:AlternateContent xmlns:mc="http://schemas.openxmlformats.org/markup-compatibility/2006">
              <mc:Choice xmlns:v="urn:schemas-microsoft-com:vml" Requires="v">
                <p:oleObj spid="_x0000_s213160" r:id="rId6" imgW="4019550" imgH="2800350" progId="">
                  <p:embed/>
                </p:oleObj>
              </mc:Choice>
              <mc:Fallback>
                <p:oleObj r:id="rId6" imgW="4019550" imgH="2800350" progId="">
                  <p:embed/>
                  <p:pic>
                    <p:nvPicPr>
                      <p:cNvPr id="1443847" name="Object 7">
                        <a:extLst>
                          <a:ext uri="{FF2B5EF4-FFF2-40B4-BE49-F238E27FC236}">
                            <a16:creationId xmlns:a16="http://schemas.microsoft.com/office/drawing/2014/main" id="{F79E1B90-7B45-6C4B-8E8C-3B625B74AF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1524000"/>
                        <a:ext cx="4824413" cy="336073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778793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p:cTn id="6" dur="1" fill="hold">
                                          <p:stCondLst>
                                            <p:cond delay="0"/>
                                          </p:stCondLst>
                                        </p:cTn>
                                        <p:tgtEl>
                                          <p:spTgt spid="14438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p:cTn id="10" dur="1" fill="hold">
                                          <p:stCondLst>
                                            <p:cond delay="0"/>
                                          </p:stCondLst>
                                        </p:cTn>
                                        <p:tgtEl>
                                          <p:spTgt spid="1443847"/>
                                        </p:tgtEl>
                                        <p:attrNameLst>
                                          <p:attrName>style.visibility</p:attrName>
                                        </p:attrNameLst>
                                      </p:cBhvr>
                                      <p:to>
                                        <p:strVal val="visible"/>
                                      </p:to>
                                    </p:set>
                                  </p:childTnLst>
                                </p:cTn>
                              </p:par>
                              <p:par>
                                <p:cTn id="11" presetID="1" presetClass="exit" fill="hold" nodeType="withEffect">
                                  <p:stCondLst>
                                    <p:cond delay="0"/>
                                  </p:stCondLst>
                                  <p:childTnLst>
                                    <p:set>
                                      <p:cBhvr>
                                        <p:cTn id="12" dur="1" fill="hold">
                                          <p:stCondLst>
                                            <p:cond delay="0"/>
                                          </p:stCondLst>
                                        </p:cTn>
                                        <p:tgtEl>
                                          <p:spTgt spid="14438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668A81D-4BCE-9B47-9263-AA8949A69E29}"/>
              </a:ext>
            </a:extLst>
          </p:cNvPr>
          <p:cNvSpPr>
            <a:spLocks noGrp="1" noChangeArrowheads="1"/>
          </p:cNvSpPr>
          <p:nvPr>
            <p:ph type="title"/>
          </p:nvPr>
        </p:nvSpPr>
        <p:spPr>
          <a:xfrm>
            <a:off x="762000" y="838200"/>
            <a:ext cx="8229600" cy="1066800"/>
          </a:xfrm>
        </p:spPr>
        <p:txBody>
          <a:bodyPr>
            <a:normAutofit/>
          </a:bodyPr>
          <a:lstStyle/>
          <a:p>
            <a:r>
              <a:rPr lang="zh-CN" altLang="en-US" b="1" dirty="0">
                <a:solidFill>
                  <a:srgbClr val="438086"/>
                </a:solidFill>
                <a:latin typeface="Arial" panose="020B0604020202020204" pitchFamily="34" charset="0"/>
                <a:cs typeface="Arial" panose="020B0604020202020204" pitchFamily="34" charset="0"/>
              </a:rPr>
              <a:t>图灵测试</a:t>
            </a:r>
            <a:endParaRPr lang="en-US" altLang="en-US" b="1" dirty="0">
              <a:solidFill>
                <a:srgbClr val="438086"/>
              </a:solidFill>
              <a:latin typeface="Arial" panose="020B0604020202020204" pitchFamily="34" charset="0"/>
              <a:cs typeface="Arial" panose="020B0604020202020204" pitchFamily="34" charset="0"/>
            </a:endParaRPr>
          </a:p>
        </p:txBody>
      </p:sp>
      <p:sp>
        <p:nvSpPr>
          <p:cNvPr id="3075" name="Rectangle 3">
            <a:extLst>
              <a:ext uri="{FF2B5EF4-FFF2-40B4-BE49-F238E27FC236}">
                <a16:creationId xmlns:a16="http://schemas.microsoft.com/office/drawing/2014/main" id="{81F31EAB-061C-3547-B502-7F332D2427CD}"/>
              </a:ext>
            </a:extLst>
          </p:cNvPr>
          <p:cNvSpPr>
            <a:spLocks noGrp="1" noChangeArrowheads="1"/>
          </p:cNvSpPr>
          <p:nvPr>
            <p:ph idx="1"/>
          </p:nvPr>
        </p:nvSpPr>
        <p:spPr>
          <a:xfrm>
            <a:off x="457200" y="1981200"/>
            <a:ext cx="8229600" cy="4325112"/>
          </a:xfrm>
        </p:spPr>
        <p:txBody>
          <a:bodyPr>
            <a:normAutofit/>
          </a:bodyPr>
          <a:lstStyle/>
          <a:p>
            <a:r>
              <a:rPr lang="zh-CN" altLang="en-US" dirty="0"/>
              <a:t>艾伦</a:t>
            </a:r>
            <a:r>
              <a:rPr lang="en-US" altLang="zh-CN" dirty="0"/>
              <a:t>·</a:t>
            </a:r>
            <a:r>
              <a:rPr lang="zh-CN" altLang="en-US" dirty="0"/>
              <a:t>图灵（</a:t>
            </a:r>
            <a:r>
              <a:rPr lang="en-US" altLang="zh-CN" dirty="0"/>
              <a:t>Alan Turing</a:t>
            </a:r>
            <a:r>
              <a:rPr lang="zh-CN" altLang="en-US" dirty="0"/>
              <a:t>，</a:t>
            </a:r>
            <a:r>
              <a:rPr lang="en-US" altLang="zh-CN" dirty="0"/>
              <a:t>1950</a:t>
            </a:r>
            <a:r>
              <a:rPr lang="zh-CN" altLang="en-US" dirty="0"/>
              <a:t>年）提出了人工智能的经验测试。 </a:t>
            </a:r>
            <a:endParaRPr lang="en-US" altLang="zh-CN" dirty="0"/>
          </a:p>
          <a:p>
            <a:r>
              <a:rPr lang="zh-CN" altLang="en-US" dirty="0"/>
              <a:t>人类问询者通过打字机向人类和机器询问问题，并试图找出谁是人类，谁是机器。</a:t>
            </a:r>
            <a:endParaRPr lang="en-US" altLang="zh-CN" dirty="0"/>
          </a:p>
          <a:p>
            <a:endParaRPr lang="zh-CN" altLang="en-US" dirty="0"/>
          </a:p>
          <a:p>
            <a:r>
              <a:rPr lang="zh-CN" altLang="en-US" dirty="0"/>
              <a:t>问：请给我写一个有关福特大桥的十四行诗。</a:t>
            </a:r>
          </a:p>
          <a:p>
            <a:r>
              <a:rPr lang="zh-CN" altLang="en-US" dirty="0"/>
              <a:t>答：这题算我输了。 我实在不会写诗。</a:t>
            </a:r>
          </a:p>
          <a:p>
            <a:r>
              <a:rPr lang="zh-CN" altLang="en-US" dirty="0"/>
              <a:t>问：求</a:t>
            </a:r>
            <a:r>
              <a:rPr lang="en-US" altLang="zh-CN" dirty="0"/>
              <a:t>34957</a:t>
            </a:r>
            <a:r>
              <a:rPr lang="zh-CN" altLang="en-US" dirty="0"/>
              <a:t>加</a:t>
            </a:r>
            <a:r>
              <a:rPr lang="en-US" altLang="zh-CN" dirty="0"/>
              <a:t>70764</a:t>
            </a:r>
            <a:r>
              <a:rPr lang="zh-CN" altLang="en-US" dirty="0"/>
              <a:t>。</a:t>
            </a:r>
          </a:p>
          <a:p>
            <a:r>
              <a:rPr lang="zh-CN" altLang="en-US" dirty="0"/>
              <a:t>答：（暂停</a:t>
            </a:r>
            <a:r>
              <a:rPr lang="en-US" altLang="zh-CN" dirty="0"/>
              <a:t>30</a:t>
            </a:r>
            <a:r>
              <a:rPr lang="zh-CN" altLang="en-US" dirty="0"/>
              <a:t>秒）</a:t>
            </a:r>
            <a:r>
              <a:rPr lang="en-US" altLang="zh-CN" dirty="0"/>
              <a:t>105621</a:t>
            </a:r>
            <a:r>
              <a:rPr lang="zh-CN" altLang="en-US" dirty="0"/>
              <a:t>。</a:t>
            </a:r>
            <a:endParaRPr lang="en-US" altLang="en-US" dirty="0"/>
          </a:p>
        </p:txBody>
      </p:sp>
    </p:spTree>
    <p:extLst>
      <p:ext uri="{BB962C8B-B14F-4D97-AF65-F5344CB8AC3E}">
        <p14:creationId xmlns:p14="http://schemas.microsoft.com/office/powerpoint/2010/main" val="28027297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1386" y="728464"/>
            <a:ext cx="8229600" cy="1122024"/>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b="1" dirty="0" err="1">
                <a:solidFill>
                  <a:srgbClr val="438086"/>
                </a:solidFill>
                <a:latin typeface="+mj-ea"/>
              </a:rPr>
              <a:t>阅读理</a:t>
            </a:r>
            <a:r>
              <a:rPr lang="zh-CN" altLang="en-US" b="1" dirty="0">
                <a:solidFill>
                  <a:srgbClr val="438086"/>
                </a:solidFill>
                <a:latin typeface="+mj-ea"/>
              </a:rPr>
              <a:t>解</a:t>
            </a:r>
            <a:endParaRPr sz="4800" dirty="0"/>
          </a:p>
        </p:txBody>
      </p:sp>
      <p:sp>
        <p:nvSpPr>
          <p:cNvPr id="3" name="object 3"/>
          <p:cNvSpPr txBox="1"/>
          <p:nvPr/>
        </p:nvSpPr>
        <p:spPr>
          <a:xfrm>
            <a:off x="689113" y="2107095"/>
            <a:ext cx="3674539" cy="3883114"/>
          </a:xfrm>
          <a:prstGeom prst="rect">
            <a:avLst/>
          </a:prstGeom>
        </p:spPr>
        <p:txBody>
          <a:bodyPr vert="horz" wrap="square" lIns="0" tIns="12700" rIns="0" bIns="0" rtlCol="0">
            <a:spAutoFit/>
          </a:bodyPr>
          <a:lstStyle/>
          <a:p>
            <a:pPr marL="273050">
              <a:lnSpc>
                <a:spcPct val="100000"/>
              </a:lnSpc>
              <a:spcBef>
                <a:spcPts val="100"/>
              </a:spcBef>
            </a:pPr>
            <a:r>
              <a:rPr sz="1800" spc="-5" dirty="0">
                <a:solidFill>
                  <a:srgbClr val="2A4975"/>
                </a:solidFill>
                <a:cs typeface="Arial"/>
              </a:rPr>
              <a:t>Facebook bAbi</a:t>
            </a:r>
            <a:r>
              <a:rPr sz="1800" spc="5" dirty="0">
                <a:solidFill>
                  <a:srgbClr val="2A4975"/>
                </a:solidFill>
                <a:cs typeface="Arial"/>
              </a:rPr>
              <a:t> </a:t>
            </a:r>
            <a:r>
              <a:rPr sz="1800" spc="-5" dirty="0">
                <a:solidFill>
                  <a:srgbClr val="2A4975"/>
                </a:solidFill>
                <a:cs typeface="Arial"/>
              </a:rPr>
              <a:t>tasks</a:t>
            </a:r>
            <a:endParaRPr sz="1800" dirty="0">
              <a:cs typeface="Arial"/>
            </a:endParaRPr>
          </a:p>
          <a:p>
            <a:pPr>
              <a:lnSpc>
                <a:spcPct val="100000"/>
              </a:lnSpc>
            </a:pPr>
            <a:endParaRPr sz="2000" dirty="0">
              <a:cs typeface="Times New Roman"/>
            </a:endParaRPr>
          </a:p>
          <a:p>
            <a:pPr marL="12700">
              <a:lnSpc>
                <a:spcPct val="100000"/>
              </a:lnSpc>
              <a:spcBef>
                <a:spcPts val="1450"/>
              </a:spcBef>
              <a:tabLst>
                <a:tab pos="177165" algn="l"/>
              </a:tabLst>
            </a:pPr>
            <a:r>
              <a:rPr lang="en-US" sz="1800" spc="-25" dirty="0">
                <a:solidFill>
                  <a:srgbClr val="2A4975"/>
                </a:solidFill>
                <a:cs typeface="华文楷体"/>
              </a:rPr>
              <a:t>1.</a:t>
            </a:r>
            <a:r>
              <a:rPr lang="zh-CN" altLang="en-US" spc="-25" dirty="0">
                <a:solidFill>
                  <a:srgbClr val="2A4975"/>
                </a:solidFill>
                <a:cs typeface="华文楷体"/>
              </a:rPr>
              <a:t>约翰去到了卧室。</a:t>
            </a:r>
          </a:p>
          <a:p>
            <a:pPr marL="12700">
              <a:lnSpc>
                <a:spcPct val="100000"/>
              </a:lnSpc>
              <a:spcBef>
                <a:spcPts val="1450"/>
              </a:spcBef>
              <a:tabLst>
                <a:tab pos="177165" algn="l"/>
              </a:tabLst>
            </a:pPr>
            <a:r>
              <a:rPr lang="en-US" altLang="zh-CN" spc="-25" dirty="0">
                <a:solidFill>
                  <a:srgbClr val="2A4975"/>
                </a:solidFill>
                <a:cs typeface="华文楷体"/>
              </a:rPr>
              <a:t>2.</a:t>
            </a:r>
            <a:r>
              <a:rPr lang="zh-CN" altLang="en-US" spc="-25" dirty="0">
                <a:solidFill>
                  <a:srgbClr val="2A4975"/>
                </a:solidFill>
                <a:cs typeface="华文楷体"/>
              </a:rPr>
              <a:t>玛丽在那里抢到了足球。</a:t>
            </a:r>
          </a:p>
          <a:p>
            <a:pPr marL="12700">
              <a:lnSpc>
                <a:spcPct val="100000"/>
              </a:lnSpc>
              <a:spcBef>
                <a:spcPts val="1450"/>
              </a:spcBef>
              <a:tabLst>
                <a:tab pos="177165" algn="l"/>
              </a:tabLst>
            </a:pPr>
            <a:r>
              <a:rPr lang="en-US" altLang="zh-CN" spc="-25" dirty="0">
                <a:solidFill>
                  <a:srgbClr val="2A4975"/>
                </a:solidFill>
                <a:cs typeface="华文楷体"/>
              </a:rPr>
              <a:t>3.</a:t>
            </a:r>
            <a:r>
              <a:rPr lang="zh-CN" altLang="en-US" spc="-25" dirty="0">
                <a:solidFill>
                  <a:srgbClr val="2A4975"/>
                </a:solidFill>
                <a:cs typeface="华文楷体"/>
              </a:rPr>
              <a:t>桑德拉前往卧室。</a:t>
            </a:r>
          </a:p>
          <a:p>
            <a:pPr marL="12700">
              <a:lnSpc>
                <a:spcPct val="100000"/>
              </a:lnSpc>
              <a:spcBef>
                <a:spcPts val="1450"/>
              </a:spcBef>
              <a:tabLst>
                <a:tab pos="177165" algn="l"/>
              </a:tabLst>
            </a:pPr>
            <a:r>
              <a:rPr lang="en-US" altLang="zh-CN" spc="-25" dirty="0">
                <a:solidFill>
                  <a:srgbClr val="2A4975"/>
                </a:solidFill>
                <a:cs typeface="华文楷体"/>
              </a:rPr>
              <a:t>4.</a:t>
            </a:r>
            <a:r>
              <a:rPr lang="zh-CN" altLang="en-US" spc="-25" dirty="0">
                <a:solidFill>
                  <a:srgbClr val="2A4975"/>
                </a:solidFill>
                <a:cs typeface="华文楷体"/>
              </a:rPr>
              <a:t>桑德拉回到走廊。</a:t>
            </a:r>
          </a:p>
          <a:p>
            <a:pPr marL="12700">
              <a:lnSpc>
                <a:spcPct val="100000"/>
              </a:lnSpc>
              <a:spcBef>
                <a:spcPts val="1450"/>
              </a:spcBef>
              <a:tabLst>
                <a:tab pos="177165" algn="l"/>
              </a:tabLst>
            </a:pPr>
            <a:r>
              <a:rPr lang="en-US" altLang="zh-CN" spc="-25" dirty="0">
                <a:solidFill>
                  <a:srgbClr val="2A4975"/>
                </a:solidFill>
                <a:cs typeface="华文楷体"/>
              </a:rPr>
              <a:t>5.</a:t>
            </a:r>
            <a:r>
              <a:rPr lang="zh-CN" altLang="en-US" spc="-25" dirty="0">
                <a:solidFill>
                  <a:srgbClr val="2A4975"/>
                </a:solidFill>
                <a:cs typeface="华文楷体"/>
              </a:rPr>
              <a:t>玛丽去到了花园。</a:t>
            </a:r>
          </a:p>
          <a:p>
            <a:pPr marL="12700">
              <a:lnSpc>
                <a:spcPct val="100000"/>
              </a:lnSpc>
              <a:spcBef>
                <a:spcPts val="1450"/>
              </a:spcBef>
              <a:tabLst>
                <a:tab pos="177165" algn="l"/>
              </a:tabLst>
            </a:pPr>
            <a:r>
              <a:rPr lang="en-US" altLang="zh-CN" spc="-25" dirty="0">
                <a:solidFill>
                  <a:srgbClr val="2A4975"/>
                </a:solidFill>
                <a:cs typeface="华文楷体"/>
              </a:rPr>
              <a:t>6.</a:t>
            </a:r>
            <a:r>
              <a:rPr lang="zh-CN" altLang="en-US" spc="-25" dirty="0">
                <a:solidFill>
                  <a:srgbClr val="2A4975"/>
                </a:solidFill>
                <a:cs typeface="华文楷体"/>
              </a:rPr>
              <a:t>玛丽去到了办公室。</a:t>
            </a:r>
          </a:p>
          <a:p>
            <a:pPr marL="12700">
              <a:lnSpc>
                <a:spcPct val="100000"/>
              </a:lnSpc>
              <a:spcBef>
                <a:spcPts val="1450"/>
              </a:spcBef>
              <a:tabLst>
                <a:tab pos="177165" algn="l"/>
              </a:tabLst>
            </a:pPr>
            <a:r>
              <a:rPr lang="en-US" altLang="zh-CN" spc="-25" dirty="0">
                <a:solidFill>
                  <a:srgbClr val="2A4975"/>
                </a:solidFill>
                <a:cs typeface="华文楷体"/>
              </a:rPr>
              <a:t>7.</a:t>
            </a:r>
            <a:r>
              <a:rPr lang="zh-CN" altLang="en-US" spc="-25" dirty="0">
                <a:solidFill>
                  <a:srgbClr val="2A4975"/>
                </a:solidFill>
                <a:cs typeface="华文楷体"/>
              </a:rPr>
              <a:t>足球在哪里？ </a:t>
            </a:r>
            <a:r>
              <a:rPr lang="zh-CN" altLang="en-US" spc="-25" dirty="0">
                <a:solidFill>
                  <a:srgbClr val="C00000"/>
                </a:solidFill>
                <a:cs typeface="华文楷体"/>
              </a:rPr>
              <a:t>办公室</a:t>
            </a:r>
            <a:endParaRPr sz="1800" dirty="0">
              <a:solidFill>
                <a:srgbClr val="C00000"/>
              </a:solidFill>
              <a:cs typeface="华文楷体"/>
            </a:endParaRPr>
          </a:p>
        </p:txBody>
      </p:sp>
      <p:sp>
        <p:nvSpPr>
          <p:cNvPr id="4" name="object 4"/>
          <p:cNvSpPr/>
          <p:nvPr/>
        </p:nvSpPr>
        <p:spPr>
          <a:xfrm>
            <a:off x="3962400" y="2819400"/>
            <a:ext cx="4968240" cy="222351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3367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54200C07-DD7A-0E49-8749-184112412EDF}"/>
              </a:ext>
            </a:extLst>
          </p:cNvPr>
          <p:cNvSpPr>
            <a:spLocks noGrp="1" noRot="1" noChangeArrowheads="1"/>
          </p:cNvSpPr>
          <p:nvPr>
            <p:ph type="title"/>
          </p:nvPr>
        </p:nvSpPr>
        <p:spPr>
          <a:xfrm>
            <a:off x="497568" y="542925"/>
            <a:ext cx="8385175" cy="1431925"/>
          </a:xfrm>
        </p:spPr>
        <p:txBody>
          <a:bodyPr>
            <a:normAutofit/>
          </a:bodyPr>
          <a:lstStyle/>
          <a:p>
            <a:r>
              <a:rPr lang="en-AU" altLang="en-US" sz="4400" b="1" dirty="0">
                <a:solidFill>
                  <a:srgbClr val="0000FF"/>
                </a:solidFill>
                <a:latin typeface="Arial" panose="020B0604020202020204" pitchFamily="34" charset="0"/>
                <a:cs typeface="Arial" panose="020B0604020202020204" pitchFamily="34" charset="0"/>
              </a:rPr>
              <a:t>Lexicon</a:t>
            </a:r>
            <a:endParaRPr lang="en-US" altLang="en-US" sz="4400" b="1" dirty="0">
              <a:solidFill>
                <a:srgbClr val="0000FF"/>
              </a:solidFill>
              <a:latin typeface="Arial" panose="020B0604020202020204" pitchFamily="34" charset="0"/>
              <a:cs typeface="Arial" panose="020B0604020202020204" pitchFamily="34" charset="0"/>
            </a:endParaRPr>
          </a:p>
        </p:txBody>
      </p:sp>
      <p:sp>
        <p:nvSpPr>
          <p:cNvPr id="349187" name="Rectangle 3">
            <a:extLst>
              <a:ext uri="{FF2B5EF4-FFF2-40B4-BE49-F238E27FC236}">
                <a16:creationId xmlns:a16="http://schemas.microsoft.com/office/drawing/2014/main" id="{CD4CF160-B124-D94B-81D4-AC3625F37A37}"/>
              </a:ext>
            </a:extLst>
          </p:cNvPr>
          <p:cNvSpPr>
            <a:spLocks noGrp="1" noRot="1" noChangeArrowheads="1"/>
          </p:cNvSpPr>
          <p:nvPr>
            <p:ph type="body" sz="half" idx="1"/>
          </p:nvPr>
        </p:nvSpPr>
        <p:spPr>
          <a:xfrm>
            <a:off x="152400" y="2124075"/>
            <a:ext cx="3657600" cy="4572000"/>
          </a:xfrm>
        </p:spPr>
        <p:txBody>
          <a:bodyPr/>
          <a:lstStyle/>
          <a:p>
            <a:r>
              <a:rPr lang="en-AU" altLang="en-US" sz="2400"/>
              <a:t>An internal dictionary used to perform the syntactic and semantic analysis</a:t>
            </a:r>
          </a:p>
          <a:p>
            <a:endParaRPr lang="en-AU" altLang="en-US" sz="2400"/>
          </a:p>
          <a:p>
            <a:r>
              <a:rPr lang="en-AU" altLang="en-US" sz="2400"/>
              <a:t>Contains semantic and grammatical information (e.g., part-of-speech) about words or word strings</a:t>
            </a:r>
          </a:p>
          <a:p>
            <a:pPr>
              <a:buFont typeface="Wingdings" pitchFamily="2" charset="2"/>
              <a:buNone/>
            </a:pPr>
            <a:endParaRPr lang="en-US" altLang="en-US" sz="2400"/>
          </a:p>
        </p:txBody>
      </p:sp>
      <p:pic>
        <p:nvPicPr>
          <p:cNvPr id="349190" name="Picture 6">
            <a:extLst>
              <a:ext uri="{FF2B5EF4-FFF2-40B4-BE49-F238E27FC236}">
                <a16:creationId xmlns:a16="http://schemas.microsoft.com/office/drawing/2014/main" id="{A80EAA95-A654-1B46-A172-F6EA39BECA3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810000" y="1600200"/>
            <a:ext cx="5181600" cy="3363132"/>
          </a:xfrm>
          <a:noFill/>
          <a:ln/>
        </p:spPr>
      </p:pic>
      <p:sp>
        <p:nvSpPr>
          <p:cNvPr id="7" name="Slide Number Placeholder 6">
            <a:extLst>
              <a:ext uri="{FF2B5EF4-FFF2-40B4-BE49-F238E27FC236}">
                <a16:creationId xmlns:a16="http://schemas.microsoft.com/office/drawing/2014/main" id="{3154706A-CA41-1F4E-B477-80848642F553}"/>
              </a:ext>
            </a:extLst>
          </p:cNvPr>
          <p:cNvSpPr>
            <a:spLocks noGrp="1"/>
          </p:cNvSpPr>
          <p:nvPr>
            <p:ph type="sldNum" sz="quarter" idx="12"/>
          </p:nvPr>
        </p:nvSpPr>
        <p:spPr>
          <a:xfrm>
            <a:off x="6937375" y="6457950"/>
            <a:ext cx="1901825" cy="476250"/>
          </a:xfrm>
        </p:spPr>
        <p:txBody>
          <a:bodyPr/>
          <a:lstStyle/>
          <a:p>
            <a:fld id="{270E219F-3DC8-4549-8BE5-8B2928098464}" type="slidenum">
              <a:rPr lang="en-US" altLang="en-US"/>
              <a:pPr/>
              <a:t>18</a:t>
            </a:fld>
            <a:endParaRPr lang="en-US" altLang="en-US"/>
          </a:p>
        </p:txBody>
      </p:sp>
      <p:sp>
        <p:nvSpPr>
          <p:cNvPr id="349191" name="Text Box 7">
            <a:extLst>
              <a:ext uri="{FF2B5EF4-FFF2-40B4-BE49-F238E27FC236}">
                <a16:creationId xmlns:a16="http://schemas.microsoft.com/office/drawing/2014/main" id="{C325E810-BFEF-7443-B83E-F98DBF1CBA70}"/>
              </a:ext>
            </a:extLst>
          </p:cNvPr>
          <p:cNvSpPr txBox="1">
            <a:spLocks noChangeArrowheads="1"/>
          </p:cNvSpPr>
          <p:nvPr/>
        </p:nvSpPr>
        <p:spPr bwMode="auto">
          <a:xfrm>
            <a:off x="4355024" y="5298745"/>
            <a:ext cx="4484176" cy="72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AU" altLang="en-US" sz="2000">
                <a:effectLst>
                  <a:outerShdw blurRad="38100" dist="38100" dir="2700000" algn="tl">
                    <a:srgbClr val="000000"/>
                  </a:outerShdw>
                </a:effectLst>
              </a:rPr>
              <a:t>Fig. An example parse tree for the sentence “Mary had a little lamb”</a:t>
            </a:r>
            <a:endParaRPr lang="en-US" altLang="en-US" sz="2000">
              <a:effectLst>
                <a:outerShdw blurRad="38100" dist="38100" dir="2700000" algn="tl">
                  <a:srgbClr val="000000"/>
                </a:outerShdw>
              </a:effectLst>
            </a:endParaRPr>
          </a:p>
        </p:txBody>
      </p:sp>
    </p:spTree>
    <p:extLst>
      <p:ext uri="{BB962C8B-B14F-4D97-AF65-F5344CB8AC3E}">
        <p14:creationId xmlns:p14="http://schemas.microsoft.com/office/powerpoint/2010/main" val="10701260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9619" y="1524814"/>
            <a:ext cx="6084564" cy="438981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5800" y="552742"/>
            <a:ext cx="8229600" cy="998914"/>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dirty="0" err="1">
                <a:solidFill>
                  <a:srgbClr val="438086"/>
                </a:solidFill>
                <a:latin typeface="+mj-ea"/>
              </a:rPr>
              <a:t>阅读理解</a:t>
            </a:r>
            <a:endParaRPr sz="3200" b="1" spc="55" dirty="0">
              <a:solidFill>
                <a:srgbClr val="438086"/>
              </a:solidFill>
              <a:latin typeface="+mj-ea"/>
            </a:endParaRPr>
          </a:p>
        </p:txBody>
      </p:sp>
    </p:spTree>
    <p:extLst>
      <p:ext uri="{BB962C8B-B14F-4D97-AF65-F5344CB8AC3E}">
        <p14:creationId xmlns:p14="http://schemas.microsoft.com/office/powerpoint/2010/main" val="8050024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1752FC1-491E-F449-8AEF-056090F42639}"/>
              </a:ext>
            </a:extLst>
          </p:cNvPr>
          <p:cNvSpPr>
            <a:spLocks noGrp="1"/>
          </p:cNvSpPr>
          <p:nvPr>
            <p:ph type="title"/>
          </p:nvPr>
        </p:nvSpPr>
        <p:spPr>
          <a:xfrm>
            <a:off x="457200" y="0"/>
            <a:ext cx="5788025" cy="803275"/>
          </a:xfrm>
        </p:spPr>
        <p:txBody>
          <a:bodyPr/>
          <a:lstStyle/>
          <a:p>
            <a:endParaRPr lang="en-US" altLang="en-US"/>
          </a:p>
        </p:txBody>
      </p:sp>
      <p:sp>
        <p:nvSpPr>
          <p:cNvPr id="26627" name="Content Placeholder 2">
            <a:extLst>
              <a:ext uri="{FF2B5EF4-FFF2-40B4-BE49-F238E27FC236}">
                <a16:creationId xmlns:a16="http://schemas.microsoft.com/office/drawing/2014/main" id="{5AF41D33-96A1-9E48-8A6A-EA5799A755A9}"/>
              </a:ext>
            </a:extLst>
          </p:cNvPr>
          <p:cNvSpPr>
            <a:spLocks noGrp="1"/>
          </p:cNvSpPr>
          <p:nvPr>
            <p:ph idx="1"/>
          </p:nvPr>
        </p:nvSpPr>
        <p:spPr>
          <a:xfrm>
            <a:off x="457200" y="1219200"/>
            <a:ext cx="5788025" cy="3451225"/>
          </a:xfrm>
        </p:spPr>
        <p:txBody>
          <a:bodyPr/>
          <a:lstStyle/>
          <a:p>
            <a:endParaRPr lang="en-US" altLang="en-US"/>
          </a:p>
        </p:txBody>
      </p:sp>
      <p:pic>
        <p:nvPicPr>
          <p:cNvPr id="26628" name="Picture 2">
            <a:extLst>
              <a:ext uri="{FF2B5EF4-FFF2-40B4-BE49-F238E27FC236}">
                <a16:creationId xmlns:a16="http://schemas.microsoft.com/office/drawing/2014/main" id="{9E1B0691-F859-1A4D-9A48-8143472C5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3">
            <a:extLst>
              <a:ext uri="{FF2B5EF4-FFF2-40B4-BE49-F238E27FC236}">
                <a16:creationId xmlns:a16="http://schemas.microsoft.com/office/drawing/2014/main" id="{6B2B76D7-919B-FD4F-B8FE-A9C55540D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B9B218A-A58F-E845-B4B3-5FDFE8D77ED8}"/>
              </a:ext>
            </a:extLst>
          </p:cNvPr>
          <p:cNvSpPr/>
          <p:nvPr/>
        </p:nvSpPr>
        <p:spPr>
          <a:xfrm>
            <a:off x="1752600" y="304800"/>
            <a:ext cx="6019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31" name="TextBox 6">
            <a:extLst>
              <a:ext uri="{FF2B5EF4-FFF2-40B4-BE49-F238E27FC236}">
                <a16:creationId xmlns:a16="http://schemas.microsoft.com/office/drawing/2014/main" id="{7E3D4E69-DD98-5740-A353-4E7400FDF1F5}"/>
              </a:ext>
            </a:extLst>
          </p:cNvPr>
          <p:cNvSpPr txBox="1">
            <a:spLocks noChangeArrowheads="1"/>
          </p:cNvSpPr>
          <p:nvPr/>
        </p:nvSpPr>
        <p:spPr bwMode="auto">
          <a:xfrm>
            <a:off x="1524000" y="228600"/>
            <a:ext cx="662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600" b="1" dirty="0">
                <a:solidFill>
                  <a:srgbClr val="0000FF"/>
                </a:solidFill>
              </a:rPr>
              <a:t>Language Comprehension?</a:t>
            </a:r>
          </a:p>
        </p:txBody>
      </p:sp>
    </p:spTree>
    <p:extLst>
      <p:ext uri="{BB962C8B-B14F-4D97-AF65-F5344CB8AC3E}">
        <p14:creationId xmlns:p14="http://schemas.microsoft.com/office/powerpoint/2010/main" val="4017271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8664333-7AA9-B54C-8547-0885F6962238}"/>
              </a:ext>
            </a:extLst>
          </p:cNvPr>
          <p:cNvSpPr>
            <a:spLocks noGrp="1"/>
          </p:cNvSpPr>
          <p:nvPr>
            <p:ph type="title"/>
          </p:nvPr>
        </p:nvSpPr>
        <p:spPr>
          <a:xfrm>
            <a:off x="457200" y="476250"/>
            <a:ext cx="8229600" cy="1066800"/>
          </a:xfrm>
        </p:spPr>
        <p:txBody>
          <a:bodyPr>
            <a:normAutofit/>
          </a:bodyPr>
          <a:lstStyle/>
          <a:p>
            <a:pPr eaLnBrk="1" hangingPunct="1"/>
            <a:r>
              <a:rPr lang="zh-CN" altLang="en-US" sz="3200" b="1" dirty="0">
                <a:solidFill>
                  <a:srgbClr val="438086"/>
                </a:solidFill>
                <a:latin typeface="+mj-ea"/>
                <a:cs typeface="Arial" panose="020B0604020202020204" pitchFamily="34" charset="0"/>
              </a:rPr>
              <a:t>总结文章</a:t>
            </a:r>
            <a:endParaRPr lang="en-US" altLang="en-US" sz="3200" b="1" dirty="0">
              <a:solidFill>
                <a:srgbClr val="438086"/>
              </a:solidFill>
              <a:latin typeface="+mj-ea"/>
              <a:cs typeface="Arial" panose="020B0604020202020204" pitchFamily="34" charset="0"/>
            </a:endParaRPr>
          </a:p>
        </p:txBody>
      </p:sp>
      <p:sp>
        <p:nvSpPr>
          <p:cNvPr id="22531" name="Content Placeholder 2">
            <a:extLst>
              <a:ext uri="{FF2B5EF4-FFF2-40B4-BE49-F238E27FC236}">
                <a16:creationId xmlns:a16="http://schemas.microsoft.com/office/drawing/2014/main" id="{60E8B71A-6A50-FC4C-B7EA-7CA962B84F2D}"/>
              </a:ext>
            </a:extLst>
          </p:cNvPr>
          <p:cNvSpPr>
            <a:spLocks noGrp="1"/>
          </p:cNvSpPr>
          <p:nvPr>
            <p:ph idx="1"/>
          </p:nvPr>
        </p:nvSpPr>
        <p:spPr>
          <a:xfrm>
            <a:off x="152400" y="1825202"/>
            <a:ext cx="2895600" cy="4906963"/>
          </a:xfrm>
        </p:spPr>
        <p:txBody>
          <a:bodyPr/>
          <a:lstStyle/>
          <a:p>
            <a:pPr eaLnBrk="1" hangingPunct="1"/>
            <a:r>
              <a:rPr lang="zh-CN" altLang="en-US" sz="2000" dirty="0"/>
              <a:t>压缩文件内容</a:t>
            </a:r>
            <a:endParaRPr lang="en-US" altLang="en-US" sz="2000" dirty="0"/>
          </a:p>
          <a:p>
            <a:pPr lvl="1" eaLnBrk="1" hangingPunct="1"/>
            <a:r>
              <a:rPr lang="zh-CN" altLang="en-US" sz="1600" dirty="0"/>
              <a:t>单个或多个文件</a:t>
            </a:r>
            <a:endParaRPr lang="en-US" altLang="en-US" sz="1600" dirty="0"/>
          </a:p>
          <a:p>
            <a:pPr lvl="1" eaLnBrk="1" hangingPunct="1"/>
            <a:r>
              <a:rPr lang="zh-CN" altLang="en-US" sz="1600" dirty="0"/>
              <a:t>提取或合成</a:t>
            </a:r>
            <a:endParaRPr lang="en-US" altLang="en-US" sz="1600" dirty="0"/>
          </a:p>
          <a:p>
            <a:pPr lvl="1" eaLnBrk="1" hangingPunct="1"/>
            <a:r>
              <a:rPr lang="zh-CN" altLang="en-US" sz="1600" dirty="0"/>
              <a:t>汇总或代表</a:t>
            </a:r>
            <a:endParaRPr lang="en-US" altLang="en-US" sz="1600" dirty="0"/>
          </a:p>
          <a:p>
            <a:pPr lvl="1" eaLnBrk="1" hangingPunct="1"/>
            <a:r>
              <a:rPr lang="zh-CN" altLang="en-US" sz="1600" dirty="0"/>
              <a:t>甚至只是缩短句子</a:t>
            </a:r>
            <a:endParaRPr lang="en-US" altLang="en-US" sz="1600" dirty="0"/>
          </a:p>
          <a:p>
            <a:pPr eaLnBrk="1" hangingPunct="1"/>
            <a:r>
              <a:rPr lang="zh-CN" altLang="en-US" sz="2000" dirty="0"/>
              <a:t>非常依赖上下文</a:t>
            </a:r>
            <a:r>
              <a:rPr lang="en-US" altLang="en-US" sz="2000" dirty="0"/>
              <a:t>!</a:t>
            </a:r>
          </a:p>
          <a:p>
            <a:pPr eaLnBrk="1" hangingPunct="1"/>
            <a:r>
              <a:rPr lang="zh-CN" altLang="en-US" sz="2000" dirty="0"/>
              <a:t>一个生成分析的例子</a:t>
            </a:r>
            <a:endParaRPr lang="en-US" altLang="en-US" sz="2000" dirty="0"/>
          </a:p>
        </p:txBody>
      </p:sp>
      <p:pic>
        <p:nvPicPr>
          <p:cNvPr id="22532" name="Picture 2">
            <a:extLst>
              <a:ext uri="{FF2B5EF4-FFF2-40B4-BE49-F238E27FC236}">
                <a16:creationId xmlns:a16="http://schemas.microsoft.com/office/drawing/2014/main" id="{BC2A3F77-89B1-D848-AAEC-F75888537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447800"/>
            <a:ext cx="5781675" cy="5019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14A97E-D04B-0F49-BBED-20C997CCE58A}"/>
              </a:ext>
            </a:extLst>
          </p:cNvPr>
          <p:cNvSpPr/>
          <p:nvPr/>
        </p:nvSpPr>
        <p:spPr>
          <a:xfrm>
            <a:off x="2971800" y="1371600"/>
            <a:ext cx="5943600" cy="5257800"/>
          </a:xfrm>
          <a:prstGeom prst="rect">
            <a:avLst/>
          </a:prstGeom>
          <a:solidFill>
            <a:schemeClr val="bg1">
              <a:alpha val="6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2534" name="Picture 3">
            <a:extLst>
              <a:ext uri="{FF2B5EF4-FFF2-40B4-BE49-F238E27FC236}">
                <a16:creationId xmlns:a16="http://schemas.microsoft.com/office/drawing/2014/main" id="{0B1AB23E-306B-BC40-B305-02F903195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48000"/>
            <a:ext cx="4638675" cy="847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416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86054" y="2598742"/>
            <a:ext cx="7872587" cy="234344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08686" y="1379344"/>
            <a:ext cx="8255000" cy="513715"/>
          </a:xfrm>
          <a:prstGeom prst="rect">
            <a:avLst/>
          </a:prstGeom>
        </p:spPr>
        <p:txBody>
          <a:bodyPr vert="horz" wrap="square" lIns="0" tIns="13335" rIns="0" bIns="0" rtlCol="0">
            <a:spAutoFit/>
          </a:bodyPr>
          <a:lstStyle/>
          <a:p>
            <a:pPr marL="12700">
              <a:lnSpc>
                <a:spcPct val="100000"/>
              </a:lnSpc>
              <a:spcBef>
                <a:spcPts val="105"/>
              </a:spcBef>
              <a:tabLst>
                <a:tab pos="8241665" algn="l"/>
              </a:tabLst>
            </a:pPr>
            <a:r>
              <a:rPr sz="3200" u="dash" spc="-85" dirty="0">
                <a:solidFill>
                  <a:srgbClr val="2A4975"/>
                </a:solidFill>
                <a:uFill>
                  <a:solidFill>
                    <a:srgbClr val="EB631B"/>
                  </a:solidFill>
                </a:uFill>
                <a:latin typeface="Times New Roman"/>
                <a:cs typeface="Times New Roman"/>
              </a:rPr>
              <a:t> </a:t>
            </a:r>
            <a:endParaRPr sz="3200" dirty="0">
              <a:latin typeface="Arial Unicode MS"/>
              <a:cs typeface="Arial Unicode MS"/>
            </a:endParaRPr>
          </a:p>
        </p:txBody>
      </p:sp>
      <p:sp>
        <p:nvSpPr>
          <p:cNvPr id="10" name="object 2">
            <a:extLst>
              <a:ext uri="{FF2B5EF4-FFF2-40B4-BE49-F238E27FC236}">
                <a16:creationId xmlns:a16="http://schemas.microsoft.com/office/drawing/2014/main" id="{CC6B3983-EEBA-D945-8964-8A947CECB36A}"/>
              </a:ext>
            </a:extLst>
          </p:cNvPr>
          <p:cNvSpPr txBox="1">
            <a:spLocks/>
          </p:cNvSpPr>
          <p:nvPr/>
        </p:nvSpPr>
        <p:spPr>
          <a:xfrm>
            <a:off x="914400" y="641004"/>
            <a:ext cx="8229600" cy="1122024"/>
          </a:xfrm>
          <a:prstGeom prst="rect">
            <a:avLst/>
          </a:prstGeom>
        </p:spPr>
        <p:txBody>
          <a:bodyPr vert="horz" wrap="square" lIns="0" tIns="501573" rIns="0" bIns="0" rtlCol="0">
            <a:spAutoFit/>
          </a:bodyPr>
          <a:lstStyle>
            <a:lvl1pPr algn="l" rtl="0" eaLnBrk="1" latinLnBrk="0" hangingPunct="1">
              <a:spcBef>
                <a:spcPct val="0"/>
              </a:spcBef>
              <a:buNone/>
              <a:defRPr kumimoji="0" sz="4000" kern="1200">
                <a:solidFill>
                  <a:schemeClr val="tx2"/>
                </a:solidFill>
                <a:latin typeface="+mj-lt"/>
                <a:ea typeface="+mj-ea"/>
                <a:cs typeface="+mj-cs"/>
              </a:defRPr>
            </a:lvl1pPr>
          </a:lstStyle>
          <a:p>
            <a:pPr marL="12700">
              <a:spcBef>
                <a:spcPts val="105"/>
              </a:spcBef>
              <a:tabLst>
                <a:tab pos="8241665" algn="l"/>
              </a:tabLst>
            </a:pPr>
            <a:r>
              <a:rPr lang="ja-JP" altLang="en-US" b="1" spc="-85" dirty="0">
                <a:solidFill>
                  <a:srgbClr val="438086"/>
                </a:solidFill>
                <a:latin typeface="+mj-ea"/>
                <a:cs typeface="Times New Roman"/>
              </a:rPr>
              <a:t>作诗</a:t>
            </a:r>
            <a:endParaRPr lang="ja-JP" altLang="en-US" b="1" dirty="0">
              <a:solidFill>
                <a:srgbClr val="438086"/>
              </a:solidFill>
              <a:latin typeface="+mj-ea"/>
            </a:endParaRPr>
          </a:p>
        </p:txBody>
      </p:sp>
      <p:sp>
        <p:nvSpPr>
          <p:cNvPr id="2" name="Rectangle 1">
            <a:extLst>
              <a:ext uri="{FF2B5EF4-FFF2-40B4-BE49-F238E27FC236}">
                <a16:creationId xmlns:a16="http://schemas.microsoft.com/office/drawing/2014/main" id="{1168DE37-1F67-964B-B12B-5DEAA194845E}"/>
              </a:ext>
            </a:extLst>
          </p:cNvPr>
          <p:cNvSpPr/>
          <p:nvPr/>
        </p:nvSpPr>
        <p:spPr>
          <a:xfrm>
            <a:off x="1268105" y="5758934"/>
            <a:ext cx="3781805" cy="523220"/>
          </a:xfrm>
          <a:prstGeom prst="rect">
            <a:avLst/>
          </a:prstGeom>
        </p:spPr>
        <p:txBody>
          <a:bodyPr wrap="none">
            <a:spAutoFit/>
          </a:bodyPr>
          <a:lstStyle/>
          <a:p>
            <a:r>
              <a:rPr lang="en-US" sz="2800" dirty="0">
                <a:hlinkClick r:id="rId3"/>
              </a:rPr>
              <a:t>https://duilian.msra.cn/</a:t>
            </a:r>
            <a:endParaRPr lang="en-US" sz="2800" dirty="0"/>
          </a:p>
        </p:txBody>
      </p:sp>
    </p:spTree>
    <p:extLst>
      <p:ext uri="{BB962C8B-B14F-4D97-AF65-F5344CB8AC3E}">
        <p14:creationId xmlns:p14="http://schemas.microsoft.com/office/powerpoint/2010/main" val="39966073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381000" y="609600"/>
            <a:ext cx="7086600" cy="1143000"/>
          </a:xfrm>
        </p:spPr>
        <p:txBody>
          <a:bodyPr>
            <a:normAutofit/>
          </a:bodyPr>
          <a:lstStyle/>
          <a:p>
            <a:r>
              <a:rPr lang="en-US" altLang="zh-CN" sz="4400" b="1" dirty="0">
                <a:solidFill>
                  <a:srgbClr val="438086"/>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dirty="0">
              <a:ea typeface="宋体" charset="-122"/>
            </a:endParaRPr>
          </a:p>
          <a:p>
            <a:pPr>
              <a:spcBef>
                <a:spcPts val="1500"/>
              </a:spcBef>
            </a:pPr>
            <a:r>
              <a:rPr lang="en-US" sz="3200" dirty="0"/>
              <a:t>Introduction to NLP</a:t>
            </a:r>
          </a:p>
          <a:p>
            <a:pPr>
              <a:spcBef>
                <a:spcPts val="1500"/>
              </a:spcBef>
            </a:pPr>
            <a:r>
              <a:rPr lang="en-US" sz="3200" dirty="0"/>
              <a:t>NLP components and basic methods</a:t>
            </a:r>
          </a:p>
          <a:p>
            <a:pPr>
              <a:spcBef>
                <a:spcPts val="1500"/>
              </a:spcBef>
            </a:pPr>
            <a:r>
              <a:rPr lang="en-US" sz="3200" dirty="0"/>
              <a:t>Structure of RNN</a:t>
            </a:r>
          </a:p>
          <a:p>
            <a:pPr>
              <a:spcBef>
                <a:spcPts val="1500"/>
              </a:spcBef>
            </a:pPr>
            <a:r>
              <a:rPr lang="en-US" sz="3200" dirty="0"/>
              <a:t>Long Short-term Memory (LSTM)</a:t>
            </a:r>
          </a:p>
          <a:p>
            <a:pPr>
              <a:spcBef>
                <a:spcPts val="1500"/>
              </a:spcBef>
            </a:pPr>
            <a:r>
              <a:rPr lang="en-US" sz="3200" dirty="0"/>
              <a:t>Basic language models</a:t>
            </a:r>
          </a:p>
          <a:p>
            <a:pPr>
              <a:spcBef>
                <a:spcPts val="1500"/>
              </a:spcBef>
            </a:pPr>
            <a:r>
              <a:rPr lang="en-US" sz="3200" dirty="0"/>
              <a:t>BERT</a:t>
            </a:r>
          </a:p>
          <a:p>
            <a:pPr>
              <a:spcBef>
                <a:spcPts val="1500"/>
              </a:spcBef>
            </a:pPr>
            <a:r>
              <a:rPr lang="en-US" sz="3200" dirty="0"/>
              <a:t>NLP applications</a:t>
            </a:r>
          </a:p>
        </p:txBody>
      </p:sp>
    </p:spTree>
    <p:extLst>
      <p:ext uri="{BB962C8B-B14F-4D97-AF65-F5344CB8AC3E}">
        <p14:creationId xmlns:p14="http://schemas.microsoft.com/office/powerpoint/2010/main" val="26397865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57200"/>
            <a:ext cx="2895600" cy="990600"/>
          </a:xfrm>
        </p:spPr>
        <p:txBody>
          <a:bodyPr>
            <a:normAutofit/>
          </a:bodyPr>
          <a:lstStyle/>
          <a:p>
            <a:r>
              <a:rPr lang="zh-CN" altLang="en-US" sz="3200" b="1" dirty="0">
                <a:solidFill>
                  <a:srgbClr val="438086"/>
                </a:solidFill>
                <a:latin typeface="+mj-ea"/>
                <a:cs typeface="Calibri"/>
              </a:rPr>
              <a:t>总结</a:t>
            </a:r>
            <a:endParaRPr lang="en-US" sz="3200" b="1" dirty="0">
              <a:solidFill>
                <a:srgbClr val="438086"/>
              </a:solidFill>
              <a:latin typeface="+mj-ea"/>
              <a:cs typeface="Calibri"/>
            </a:endParaRPr>
          </a:p>
        </p:txBody>
      </p:sp>
      <p:sp>
        <p:nvSpPr>
          <p:cNvPr id="3" name="Content Placeholder 2"/>
          <p:cNvSpPr>
            <a:spLocks noGrp="1"/>
          </p:cNvSpPr>
          <p:nvPr>
            <p:ph idx="1"/>
          </p:nvPr>
        </p:nvSpPr>
        <p:spPr>
          <a:xfrm>
            <a:off x="228600" y="1371600"/>
            <a:ext cx="8686800" cy="5181600"/>
          </a:xfrm>
        </p:spPr>
        <p:txBody>
          <a:bodyPr>
            <a:noAutofit/>
          </a:bodyPr>
          <a:lstStyle/>
          <a:p>
            <a:pPr>
              <a:spcBef>
                <a:spcPts val="1500"/>
              </a:spcBef>
            </a:pPr>
            <a:r>
              <a:rPr lang="en-US" dirty="0">
                <a:latin typeface="+mn-ea"/>
                <a:cs typeface="Times New Roman"/>
              </a:rPr>
              <a:t>NLP: </a:t>
            </a:r>
            <a:r>
              <a:rPr lang="zh-CN" altLang="en-US" dirty="0">
                <a:latin typeface="+mn-ea"/>
                <a:cs typeface="Times New Roman"/>
              </a:rPr>
              <a:t>语言理解 </a:t>
            </a:r>
            <a:r>
              <a:rPr lang="en-US" dirty="0">
                <a:latin typeface="+mn-ea"/>
                <a:cs typeface="Times New Roman"/>
                <a:sym typeface="Wingdings" pitchFamily="2" charset="2"/>
              </a:rPr>
              <a:t> </a:t>
            </a:r>
            <a:r>
              <a:rPr lang="zh-CN" altLang="en-US" dirty="0">
                <a:latin typeface="+mn-ea"/>
                <a:cs typeface="Times New Roman"/>
                <a:sym typeface="Wingdings" pitchFamily="2" charset="2"/>
              </a:rPr>
              <a:t>语言生成</a:t>
            </a:r>
            <a:endParaRPr lang="en-US" dirty="0">
              <a:latin typeface="+mn-ea"/>
              <a:cs typeface="Times New Roman"/>
              <a:sym typeface="Wingdings" pitchFamily="2" charset="2"/>
            </a:endParaRPr>
          </a:p>
          <a:p>
            <a:pPr>
              <a:spcBef>
                <a:spcPts val="1500"/>
              </a:spcBef>
            </a:pPr>
            <a:r>
              <a:rPr lang="zh-CN" altLang="en-US" dirty="0">
                <a:latin typeface="+mn-ea"/>
                <a:cs typeface="Times New Roman"/>
                <a:sym typeface="Wingdings" pitchFamily="2" charset="2"/>
              </a:rPr>
              <a:t>词表</a:t>
            </a:r>
            <a:r>
              <a:rPr lang="en-US" dirty="0">
                <a:latin typeface="+mn-ea"/>
                <a:cs typeface="Times New Roman"/>
                <a:sym typeface="Wingdings" pitchFamily="2" charset="2"/>
              </a:rPr>
              <a:t>  </a:t>
            </a:r>
            <a:r>
              <a:rPr lang="zh-CN" altLang="en-US" dirty="0">
                <a:latin typeface="+mn-ea"/>
                <a:cs typeface="Times New Roman"/>
                <a:sym typeface="Wingdings" pitchFamily="2" charset="2"/>
              </a:rPr>
              <a:t>语料库</a:t>
            </a:r>
            <a:endParaRPr lang="en-US" dirty="0">
              <a:latin typeface="+mn-ea"/>
              <a:cs typeface="Times New Roman"/>
              <a:sym typeface="Wingdings" pitchFamily="2" charset="2"/>
            </a:endParaRPr>
          </a:p>
          <a:p>
            <a:pPr>
              <a:spcBef>
                <a:spcPts val="1500"/>
              </a:spcBef>
            </a:pPr>
            <a:r>
              <a:rPr lang="zh-CN" altLang="en-US" dirty="0">
                <a:latin typeface="+mn-ea"/>
                <a:cs typeface="Times New Roman"/>
                <a:sym typeface="Wingdings" pitchFamily="2" charset="2"/>
              </a:rPr>
              <a:t>句法</a:t>
            </a:r>
            <a:r>
              <a:rPr lang="en-US" dirty="0">
                <a:latin typeface="+mn-ea"/>
                <a:cs typeface="Times New Roman"/>
                <a:sym typeface="Wingdings" pitchFamily="2" charset="2"/>
              </a:rPr>
              <a:t>  </a:t>
            </a:r>
            <a:r>
              <a:rPr lang="zh-CN" altLang="en-US" dirty="0">
                <a:latin typeface="+mn-ea"/>
                <a:cs typeface="Times New Roman"/>
                <a:sym typeface="Wingdings" pitchFamily="2" charset="2"/>
              </a:rPr>
              <a:t>语义</a:t>
            </a:r>
            <a:r>
              <a:rPr lang="en-US" dirty="0">
                <a:latin typeface="+mn-ea"/>
                <a:cs typeface="Times New Roman"/>
                <a:sym typeface="Wingdings" pitchFamily="2" charset="2"/>
              </a:rPr>
              <a:t>  </a:t>
            </a:r>
            <a:r>
              <a:rPr lang="zh-CN" altLang="en-US" dirty="0">
                <a:latin typeface="+mn-ea"/>
                <a:cs typeface="Times New Roman"/>
                <a:sym typeface="Wingdings" pitchFamily="2" charset="2"/>
              </a:rPr>
              <a:t>语用</a:t>
            </a:r>
            <a:r>
              <a:rPr lang="en-US" dirty="0">
                <a:latin typeface="+mn-ea"/>
                <a:cs typeface="Times New Roman"/>
                <a:sym typeface="Wingdings" pitchFamily="2" charset="2"/>
              </a:rPr>
              <a:t>  </a:t>
            </a:r>
            <a:r>
              <a:rPr lang="zh-CN" altLang="en-US" dirty="0">
                <a:latin typeface="+mn-ea"/>
                <a:cs typeface="Times New Roman"/>
                <a:sym typeface="Wingdings" pitchFamily="2" charset="2"/>
              </a:rPr>
              <a:t>语篇</a:t>
            </a:r>
            <a:endParaRPr lang="en-US" dirty="0">
              <a:latin typeface="+mn-ea"/>
              <a:cs typeface="Times New Roman"/>
            </a:endParaRPr>
          </a:p>
          <a:p>
            <a:pPr>
              <a:spcBef>
                <a:spcPts val="1500"/>
              </a:spcBef>
            </a:pPr>
            <a:r>
              <a:rPr lang="en-US" dirty="0">
                <a:latin typeface="+mn-ea"/>
                <a:cs typeface="Times New Roman"/>
              </a:rPr>
              <a:t>RNN </a:t>
            </a:r>
            <a:r>
              <a:rPr lang="zh-CN" altLang="en-US" dirty="0">
                <a:latin typeface="+mn-ea"/>
                <a:cs typeface="Times New Roman"/>
              </a:rPr>
              <a:t>处理顺序数据并具有存储状态的功能</a:t>
            </a:r>
            <a:endParaRPr lang="en-US" dirty="0">
              <a:latin typeface="+mn-ea"/>
              <a:cs typeface="Times New Roman"/>
            </a:endParaRPr>
          </a:p>
          <a:p>
            <a:pPr>
              <a:spcBef>
                <a:spcPts val="1500"/>
              </a:spcBef>
            </a:pPr>
            <a:r>
              <a:rPr lang="en-US" dirty="0">
                <a:latin typeface="+mn-ea"/>
                <a:cs typeface="Times New Roman"/>
              </a:rPr>
              <a:t>LSTM </a:t>
            </a:r>
            <a:r>
              <a:rPr lang="zh-CN" altLang="en-US" dirty="0">
                <a:latin typeface="+mn-ea"/>
                <a:cs typeface="Times New Roman"/>
              </a:rPr>
              <a:t>有读、写、保留状态的功能</a:t>
            </a:r>
            <a:endParaRPr lang="en-US" dirty="0">
              <a:latin typeface="+mn-ea"/>
              <a:cs typeface="Times New Roman"/>
            </a:endParaRPr>
          </a:p>
          <a:p>
            <a:pPr>
              <a:spcBef>
                <a:spcPts val="1500"/>
              </a:spcBef>
              <a:defRPr/>
            </a:pPr>
            <a:r>
              <a:rPr lang="en-US" dirty="0">
                <a:latin typeface="+mn-ea"/>
                <a:cs typeface="Times New Roman"/>
              </a:rPr>
              <a:t>Word2Vec: </a:t>
            </a:r>
            <a:r>
              <a:rPr lang="zh-CN" altLang="en-US" dirty="0">
                <a:latin typeface="+mn-ea"/>
                <a:cs typeface="Times New Roman"/>
              </a:rPr>
              <a:t>通过神经网络将 </a:t>
            </a:r>
            <a:r>
              <a:rPr lang="en-US" dirty="0">
                <a:latin typeface="+mn-ea"/>
                <a:cs typeface="Times New Roman"/>
              </a:rPr>
              <a:t>words </a:t>
            </a:r>
            <a:r>
              <a:rPr lang="en-US" dirty="0">
                <a:latin typeface="+mn-ea"/>
                <a:cs typeface="Times New Roman"/>
                <a:sym typeface="Wingdings" pitchFamily="2" charset="2"/>
              </a:rPr>
              <a:t></a:t>
            </a:r>
            <a:r>
              <a:rPr lang="en-US" dirty="0">
                <a:latin typeface="+mn-ea"/>
                <a:cs typeface="Times New Roman"/>
              </a:rPr>
              <a:t> vectors</a:t>
            </a:r>
          </a:p>
          <a:p>
            <a:pPr>
              <a:spcBef>
                <a:spcPts val="1500"/>
              </a:spcBef>
              <a:defRPr/>
            </a:pPr>
            <a:r>
              <a:rPr lang="en-US" dirty="0">
                <a:latin typeface="+mn-ea"/>
                <a:cs typeface="Times New Roman"/>
              </a:rPr>
              <a:t>BERT: attention </a:t>
            </a:r>
            <a:r>
              <a:rPr lang="zh-CN" altLang="en-US" dirty="0">
                <a:latin typeface="+mn-ea"/>
                <a:cs typeface="Times New Roman"/>
              </a:rPr>
              <a:t>到</a:t>
            </a:r>
            <a:r>
              <a:rPr lang="en-US" dirty="0">
                <a:latin typeface="+mn-ea"/>
                <a:cs typeface="Times New Roman"/>
              </a:rPr>
              <a:t> transformer </a:t>
            </a:r>
          </a:p>
          <a:p>
            <a:pPr>
              <a:spcBef>
                <a:spcPts val="1500"/>
              </a:spcBef>
              <a:defRPr/>
            </a:pPr>
            <a:r>
              <a:rPr lang="zh-CN" altLang="en-US" dirty="0">
                <a:latin typeface="+mn-ea"/>
                <a:cs typeface="Times New Roman"/>
              </a:rPr>
              <a:t>语音识别，问答系统，机器翻译</a:t>
            </a:r>
            <a:endParaRPr lang="en-US" dirty="0">
              <a:latin typeface="+mn-ea"/>
              <a:cs typeface="Times New Roman"/>
            </a:endParaRPr>
          </a:p>
          <a:p>
            <a:pPr>
              <a:spcBef>
                <a:spcPts val="1500"/>
              </a:spcBef>
            </a:pPr>
            <a:endParaRPr lang="en-US" dirty="0">
              <a:latin typeface="+mn-ea"/>
              <a:cs typeface="Times New Roman"/>
            </a:endParaRPr>
          </a:p>
          <a:p>
            <a:pPr>
              <a:spcBef>
                <a:spcPts val="1500"/>
              </a:spcBef>
            </a:pPr>
            <a:endParaRPr lang="en-US" dirty="0">
              <a:latin typeface="+mn-ea"/>
              <a:cs typeface="Times New Roman"/>
            </a:endParaRPr>
          </a:p>
        </p:txBody>
      </p:sp>
    </p:spTree>
    <p:extLst>
      <p:ext uri="{BB962C8B-B14F-4D97-AF65-F5344CB8AC3E}">
        <p14:creationId xmlns:p14="http://schemas.microsoft.com/office/powerpoint/2010/main" val="1950303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09600"/>
            <a:ext cx="6019800" cy="990600"/>
          </a:xfrm>
        </p:spPr>
        <p:txBody>
          <a:bodyPr>
            <a:normAutofit/>
          </a:bodyPr>
          <a:lstStyle/>
          <a:p>
            <a:r>
              <a:rPr lang="en-US" b="1">
                <a:solidFill>
                  <a:srgbClr val="0000FF"/>
                </a:solidFill>
                <a:latin typeface="Arial" charset="0"/>
                <a:ea typeface="Arial" charset="0"/>
                <a:cs typeface="Arial" charset="0"/>
              </a:rPr>
              <a:t>Further Reading</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457200" y="1447800"/>
            <a:ext cx="8686800" cy="5181600"/>
          </a:xfrm>
        </p:spPr>
        <p:txBody>
          <a:bodyPr>
            <a:noAutofit/>
          </a:bodyPr>
          <a:lstStyle/>
          <a:p>
            <a:r>
              <a:rPr lang="en-US" dirty="0">
                <a:latin typeface="Times New Roman"/>
                <a:cs typeface="Times New Roman"/>
              </a:rPr>
              <a:t>RNN</a:t>
            </a:r>
          </a:p>
          <a:p>
            <a:pPr lvl="1"/>
            <a:r>
              <a:rPr lang="en-US" dirty="0">
                <a:latin typeface="Times New Roman"/>
                <a:cs typeface="Times New Roman"/>
                <a:hlinkClick r:id="rId2"/>
              </a:rPr>
              <a:t>https://arxiv.org/pdf/1506.00019.pdf</a:t>
            </a:r>
            <a:r>
              <a:rPr lang="en-US" dirty="0">
                <a:latin typeface="Times New Roman"/>
                <a:cs typeface="Times New Roman"/>
              </a:rPr>
              <a:t> </a:t>
            </a:r>
          </a:p>
          <a:p>
            <a:pPr lvl="1"/>
            <a:r>
              <a:rPr lang="en-US" dirty="0">
                <a:latin typeface="Times New Roman"/>
                <a:cs typeface="Times New Roman"/>
                <a:hlinkClick r:id="rId3"/>
              </a:rPr>
              <a:t>https://arxiv.org/abs/1406.1078</a:t>
            </a:r>
            <a:endParaRPr lang="en-US" dirty="0">
              <a:latin typeface="Times New Roman"/>
              <a:cs typeface="Times New Roman"/>
            </a:endParaRPr>
          </a:p>
          <a:p>
            <a:pPr lvl="1"/>
            <a:r>
              <a:rPr lang="en-US" dirty="0">
                <a:latin typeface="Times New Roman"/>
                <a:cs typeface="Times New Roman"/>
                <a:hlinkClick r:id="rId4"/>
              </a:rPr>
              <a:t>http://machinelearning.wustl.edu/mlpapers/paper_files/icml2006_GravesFGS06.pdf</a:t>
            </a:r>
            <a:r>
              <a:rPr lang="en-US" dirty="0">
                <a:latin typeface="Times New Roman"/>
                <a:cs typeface="Times New Roman"/>
              </a:rPr>
              <a:t> </a:t>
            </a:r>
          </a:p>
          <a:p>
            <a:r>
              <a:rPr lang="en-US" dirty="0">
                <a:latin typeface="Times New Roman"/>
                <a:cs typeface="Times New Roman"/>
              </a:rPr>
              <a:t>LSTM</a:t>
            </a:r>
          </a:p>
          <a:p>
            <a:pPr lvl="1"/>
            <a:r>
              <a:rPr lang="en-US" dirty="0">
                <a:latin typeface="Times New Roman"/>
                <a:cs typeface="Times New Roman"/>
                <a:hlinkClick r:id="rId2"/>
              </a:rPr>
              <a:t>http://web.eecs.utk.edu/~itamar/courses/ECE-692/Bobby_paper1.pdf</a:t>
            </a:r>
          </a:p>
          <a:p>
            <a:pPr lvl="1"/>
            <a:r>
              <a:rPr lang="en-US" dirty="0">
                <a:latin typeface="Times New Roman"/>
                <a:cs typeface="Times New Roman"/>
                <a:hlinkClick r:id="rId5"/>
              </a:rPr>
              <a:t>https://arxiv.org/abs/1412.3555</a:t>
            </a:r>
            <a:endParaRPr lang="en-US" dirty="0">
              <a:latin typeface="Times New Roman"/>
              <a:cs typeface="Times New Roman"/>
            </a:endParaRPr>
          </a:p>
          <a:p>
            <a:r>
              <a:rPr lang="en-US" dirty="0">
                <a:latin typeface="Times New Roman"/>
                <a:cs typeface="Times New Roman"/>
              </a:rPr>
              <a:t>Word2Vec</a:t>
            </a:r>
          </a:p>
          <a:p>
            <a:pPr lvl="1"/>
            <a:r>
              <a:rPr lang="en-US" dirty="0">
                <a:latin typeface="Times New Roman"/>
                <a:cs typeface="Times New Roman"/>
                <a:hlinkClick r:id="rId6"/>
              </a:rPr>
              <a:t>https://arxiv.org/abs/1301.3781</a:t>
            </a:r>
            <a:r>
              <a:rPr lang="en-US" dirty="0">
                <a:latin typeface="Times New Roman"/>
                <a:cs typeface="Times New Roman"/>
              </a:rPr>
              <a:t> </a:t>
            </a:r>
          </a:p>
          <a:p>
            <a:pPr lvl="1"/>
            <a:r>
              <a:rPr lang="en-US" dirty="0">
                <a:latin typeface="Times New Roman"/>
                <a:ea typeface="ＭＳ Ｐゴシック" charset="0"/>
                <a:cs typeface="Times New Roman"/>
                <a:hlinkClick r:id="rId7"/>
              </a:rPr>
              <a:t>https://arxiv.org/pdf/1402.3722v1.pdf</a:t>
            </a:r>
            <a:r>
              <a:rPr lang="en-US" dirty="0">
                <a:latin typeface="Times New Roman"/>
                <a:ea typeface="ＭＳ Ｐゴシック" charset="0"/>
                <a:cs typeface="Times New Roman"/>
              </a:rPr>
              <a:t> </a:t>
            </a:r>
          </a:p>
          <a:p>
            <a:endParaRPr lang="en-US" dirty="0">
              <a:latin typeface="Times New Roman"/>
              <a:cs typeface="Times New Roman"/>
            </a:endParaRPr>
          </a:p>
          <a:p>
            <a:endParaRPr lang="en-US" dirty="0">
              <a:latin typeface="Times New Roman"/>
              <a:cs typeface="Times New Roman"/>
            </a:endParaRPr>
          </a:p>
        </p:txBody>
      </p:sp>
    </p:spTree>
    <p:extLst>
      <p:ext uri="{BB962C8B-B14F-4D97-AF65-F5344CB8AC3E}">
        <p14:creationId xmlns:p14="http://schemas.microsoft.com/office/powerpoint/2010/main" val="7408487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normAutofit/>
          </a:bodyPr>
          <a:lstStyle/>
          <a:p>
            <a:pPr algn="ctr"/>
            <a:r>
              <a:rPr lang="en-US" altLang="x-none" sz="3200" b="1" dirty="0">
                <a:solidFill>
                  <a:srgbClr val="438086"/>
                </a:solidFill>
                <a:latin typeface="Calibri" charset="0"/>
                <a:ea typeface="Calibri" charset="0"/>
                <a:cs typeface="Calibri" charset="0"/>
              </a:rPr>
              <a:t>Acknowledgments</a:t>
            </a:r>
            <a:endParaRPr lang="en-US" altLang="x-none" sz="2800" b="1" dirty="0">
              <a:solidFill>
                <a:srgbClr val="438086"/>
              </a:solidFill>
              <a:latin typeface="Calibri" charset="0"/>
              <a:ea typeface="Calibri" charset="0"/>
              <a:cs typeface="Calibri" charset="0"/>
            </a:endParaRPr>
          </a:p>
        </p:txBody>
      </p:sp>
      <p:sp>
        <p:nvSpPr>
          <p:cNvPr id="157698" name="Rectangle 3"/>
          <p:cNvSpPr>
            <a:spLocks noGrp="1" noChangeArrowheads="1"/>
          </p:cNvSpPr>
          <p:nvPr>
            <p:ph idx="1"/>
          </p:nvPr>
        </p:nvSpPr>
        <p:spPr>
          <a:xfrm>
            <a:off x="646906" y="2286000"/>
            <a:ext cx="8064500" cy="3276600"/>
          </a:xfrm>
          <a:noFill/>
        </p:spPr>
        <p:txBody>
          <a:bodyPr>
            <a:normAutofit/>
          </a:bodyPr>
          <a:lstStyle/>
          <a:p>
            <a:pPr algn="ctr">
              <a:spcBef>
                <a:spcPct val="50000"/>
              </a:spcBef>
              <a:buFont typeface="Monotype Sorts" charset="2"/>
              <a:buNone/>
            </a:pPr>
            <a:r>
              <a:rPr lang="en-US" altLang="x-none" sz="2400" dirty="0"/>
              <a:t>  This file is for the educational purpose only. </a:t>
            </a:r>
          </a:p>
          <a:p>
            <a:pPr algn="ctr">
              <a:spcBef>
                <a:spcPct val="50000"/>
              </a:spcBef>
              <a:buFont typeface="Monotype Sorts" charset="2"/>
              <a:buNone/>
            </a:pPr>
            <a:r>
              <a:rPr lang="en-US" altLang="x-none" sz="2400" dirty="0"/>
              <a:t>Some materials (including pictures and text) were taken from the Internet at the public domain.</a:t>
            </a:r>
          </a:p>
        </p:txBody>
      </p:sp>
    </p:spTree>
    <p:extLst>
      <p:ext uri="{BB962C8B-B14F-4D97-AF65-F5344CB8AC3E}">
        <p14:creationId xmlns:p14="http://schemas.microsoft.com/office/powerpoint/2010/main" val="203486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54200C07-DD7A-0E49-8749-184112412EDF}"/>
              </a:ext>
            </a:extLst>
          </p:cNvPr>
          <p:cNvSpPr>
            <a:spLocks noGrp="1" noRot="1" noChangeArrowheads="1"/>
          </p:cNvSpPr>
          <p:nvPr>
            <p:ph type="title"/>
          </p:nvPr>
        </p:nvSpPr>
        <p:spPr>
          <a:xfrm>
            <a:off x="497568" y="542925"/>
            <a:ext cx="8385175" cy="1431925"/>
          </a:xfrm>
        </p:spPr>
        <p:txBody>
          <a:bodyPr>
            <a:normAutofit/>
          </a:bodyPr>
          <a:lstStyle/>
          <a:p>
            <a:r>
              <a:rPr lang="zh-CN" altLang="en-US" sz="3600" b="1" dirty="0">
                <a:solidFill>
                  <a:srgbClr val="438086"/>
                </a:solidFill>
                <a:latin typeface="Arial" panose="020B0604020202020204" pitchFamily="34" charset="0"/>
                <a:cs typeface="Arial" panose="020B0604020202020204" pitchFamily="34" charset="0"/>
              </a:rPr>
              <a:t>词表</a:t>
            </a:r>
            <a:r>
              <a:rPr lang="en-US" altLang="zh-CN" sz="3600" b="1" dirty="0">
                <a:solidFill>
                  <a:srgbClr val="438086"/>
                </a:solidFill>
                <a:latin typeface="Arial" panose="020B0604020202020204" pitchFamily="34" charset="0"/>
                <a:cs typeface="Arial" panose="020B0604020202020204" pitchFamily="34" charset="0"/>
              </a:rPr>
              <a:t>(</a:t>
            </a:r>
            <a:r>
              <a:rPr lang="en-AU" altLang="en-US" sz="3600" b="1" dirty="0">
                <a:solidFill>
                  <a:srgbClr val="438086"/>
                </a:solidFill>
                <a:latin typeface="Arial" panose="020B0604020202020204" pitchFamily="34" charset="0"/>
                <a:cs typeface="Arial" panose="020B0604020202020204" pitchFamily="34" charset="0"/>
              </a:rPr>
              <a:t>Lexicon)</a:t>
            </a:r>
            <a:endParaRPr lang="en-US" altLang="en-US" sz="3600" b="1" dirty="0">
              <a:solidFill>
                <a:srgbClr val="438086"/>
              </a:solidFill>
              <a:latin typeface="Arial" panose="020B0604020202020204" pitchFamily="34" charset="0"/>
              <a:cs typeface="Arial" panose="020B0604020202020204" pitchFamily="34" charset="0"/>
            </a:endParaRPr>
          </a:p>
        </p:txBody>
      </p:sp>
      <p:sp>
        <p:nvSpPr>
          <p:cNvPr id="349187" name="Rectangle 3">
            <a:extLst>
              <a:ext uri="{FF2B5EF4-FFF2-40B4-BE49-F238E27FC236}">
                <a16:creationId xmlns:a16="http://schemas.microsoft.com/office/drawing/2014/main" id="{CD4CF160-B124-D94B-81D4-AC3625F37A37}"/>
              </a:ext>
            </a:extLst>
          </p:cNvPr>
          <p:cNvSpPr>
            <a:spLocks noGrp="1" noRot="1" noChangeArrowheads="1"/>
          </p:cNvSpPr>
          <p:nvPr>
            <p:ph type="body" sz="half" idx="1"/>
          </p:nvPr>
        </p:nvSpPr>
        <p:spPr>
          <a:xfrm>
            <a:off x="0" y="2223966"/>
            <a:ext cx="3657600" cy="2865108"/>
          </a:xfrm>
        </p:spPr>
        <p:txBody>
          <a:bodyPr vert="horz" anchor="t">
            <a:normAutofit/>
          </a:bodyPr>
          <a:lstStyle/>
          <a:p>
            <a:pPr indent="-255905"/>
            <a:r>
              <a:rPr lang="zh-CN" altLang="en-US" sz="2000" dirty="0">
                <a:solidFill>
                  <a:schemeClr val="accent2">
                    <a:lumMod val="50000"/>
                  </a:schemeClr>
                </a:solidFill>
                <a:latin typeface="+mn-ea"/>
              </a:rPr>
              <a:t>一个内部词典，用来进行句法和语义的分析</a:t>
            </a:r>
            <a:endParaRPr lang="en-US" altLang="zh-CN" sz="2000" dirty="0">
              <a:solidFill>
                <a:schemeClr val="accent2">
                  <a:lumMod val="50000"/>
                </a:schemeClr>
              </a:solidFill>
              <a:latin typeface="+mn-ea"/>
            </a:endParaRPr>
          </a:p>
          <a:p>
            <a:pPr indent="-255905"/>
            <a:endParaRPr lang="en-AU" altLang="en-US" sz="2000" dirty="0">
              <a:solidFill>
                <a:schemeClr val="accent2">
                  <a:lumMod val="50000"/>
                </a:schemeClr>
              </a:solidFill>
              <a:latin typeface="+mn-ea"/>
            </a:endParaRPr>
          </a:p>
          <a:p>
            <a:pPr indent="-255905"/>
            <a:endParaRPr lang="en-AU" altLang="en-US" sz="2000" dirty="0">
              <a:solidFill>
                <a:schemeClr val="accent2">
                  <a:lumMod val="50000"/>
                </a:schemeClr>
              </a:solidFill>
              <a:latin typeface="+mn-ea"/>
            </a:endParaRPr>
          </a:p>
          <a:p>
            <a:pPr indent="-255905"/>
            <a:r>
              <a:rPr lang="zh-CN" altLang="en-US" sz="2000" dirty="0">
                <a:solidFill>
                  <a:schemeClr val="accent2">
                    <a:lumMod val="50000"/>
                  </a:schemeClr>
                </a:solidFill>
                <a:latin typeface="+mn-ea"/>
              </a:rPr>
              <a:t>包含单词或此字符串的语义和语法信息 （举例：</a:t>
            </a:r>
            <a:r>
              <a:rPr lang="en-AU" altLang="en-US" sz="2000" dirty="0">
                <a:solidFill>
                  <a:schemeClr val="accent2">
                    <a:lumMod val="50000"/>
                  </a:schemeClr>
                </a:solidFill>
                <a:latin typeface="+mn-ea"/>
              </a:rPr>
              <a:t>part-of-speech）</a:t>
            </a:r>
            <a:endParaRPr lang="en-US" altLang="en-US" sz="2000" dirty="0">
              <a:solidFill>
                <a:schemeClr val="accent2">
                  <a:lumMod val="50000"/>
                </a:schemeClr>
              </a:solidFill>
              <a:latin typeface="+mn-ea"/>
            </a:endParaRPr>
          </a:p>
        </p:txBody>
      </p:sp>
      <p:pic>
        <p:nvPicPr>
          <p:cNvPr id="349190" name="Picture 6">
            <a:extLst>
              <a:ext uri="{FF2B5EF4-FFF2-40B4-BE49-F238E27FC236}">
                <a16:creationId xmlns:a16="http://schemas.microsoft.com/office/drawing/2014/main" id="{A80EAA95-A654-1B46-A172-F6EA39BECA3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810000" y="1600200"/>
            <a:ext cx="5181600" cy="3363132"/>
          </a:xfrm>
          <a:noFill/>
          <a:ln/>
        </p:spPr>
      </p:pic>
      <p:sp>
        <p:nvSpPr>
          <p:cNvPr id="7" name="Slide Number Placeholder 6">
            <a:extLst>
              <a:ext uri="{FF2B5EF4-FFF2-40B4-BE49-F238E27FC236}">
                <a16:creationId xmlns:a16="http://schemas.microsoft.com/office/drawing/2014/main" id="{3154706A-CA41-1F4E-B477-80848642F553}"/>
              </a:ext>
            </a:extLst>
          </p:cNvPr>
          <p:cNvSpPr>
            <a:spLocks noGrp="1"/>
          </p:cNvSpPr>
          <p:nvPr>
            <p:ph type="sldNum" sz="quarter" idx="12"/>
          </p:nvPr>
        </p:nvSpPr>
        <p:spPr>
          <a:xfrm>
            <a:off x="6937375" y="6457950"/>
            <a:ext cx="1901825" cy="476250"/>
          </a:xfrm>
        </p:spPr>
        <p:txBody>
          <a:bodyPr/>
          <a:lstStyle/>
          <a:p>
            <a:fld id="{270E219F-3DC8-4549-8BE5-8B2928098464}" type="slidenum">
              <a:rPr lang="en-US" altLang="en-US"/>
              <a:pPr/>
              <a:t>19</a:t>
            </a:fld>
            <a:endParaRPr lang="en-US" altLang="en-US"/>
          </a:p>
        </p:txBody>
      </p:sp>
      <p:sp>
        <p:nvSpPr>
          <p:cNvPr id="349191" name="Text Box 7">
            <a:extLst>
              <a:ext uri="{FF2B5EF4-FFF2-40B4-BE49-F238E27FC236}">
                <a16:creationId xmlns:a16="http://schemas.microsoft.com/office/drawing/2014/main" id="{C325E810-BFEF-7443-B83E-F98DBF1CBA70}"/>
              </a:ext>
            </a:extLst>
          </p:cNvPr>
          <p:cNvSpPr txBox="1">
            <a:spLocks noChangeArrowheads="1"/>
          </p:cNvSpPr>
          <p:nvPr/>
        </p:nvSpPr>
        <p:spPr bwMode="auto">
          <a:xfrm>
            <a:off x="4355024" y="5298745"/>
            <a:ext cx="44841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AU" altLang="en-US" sz="2000">
                <a:effectLst>
                  <a:outerShdw blurRad="38100" dist="38100" dir="2700000" algn="tl">
                    <a:srgbClr val="000000"/>
                  </a:outerShdw>
                </a:effectLst>
              </a:rPr>
              <a:t>“Mary had a little lamb”</a:t>
            </a:r>
            <a:r>
              <a:rPr lang="zh-CN" altLang="en-US" sz="2000">
                <a:effectLst>
                  <a:outerShdw blurRad="38100" dist="38100" dir="2700000" algn="tl">
                    <a:srgbClr val="000000"/>
                  </a:outerShdw>
                </a:effectLst>
              </a:rPr>
              <a:t>的分析树</a:t>
            </a:r>
            <a:endParaRPr lang="en-US" altLang="en-US" sz="2000">
              <a:effectLst>
                <a:outerShdw blurRad="38100" dist="38100" dir="2700000" algn="tl">
                  <a:srgbClr val="000000"/>
                </a:outerShdw>
              </a:effectLst>
            </a:endParaRPr>
          </a:p>
        </p:txBody>
      </p:sp>
    </p:spTree>
    <p:extLst>
      <p:ext uri="{BB962C8B-B14F-4D97-AF65-F5344CB8AC3E}">
        <p14:creationId xmlns:p14="http://schemas.microsoft.com/office/powerpoint/2010/main" val="2417086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533400" y="609600"/>
            <a:ext cx="7086600" cy="1143000"/>
          </a:xfrm>
        </p:spPr>
        <p:txBody>
          <a:bodyPr>
            <a:normAutofit/>
          </a:bodyPr>
          <a:lstStyle/>
          <a:p>
            <a:r>
              <a:rPr lang="en-US" altLang="zh-CN" sz="4400" b="1">
                <a:solidFill>
                  <a:srgbClr val="438086"/>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a:ea typeface="宋体" charset="-122"/>
            </a:endParaRPr>
          </a:p>
          <a:p>
            <a:pPr>
              <a:spcBef>
                <a:spcPts val="1500"/>
              </a:spcBef>
            </a:pPr>
            <a:r>
              <a:rPr lang="en-US" sz="3200"/>
              <a:t>Introduction to NLP</a:t>
            </a:r>
          </a:p>
          <a:p>
            <a:pPr>
              <a:spcBef>
                <a:spcPts val="1500"/>
              </a:spcBef>
            </a:pPr>
            <a:r>
              <a:rPr lang="en-US" sz="3200"/>
              <a:t>NLP components and basic methods</a:t>
            </a:r>
          </a:p>
          <a:p>
            <a:pPr>
              <a:spcBef>
                <a:spcPts val="1500"/>
              </a:spcBef>
            </a:pPr>
            <a:r>
              <a:rPr lang="en-US" sz="3200"/>
              <a:t>Structure of RNN</a:t>
            </a:r>
          </a:p>
          <a:p>
            <a:pPr>
              <a:spcBef>
                <a:spcPts val="1500"/>
              </a:spcBef>
            </a:pPr>
            <a:r>
              <a:rPr lang="en-US" sz="3200"/>
              <a:t>Long Short-term Memory (LSTM)</a:t>
            </a:r>
          </a:p>
          <a:p>
            <a:pPr>
              <a:spcBef>
                <a:spcPts val="1500"/>
              </a:spcBef>
            </a:pPr>
            <a:r>
              <a:rPr lang="en-US" sz="3200"/>
              <a:t>Basic language models</a:t>
            </a:r>
          </a:p>
          <a:p>
            <a:pPr>
              <a:spcBef>
                <a:spcPts val="1500"/>
              </a:spcBef>
            </a:pPr>
            <a:r>
              <a:rPr lang="en-US" sz="3200"/>
              <a:t>BERT</a:t>
            </a:r>
          </a:p>
          <a:p>
            <a:pPr>
              <a:spcBef>
                <a:spcPts val="1500"/>
              </a:spcBef>
            </a:pPr>
            <a:r>
              <a:rPr lang="en-US" sz="3200"/>
              <a:t>NLP applications</a:t>
            </a:r>
          </a:p>
        </p:txBody>
      </p:sp>
    </p:spTree>
    <p:extLst>
      <p:ext uri="{BB962C8B-B14F-4D97-AF65-F5344CB8AC3E}">
        <p14:creationId xmlns:p14="http://schemas.microsoft.com/office/powerpoint/2010/main" val="1741519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2B475012-BFF3-DD42-98DB-7B010A54D82A}"/>
              </a:ext>
            </a:extLst>
          </p:cNvPr>
          <p:cNvSpPr>
            <a:spLocks noGrp="1" noChangeArrowheads="1"/>
          </p:cNvSpPr>
          <p:nvPr>
            <p:ph idx="1"/>
          </p:nvPr>
        </p:nvSpPr>
        <p:spPr>
          <a:xfrm>
            <a:off x="3741164" y="1447800"/>
            <a:ext cx="4936671" cy="2438400"/>
          </a:xfrm>
        </p:spPr>
        <p:txBody>
          <a:bodyPr>
            <a:normAutofit/>
          </a:bodyPr>
          <a:lstStyle/>
          <a:p>
            <a:pPr eaLnBrk="1" hangingPunct="1">
              <a:lnSpc>
                <a:spcPct val="80000"/>
              </a:lnSpc>
            </a:pPr>
            <a:r>
              <a:rPr lang="en-US" altLang="en-US" sz="2400"/>
              <a:t>A corpus is a collection of text</a:t>
            </a:r>
          </a:p>
          <a:p>
            <a:pPr lvl="1" eaLnBrk="1" hangingPunct="1">
              <a:lnSpc>
                <a:spcPct val="80000"/>
              </a:lnSpc>
            </a:pPr>
            <a:r>
              <a:rPr lang="en-US" altLang="en-US" sz="2000"/>
              <a:t>Often annotated in some way</a:t>
            </a:r>
          </a:p>
          <a:p>
            <a:pPr lvl="1" eaLnBrk="1" hangingPunct="1">
              <a:lnSpc>
                <a:spcPct val="80000"/>
              </a:lnSpc>
            </a:pPr>
            <a:r>
              <a:rPr lang="en-US" altLang="en-US" sz="2000"/>
              <a:t>Sometimes just lots of text</a:t>
            </a:r>
          </a:p>
          <a:p>
            <a:pPr lvl="1" eaLnBrk="1" hangingPunct="1">
              <a:lnSpc>
                <a:spcPct val="80000"/>
              </a:lnSpc>
            </a:pPr>
            <a:r>
              <a:rPr lang="en-US" altLang="en-US" sz="2000"/>
              <a:t>Balanced vs. uniform corpora</a:t>
            </a:r>
          </a:p>
          <a:p>
            <a:pPr lvl="1">
              <a:lnSpc>
                <a:spcPct val="80000"/>
              </a:lnSpc>
            </a:pPr>
            <a:r>
              <a:rPr lang="en-US" altLang="en-US" sz="2000"/>
              <a:t>Newswire collections: 500M+ words</a:t>
            </a:r>
          </a:p>
          <a:p>
            <a:pPr lvl="1" eaLnBrk="1" hangingPunct="1">
              <a:lnSpc>
                <a:spcPct val="80000"/>
              </a:lnSpc>
            </a:pPr>
            <a:endParaRPr lang="en-US" altLang="en-US" sz="2000"/>
          </a:p>
        </p:txBody>
      </p:sp>
      <p:pic>
        <p:nvPicPr>
          <p:cNvPr id="36868" name="Picture 4" descr="therosettastone">
            <a:extLst>
              <a:ext uri="{FF2B5EF4-FFF2-40B4-BE49-F238E27FC236}">
                <a16:creationId xmlns:a16="http://schemas.microsoft.com/office/drawing/2014/main" id="{7D87163D-CBA8-5042-AC64-CD78969CF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1827549"/>
            <a:ext cx="3314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DDFDDDB-7CE6-E045-B26D-A38BAC8D4877}"/>
              </a:ext>
            </a:extLst>
          </p:cNvPr>
          <p:cNvSpPr txBox="1">
            <a:spLocks noRot="1" noChangeArrowheads="1"/>
          </p:cNvSpPr>
          <p:nvPr/>
        </p:nvSpPr>
        <p:spPr>
          <a:xfrm>
            <a:off x="497568" y="542925"/>
            <a:ext cx="8385175" cy="1431925"/>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AU" altLang="en-US" sz="4400" b="1" dirty="0">
                <a:solidFill>
                  <a:srgbClr val="0000FF"/>
                </a:solidFill>
                <a:latin typeface="Arial" panose="020B0604020202020204" pitchFamily="34" charset="0"/>
                <a:cs typeface="Arial" panose="020B0604020202020204" pitchFamily="34" charset="0"/>
              </a:rPr>
              <a:t>Corpora</a:t>
            </a:r>
            <a:endParaRPr lang="en-US" altLang="en-US" b="1" dirty="0">
              <a:solidFill>
                <a:srgbClr val="0000FF"/>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EF13A022-9ADA-104A-944B-70149DFB470D}"/>
              </a:ext>
            </a:extLst>
          </p:cNvPr>
          <p:cNvSpPr/>
          <p:nvPr/>
        </p:nvSpPr>
        <p:spPr>
          <a:xfrm>
            <a:off x="4180114" y="3847689"/>
            <a:ext cx="4497722" cy="2246769"/>
          </a:xfrm>
          <a:prstGeom prst="rect">
            <a:avLst/>
          </a:prstGeom>
        </p:spPr>
        <p:txBody>
          <a:bodyPr wrap="square">
            <a:spAutoFit/>
          </a:bodyPr>
          <a:lstStyle/>
          <a:p>
            <a:r>
              <a:rPr lang="en-US" altLang="en-US" sz="2000"/>
              <a:t>Example of “parallel text”: same text in two or more languages</a:t>
            </a:r>
          </a:p>
          <a:p>
            <a:pPr lvl="1"/>
            <a:r>
              <a:rPr lang="en-US" altLang="en-US" sz="2000"/>
              <a:t>Hieroglyphic Egyptian, Demotic Egyptian and classical Greek</a:t>
            </a:r>
          </a:p>
          <a:p>
            <a:endParaRPr lang="en-US" altLang="en-US" sz="2000" b="1"/>
          </a:p>
          <a:p>
            <a:r>
              <a:rPr lang="en-US" altLang="en-US" sz="2000"/>
              <a:t>Used to understand hieroglyphic writing system</a:t>
            </a:r>
          </a:p>
        </p:txBody>
      </p:sp>
    </p:spTree>
    <p:extLst>
      <p:ext uri="{BB962C8B-B14F-4D97-AF65-F5344CB8AC3E}">
        <p14:creationId xmlns:p14="http://schemas.microsoft.com/office/powerpoint/2010/main" val="159239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2B475012-BFF3-DD42-98DB-7B010A54D82A}"/>
              </a:ext>
            </a:extLst>
          </p:cNvPr>
          <p:cNvSpPr>
            <a:spLocks noGrp="1" noChangeArrowheads="1"/>
          </p:cNvSpPr>
          <p:nvPr>
            <p:ph idx="1"/>
          </p:nvPr>
        </p:nvSpPr>
        <p:spPr>
          <a:xfrm>
            <a:off x="3741164" y="1447800"/>
            <a:ext cx="4936671" cy="1715631"/>
          </a:xfrm>
        </p:spPr>
        <p:txBody>
          <a:bodyPr>
            <a:normAutofit/>
          </a:bodyPr>
          <a:lstStyle/>
          <a:p>
            <a:pPr eaLnBrk="1" hangingPunct="1">
              <a:lnSpc>
                <a:spcPct val="80000"/>
              </a:lnSpc>
            </a:pPr>
            <a:r>
              <a:rPr lang="zh-CN" altLang="en-US" sz="2000">
                <a:latin typeface="+mn-ea"/>
              </a:rPr>
              <a:t>一个语料库是一堆文本的集合</a:t>
            </a:r>
            <a:endParaRPr lang="en-US" altLang="zh-CN" sz="2000">
              <a:latin typeface="+mn-ea"/>
            </a:endParaRPr>
          </a:p>
          <a:p>
            <a:pPr marL="109728" indent="0" eaLnBrk="1" hangingPunct="1">
              <a:lnSpc>
                <a:spcPct val="80000"/>
              </a:lnSpc>
              <a:buNone/>
            </a:pPr>
            <a:r>
              <a:rPr lang="zh-CN" altLang="en-US" sz="2000">
                <a:latin typeface="+mn-ea"/>
              </a:rPr>
              <a:t>，一般都会被标注，一些情况下只是大量文本。</a:t>
            </a:r>
            <a:endParaRPr lang="en-US" altLang="zh-CN" sz="2000">
              <a:latin typeface="+mn-ea"/>
            </a:endParaRPr>
          </a:p>
          <a:p>
            <a:pPr lvl="1" eaLnBrk="1" hangingPunct="1">
              <a:lnSpc>
                <a:spcPct val="80000"/>
              </a:lnSpc>
            </a:pPr>
            <a:r>
              <a:rPr lang="zh-CN" altLang="en-US" sz="1800">
                <a:latin typeface="+mn-ea"/>
              </a:rPr>
              <a:t>平衡语料库</a:t>
            </a:r>
            <a:r>
              <a:rPr lang="en-US" altLang="en-US" sz="1800">
                <a:latin typeface="+mn-ea"/>
              </a:rPr>
              <a:t> vs. </a:t>
            </a:r>
            <a:r>
              <a:rPr lang="zh-CN" altLang="en-US" sz="1800">
                <a:latin typeface="+mn-ea"/>
              </a:rPr>
              <a:t>统一语料库</a:t>
            </a:r>
            <a:endParaRPr lang="en-US" altLang="zh-CN" sz="1800">
              <a:latin typeface="+mn-ea"/>
            </a:endParaRPr>
          </a:p>
          <a:p>
            <a:pPr lvl="1" eaLnBrk="1" hangingPunct="1">
              <a:lnSpc>
                <a:spcPct val="80000"/>
              </a:lnSpc>
            </a:pPr>
            <a:r>
              <a:rPr lang="zh-CN" altLang="en-US" sz="1800">
                <a:latin typeface="+mn-ea"/>
              </a:rPr>
              <a:t>新闻专集</a:t>
            </a:r>
            <a:r>
              <a:rPr lang="en-US" altLang="en-US" sz="1800">
                <a:latin typeface="+mn-ea"/>
              </a:rPr>
              <a:t>: 500M+ words</a:t>
            </a:r>
          </a:p>
          <a:p>
            <a:pPr lvl="1" eaLnBrk="1" hangingPunct="1">
              <a:lnSpc>
                <a:spcPct val="80000"/>
              </a:lnSpc>
            </a:pPr>
            <a:endParaRPr lang="en-US" altLang="en-US" sz="2000">
              <a:latin typeface="+mn-ea"/>
            </a:endParaRPr>
          </a:p>
        </p:txBody>
      </p:sp>
      <p:pic>
        <p:nvPicPr>
          <p:cNvPr id="36868" name="Picture 4" descr="therosettastone">
            <a:extLst>
              <a:ext uri="{FF2B5EF4-FFF2-40B4-BE49-F238E27FC236}">
                <a16:creationId xmlns:a16="http://schemas.microsoft.com/office/drawing/2014/main" id="{7D87163D-CBA8-5042-AC64-CD78969CF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1827549"/>
            <a:ext cx="3314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3DDFDDDB-7CE6-E045-B26D-A38BAC8D4877}"/>
              </a:ext>
            </a:extLst>
          </p:cNvPr>
          <p:cNvSpPr txBox="1">
            <a:spLocks noRot="1" noChangeArrowheads="1"/>
          </p:cNvSpPr>
          <p:nvPr/>
        </p:nvSpPr>
        <p:spPr>
          <a:xfrm>
            <a:off x="252825" y="605403"/>
            <a:ext cx="3959411" cy="1133475"/>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sz="3600" b="1" dirty="0">
                <a:solidFill>
                  <a:srgbClr val="438086"/>
                </a:solidFill>
                <a:latin typeface="+mj-ea"/>
                <a:cs typeface="Arial" panose="020B0604020202020204" pitchFamily="34" charset="0"/>
              </a:rPr>
              <a:t>语料库</a:t>
            </a:r>
            <a:r>
              <a:rPr lang="en-US" altLang="zh-CN" sz="3600" b="1" dirty="0">
                <a:solidFill>
                  <a:srgbClr val="438086"/>
                </a:solidFill>
                <a:latin typeface="+mj-ea"/>
                <a:cs typeface="Arial" panose="020B0604020202020204" pitchFamily="34" charset="0"/>
              </a:rPr>
              <a:t>(Corpora)</a:t>
            </a:r>
            <a:endParaRPr lang="en-US" altLang="en-US" sz="3200" b="1" dirty="0">
              <a:solidFill>
                <a:srgbClr val="438086"/>
              </a:solidFill>
              <a:latin typeface="+mj-ea"/>
              <a:cs typeface="Arial" panose="020B0604020202020204" pitchFamily="34" charset="0"/>
            </a:endParaRPr>
          </a:p>
        </p:txBody>
      </p:sp>
      <p:sp>
        <p:nvSpPr>
          <p:cNvPr id="2" name="Rectangle 1">
            <a:extLst>
              <a:ext uri="{FF2B5EF4-FFF2-40B4-BE49-F238E27FC236}">
                <a16:creationId xmlns:a16="http://schemas.microsoft.com/office/drawing/2014/main" id="{EF13A022-9ADA-104A-944B-70149DFB470D}"/>
              </a:ext>
            </a:extLst>
          </p:cNvPr>
          <p:cNvSpPr/>
          <p:nvPr/>
        </p:nvSpPr>
        <p:spPr>
          <a:xfrm>
            <a:off x="3994482" y="3163431"/>
            <a:ext cx="4497722" cy="2554545"/>
          </a:xfrm>
          <a:prstGeom prst="rect">
            <a:avLst/>
          </a:prstGeom>
        </p:spPr>
        <p:txBody>
          <a:bodyPr wrap="square">
            <a:spAutoFit/>
          </a:bodyPr>
          <a:lstStyle/>
          <a:p>
            <a:r>
              <a:rPr lang="zh-CN" altLang="en-US" sz="2000" dirty="0">
                <a:latin typeface="+mn-ea"/>
              </a:rPr>
              <a:t>一个关于“平行文本”的例子：一些文本用两种或多种语言组成：​</a:t>
            </a:r>
            <a:endParaRPr lang="en-US" altLang="zh-CN" sz="2000" dirty="0">
              <a:latin typeface="+mn-ea"/>
            </a:endParaRPr>
          </a:p>
          <a:p>
            <a:r>
              <a:rPr lang="zh-CN" altLang="en-US" sz="2000" dirty="0">
                <a:latin typeface="+mn-ea"/>
              </a:rPr>
              <a:t>	</a:t>
            </a:r>
            <a:endParaRPr lang="en-US" altLang="zh-CN" sz="2000" dirty="0">
              <a:latin typeface="+mn-ea"/>
            </a:endParaRPr>
          </a:p>
          <a:p>
            <a:r>
              <a:rPr lang="zh-CN" altLang="en-US" sz="2000" dirty="0">
                <a:latin typeface="+mn-ea"/>
              </a:rPr>
              <a:t>罗塞塔石碑：古埃及象形文（圣书体）</a:t>
            </a:r>
            <a:r>
              <a:rPr lang="en-US" altLang="zh-CN" sz="2000" dirty="0">
                <a:latin typeface="+mn-ea"/>
              </a:rPr>
              <a:t>, </a:t>
            </a:r>
            <a:r>
              <a:rPr lang="zh-CN" altLang="en-US" sz="2000" dirty="0">
                <a:latin typeface="+mn-ea"/>
              </a:rPr>
              <a:t>埃及草书（世俗体），古希腊文​		</a:t>
            </a:r>
            <a:endParaRPr lang="en-US" altLang="zh-CN" sz="2000" dirty="0">
              <a:latin typeface="+mn-ea"/>
            </a:endParaRPr>
          </a:p>
          <a:p>
            <a:r>
              <a:rPr lang="zh-CN" altLang="en-US" sz="2000" dirty="0">
                <a:latin typeface="+mn-ea"/>
              </a:rPr>
              <a:t>平行文本可以用来理解象形文字书写系统</a:t>
            </a:r>
            <a:endParaRPr lang="en-US" altLang="en-US" sz="2000" dirty="0">
              <a:latin typeface="+mn-ea"/>
            </a:endParaRPr>
          </a:p>
        </p:txBody>
      </p:sp>
    </p:spTree>
    <p:extLst>
      <p:ext uri="{BB962C8B-B14F-4D97-AF65-F5344CB8AC3E}">
        <p14:creationId xmlns:p14="http://schemas.microsoft.com/office/powerpoint/2010/main" val="1414261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59B5158D-638A-A649-AA94-F35D51A01633}"/>
              </a:ext>
            </a:extLst>
          </p:cNvPr>
          <p:cNvSpPr>
            <a:spLocks noGrp="1" noRot="1" noChangeArrowheads="1"/>
          </p:cNvSpPr>
          <p:nvPr>
            <p:ph type="title"/>
          </p:nvPr>
        </p:nvSpPr>
        <p:spPr>
          <a:xfrm>
            <a:off x="931200" y="685800"/>
            <a:ext cx="7243536" cy="1600200"/>
          </a:xfrm>
        </p:spPr>
        <p:txBody>
          <a:bodyPr>
            <a:normAutofit/>
          </a:bodyPr>
          <a:lstStyle/>
          <a:p>
            <a:pPr algn="ctr"/>
            <a:r>
              <a:rPr lang="en-AU" altLang="en-US" b="1">
                <a:solidFill>
                  <a:srgbClr val="0000FF"/>
                </a:solidFill>
                <a:latin typeface="Arial" panose="020B0604020202020204" pitchFamily="34" charset="0"/>
                <a:cs typeface="Arial" panose="020B0604020202020204" pitchFamily="34" charset="0"/>
              </a:rPr>
              <a:t>semantic analyser and the knowledge base</a:t>
            </a:r>
            <a:endParaRPr lang="en-US" altLang="en-US" b="1">
              <a:solidFill>
                <a:srgbClr val="0000FF"/>
              </a:solidFill>
              <a:latin typeface="Arial" panose="020B0604020202020204" pitchFamily="34" charset="0"/>
              <a:cs typeface="Arial" panose="020B0604020202020204" pitchFamily="34" charset="0"/>
            </a:endParaRPr>
          </a:p>
        </p:txBody>
      </p:sp>
      <p:sp>
        <p:nvSpPr>
          <p:cNvPr id="352259" name="Rectangle 3">
            <a:extLst>
              <a:ext uri="{FF2B5EF4-FFF2-40B4-BE49-F238E27FC236}">
                <a16:creationId xmlns:a16="http://schemas.microsoft.com/office/drawing/2014/main" id="{9041CA4A-15CA-5E45-9F4F-12E810CF845C}"/>
              </a:ext>
            </a:extLst>
          </p:cNvPr>
          <p:cNvSpPr>
            <a:spLocks noGrp="1" noRot="1" noChangeArrowheads="1"/>
          </p:cNvSpPr>
          <p:nvPr>
            <p:ph idx="1"/>
          </p:nvPr>
        </p:nvSpPr>
        <p:spPr>
          <a:xfrm>
            <a:off x="552868" y="2286000"/>
            <a:ext cx="8007350" cy="4572000"/>
          </a:xfrm>
        </p:spPr>
        <p:txBody>
          <a:bodyPr/>
          <a:lstStyle/>
          <a:p>
            <a:pPr>
              <a:lnSpc>
                <a:spcPct val="90000"/>
              </a:lnSpc>
            </a:pPr>
            <a:r>
              <a:rPr lang="en-AU" altLang="en-US" sz="2400"/>
              <a:t>The semantic analyser uses the parse tree and the knowledge base to try to determine what the sentence means </a:t>
            </a:r>
          </a:p>
          <a:p>
            <a:pPr>
              <a:lnSpc>
                <a:spcPct val="90000"/>
              </a:lnSpc>
            </a:pPr>
            <a:endParaRPr lang="en-AU" altLang="en-US" sz="900"/>
          </a:p>
          <a:p>
            <a:pPr>
              <a:lnSpc>
                <a:spcPct val="90000"/>
              </a:lnSpc>
            </a:pPr>
            <a:r>
              <a:rPr lang="en-AU" altLang="en-US" sz="2400"/>
              <a:t>It creates another data structure that represents the meaning of the input sentences</a:t>
            </a:r>
          </a:p>
          <a:p>
            <a:pPr>
              <a:lnSpc>
                <a:spcPct val="90000"/>
              </a:lnSpc>
            </a:pPr>
            <a:endParaRPr lang="en-AU" altLang="en-US" sz="900"/>
          </a:p>
          <a:p>
            <a:pPr>
              <a:lnSpc>
                <a:spcPct val="90000"/>
              </a:lnSpc>
            </a:pPr>
            <a:r>
              <a:rPr lang="en-AU" altLang="en-US" sz="2400"/>
              <a:t>It can also draw inferences from input statements using general knowledge in the KB</a:t>
            </a:r>
            <a:br>
              <a:rPr lang="en-AU" altLang="en-US" sz="2400"/>
            </a:br>
            <a:endParaRPr lang="en-AU" altLang="en-US" sz="2400"/>
          </a:p>
          <a:p>
            <a:pPr>
              <a:lnSpc>
                <a:spcPct val="90000"/>
              </a:lnSpc>
            </a:pPr>
            <a:r>
              <a:rPr lang="en-US" altLang="en-US" sz="2400"/>
              <a:t>The semantic </a:t>
            </a:r>
            <a:r>
              <a:rPr lang="en-US" altLang="en-US" sz="2400" err="1"/>
              <a:t>analyser's</a:t>
            </a:r>
            <a:r>
              <a:rPr lang="en-US" altLang="en-US" sz="2400"/>
              <a:t> data structure and those in the KB should be in a common knowledge representation, such as KQML or Conceptual Graphs </a:t>
            </a:r>
          </a:p>
        </p:txBody>
      </p:sp>
    </p:spTree>
    <p:extLst>
      <p:ext uri="{BB962C8B-B14F-4D97-AF65-F5344CB8AC3E}">
        <p14:creationId xmlns:p14="http://schemas.microsoft.com/office/powerpoint/2010/main" val="253616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8E2231F-3A1D-3442-924B-A4D1F95BBFE3}"/>
              </a:ext>
            </a:extLst>
          </p:cNvPr>
          <p:cNvSpPr>
            <a:spLocks noGrp="1" noChangeArrowheads="1"/>
          </p:cNvSpPr>
          <p:nvPr>
            <p:ph type="title"/>
          </p:nvPr>
        </p:nvSpPr>
        <p:spPr>
          <a:xfrm>
            <a:off x="685800" y="990600"/>
            <a:ext cx="8229600" cy="1066800"/>
          </a:xfrm>
        </p:spPr>
        <p:txBody>
          <a:bodyPr/>
          <a:lstStyle/>
          <a:p>
            <a:r>
              <a:rPr lang="en-US" altLang="en-US" b="1">
                <a:solidFill>
                  <a:srgbClr val="0000FF"/>
                </a:solidFill>
              </a:rPr>
              <a:t>Knowledge of Language</a:t>
            </a:r>
          </a:p>
        </p:txBody>
      </p:sp>
      <p:sp>
        <p:nvSpPr>
          <p:cNvPr id="6147" name="Rectangle 3">
            <a:extLst>
              <a:ext uri="{FF2B5EF4-FFF2-40B4-BE49-F238E27FC236}">
                <a16:creationId xmlns:a16="http://schemas.microsoft.com/office/drawing/2014/main" id="{A1143DA7-5D23-C448-9042-2FD5E5740E1D}"/>
              </a:ext>
            </a:extLst>
          </p:cNvPr>
          <p:cNvSpPr>
            <a:spLocks noGrp="1" noChangeArrowheads="1"/>
          </p:cNvSpPr>
          <p:nvPr>
            <p:ph idx="1"/>
          </p:nvPr>
        </p:nvSpPr>
        <p:spPr/>
        <p:txBody>
          <a:bodyPr/>
          <a:lstStyle/>
          <a:p>
            <a:r>
              <a:rPr lang="en-US" altLang="en-US"/>
              <a:t>What does it mean to know a language?</a:t>
            </a:r>
          </a:p>
          <a:p>
            <a:pPr lvl="1"/>
            <a:r>
              <a:rPr lang="en-US" altLang="en-US"/>
              <a:t>Know the words (lexicon)</a:t>
            </a:r>
          </a:p>
          <a:p>
            <a:pPr lvl="2"/>
            <a:r>
              <a:rPr lang="en-US" altLang="en-US"/>
              <a:t>Pronunciation, Formation, Conjugation</a:t>
            </a:r>
          </a:p>
          <a:p>
            <a:pPr lvl="1"/>
            <a:r>
              <a:rPr lang="en-US" altLang="en-US"/>
              <a:t>Know how the words form sentences</a:t>
            </a:r>
          </a:p>
          <a:p>
            <a:pPr lvl="2"/>
            <a:r>
              <a:rPr lang="en-US" altLang="en-US"/>
              <a:t>Sentence structure, Compositional meaning</a:t>
            </a:r>
          </a:p>
          <a:p>
            <a:pPr lvl="1"/>
            <a:r>
              <a:rPr lang="en-US" altLang="en-US"/>
              <a:t>Know how to interpret the sentence</a:t>
            </a:r>
          </a:p>
          <a:p>
            <a:pPr lvl="2"/>
            <a:r>
              <a:rPr lang="en-US" altLang="en-US"/>
              <a:t>Statement, question,..</a:t>
            </a:r>
          </a:p>
          <a:p>
            <a:pPr lvl="1"/>
            <a:r>
              <a:rPr lang="en-US" altLang="en-US"/>
              <a:t>Know how to group sentences</a:t>
            </a:r>
          </a:p>
          <a:p>
            <a:pPr lvl="2"/>
            <a:r>
              <a:rPr lang="en-US" altLang="en-US"/>
              <a:t>Narrative coherence, dialogue </a:t>
            </a:r>
          </a:p>
          <a:p>
            <a:pPr lvl="2"/>
            <a:endParaRPr lang="en-US" altLang="en-US"/>
          </a:p>
        </p:txBody>
      </p:sp>
    </p:spTree>
    <p:extLst>
      <p:ext uri="{BB962C8B-B14F-4D97-AF65-F5344CB8AC3E}">
        <p14:creationId xmlns:p14="http://schemas.microsoft.com/office/powerpoint/2010/main" val="105251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8E2231F-3A1D-3442-924B-A4D1F95BBFE3}"/>
              </a:ext>
            </a:extLst>
          </p:cNvPr>
          <p:cNvSpPr>
            <a:spLocks noGrp="1" noChangeArrowheads="1"/>
          </p:cNvSpPr>
          <p:nvPr>
            <p:ph type="title"/>
          </p:nvPr>
        </p:nvSpPr>
        <p:spPr>
          <a:xfrm>
            <a:off x="685800" y="990600"/>
            <a:ext cx="8229600" cy="1066800"/>
          </a:xfrm>
        </p:spPr>
        <p:txBody>
          <a:bodyPr>
            <a:normAutofit/>
          </a:bodyPr>
          <a:lstStyle/>
          <a:p>
            <a:r>
              <a:rPr lang="zh-CN" altLang="en-US" sz="3200" b="1">
                <a:solidFill>
                  <a:schemeClr val="accent2">
                    <a:lumMod val="75000"/>
                  </a:schemeClr>
                </a:solidFill>
                <a:latin typeface="+mj-ea"/>
              </a:rPr>
              <a:t>语言学基础知识</a:t>
            </a:r>
            <a:endParaRPr lang="en-US" altLang="en-US" sz="3200" b="1">
              <a:solidFill>
                <a:schemeClr val="accent2">
                  <a:lumMod val="75000"/>
                </a:schemeClr>
              </a:solidFill>
              <a:latin typeface="+mj-ea"/>
            </a:endParaRPr>
          </a:p>
        </p:txBody>
      </p:sp>
      <p:sp>
        <p:nvSpPr>
          <p:cNvPr id="6147" name="Rectangle 3">
            <a:extLst>
              <a:ext uri="{FF2B5EF4-FFF2-40B4-BE49-F238E27FC236}">
                <a16:creationId xmlns:a16="http://schemas.microsoft.com/office/drawing/2014/main" id="{A1143DA7-5D23-C448-9042-2FD5E5740E1D}"/>
              </a:ext>
            </a:extLst>
          </p:cNvPr>
          <p:cNvSpPr>
            <a:spLocks noGrp="1" noChangeArrowheads="1"/>
          </p:cNvSpPr>
          <p:nvPr>
            <p:ph idx="1"/>
          </p:nvPr>
        </p:nvSpPr>
        <p:spPr/>
        <p:txBody>
          <a:bodyPr/>
          <a:lstStyle/>
          <a:p>
            <a:r>
              <a:rPr lang="zh-CN" altLang="en-US"/>
              <a:t>会一门语言意味着什么</a:t>
            </a:r>
            <a:r>
              <a:rPr lang="en-US" altLang="en-US"/>
              <a:t>?</a:t>
            </a:r>
          </a:p>
          <a:p>
            <a:pPr lvl="1"/>
            <a:r>
              <a:rPr lang="zh-CN" altLang="en-US"/>
              <a:t>掌握单词（词表</a:t>
            </a:r>
            <a:r>
              <a:rPr lang="en-US" altLang="zh-CN"/>
              <a:t>lexicon</a:t>
            </a:r>
            <a:r>
              <a:rPr lang="zh-CN" altLang="en-US"/>
              <a:t>）</a:t>
            </a:r>
            <a:endParaRPr lang="en-US" altLang="en-US"/>
          </a:p>
          <a:p>
            <a:pPr lvl="2"/>
            <a:r>
              <a:rPr lang="zh-CN" altLang="en-US"/>
              <a:t>发音，格式，动词的变化</a:t>
            </a:r>
            <a:endParaRPr lang="en-US" altLang="en-US"/>
          </a:p>
          <a:p>
            <a:pPr lvl="1"/>
            <a:r>
              <a:rPr lang="zh-CN" altLang="en-US"/>
              <a:t>知道单词是如何组成句子的</a:t>
            </a:r>
            <a:endParaRPr lang="en-US" altLang="en-US"/>
          </a:p>
          <a:p>
            <a:pPr lvl="2"/>
            <a:r>
              <a:rPr lang="zh-CN" altLang="en-US"/>
              <a:t>句式结构，各成分的意义</a:t>
            </a:r>
            <a:endParaRPr lang="en-US" altLang="en-US"/>
          </a:p>
          <a:p>
            <a:pPr lvl="1"/>
            <a:r>
              <a:rPr lang="zh-CN" altLang="en-US"/>
              <a:t>知道怎么解释句子的意义</a:t>
            </a:r>
            <a:endParaRPr lang="en-US" altLang="en-US"/>
          </a:p>
          <a:p>
            <a:pPr lvl="2"/>
            <a:r>
              <a:rPr lang="zh-CN" altLang="en-US"/>
              <a:t>陈述，疑问</a:t>
            </a:r>
            <a:r>
              <a:rPr lang="en-US" altLang="zh-CN"/>
              <a:t>…</a:t>
            </a:r>
            <a:endParaRPr lang="en-US" altLang="en-US"/>
          </a:p>
          <a:p>
            <a:pPr lvl="1"/>
            <a:r>
              <a:rPr lang="zh-CN" altLang="en-US"/>
              <a:t>知道怎么将句子分组</a:t>
            </a:r>
            <a:endParaRPr lang="en-US" altLang="en-US"/>
          </a:p>
          <a:p>
            <a:pPr lvl="2"/>
            <a:r>
              <a:rPr lang="zh-CN" altLang="en-US"/>
              <a:t>叙事连贯，对话</a:t>
            </a:r>
            <a:endParaRPr lang="en-US" altLang="en-US"/>
          </a:p>
          <a:p>
            <a:pPr lvl="2"/>
            <a:endParaRPr lang="en-US" altLang="en-US"/>
          </a:p>
        </p:txBody>
      </p:sp>
    </p:spTree>
    <p:extLst>
      <p:ext uri="{BB962C8B-B14F-4D97-AF65-F5344CB8AC3E}">
        <p14:creationId xmlns:p14="http://schemas.microsoft.com/office/powerpoint/2010/main" val="1935735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91AC190C-9B9F-0240-B063-828E59B32F2F}"/>
              </a:ext>
            </a:extLst>
          </p:cNvPr>
          <p:cNvSpPr>
            <a:spLocks noGrp="1" noChangeArrowheads="1"/>
          </p:cNvSpPr>
          <p:nvPr>
            <p:ph type="title"/>
          </p:nvPr>
        </p:nvSpPr>
        <p:spPr>
          <a:xfrm>
            <a:off x="674479" y="990600"/>
            <a:ext cx="8229600" cy="1066800"/>
          </a:xfrm>
        </p:spPr>
        <p:txBody>
          <a:bodyPr/>
          <a:lstStyle/>
          <a:p>
            <a:r>
              <a:rPr lang="en-US" altLang="en-US" b="1">
                <a:solidFill>
                  <a:srgbClr val="0000FF"/>
                </a:solidFill>
              </a:rPr>
              <a:t>Knowledge of Language</a:t>
            </a:r>
          </a:p>
        </p:txBody>
      </p:sp>
      <p:sp>
        <p:nvSpPr>
          <p:cNvPr id="6149" name="Rectangle 3">
            <a:extLst>
              <a:ext uri="{FF2B5EF4-FFF2-40B4-BE49-F238E27FC236}">
                <a16:creationId xmlns:a16="http://schemas.microsoft.com/office/drawing/2014/main" id="{7C555D91-E314-4B48-89FF-8AE468F9F02F}"/>
              </a:ext>
            </a:extLst>
          </p:cNvPr>
          <p:cNvSpPr>
            <a:spLocks noGrp="1" noChangeArrowheads="1"/>
          </p:cNvSpPr>
          <p:nvPr>
            <p:ph idx="1"/>
          </p:nvPr>
        </p:nvSpPr>
        <p:spPr/>
        <p:txBody>
          <a:bodyPr>
            <a:normAutofit fontScale="77500" lnSpcReduction="20000"/>
          </a:bodyPr>
          <a:lstStyle/>
          <a:p>
            <a:r>
              <a:rPr lang="en-US" altLang="en-US" b="1" dirty="0"/>
              <a:t>Phonology</a:t>
            </a:r>
            <a:r>
              <a:rPr lang="en-US" altLang="en-US" dirty="0"/>
              <a:t> – concerns how words are related to the sounds that    realize them.</a:t>
            </a:r>
          </a:p>
          <a:p>
            <a:pPr>
              <a:buFontTx/>
              <a:buNone/>
            </a:pPr>
            <a:endParaRPr lang="en-US" altLang="en-US" sz="1400" dirty="0"/>
          </a:p>
          <a:p>
            <a:r>
              <a:rPr lang="en-US" altLang="en-US" b="1" dirty="0"/>
              <a:t>Morphology</a:t>
            </a:r>
            <a:r>
              <a:rPr lang="en-US" altLang="en-US" dirty="0"/>
              <a:t> – concerns how words are constructed from more       basic meaning units called morphemes. A morpheme is the primitive unit of meaning in a language.</a:t>
            </a:r>
          </a:p>
          <a:p>
            <a:endParaRPr lang="en-US" altLang="en-US" sz="1200" dirty="0"/>
          </a:p>
          <a:p>
            <a:r>
              <a:rPr lang="en-US" altLang="en-US" b="1" dirty="0"/>
              <a:t>Syntax</a:t>
            </a:r>
            <a:r>
              <a:rPr lang="en-US" altLang="en-US" dirty="0"/>
              <a:t> – concerns how can be put together to form correct sentences and determines what structural role each word plays in the sentence   and what phrases are subparts of other phrases.</a:t>
            </a:r>
          </a:p>
          <a:p>
            <a:pPr>
              <a:buFontTx/>
              <a:buNone/>
            </a:pPr>
            <a:endParaRPr lang="en-US" altLang="en-US" sz="1200" dirty="0"/>
          </a:p>
          <a:p>
            <a:r>
              <a:rPr lang="en-US" altLang="en-US" b="1" dirty="0"/>
              <a:t>Semantics</a:t>
            </a:r>
            <a:r>
              <a:rPr lang="en-US" altLang="en-US" dirty="0"/>
              <a:t> – concerns what words mean and how these meaning combine in sentences to form sentence meaning. The study of        context-independent meaning.</a:t>
            </a:r>
          </a:p>
        </p:txBody>
      </p:sp>
      <p:sp>
        <p:nvSpPr>
          <p:cNvPr id="6147" name="Slide Number Placeholder 5">
            <a:extLst>
              <a:ext uri="{FF2B5EF4-FFF2-40B4-BE49-F238E27FC236}">
                <a16:creationId xmlns:a16="http://schemas.microsoft.com/office/drawing/2014/main" id="{575C512C-83A3-1E44-A636-6E699C879DDB}"/>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ABA04C7-FDDF-DF46-9FB1-CAF9C83A4891}" type="slidenum">
              <a:rPr lang="en-US" altLang="en-US" sz="800"/>
              <a:pPr/>
              <a:t>25</a:t>
            </a:fld>
            <a:endParaRPr lang="en-US" altLang="en-US" sz="800"/>
          </a:p>
        </p:txBody>
      </p:sp>
    </p:spTree>
    <p:extLst>
      <p:ext uri="{BB962C8B-B14F-4D97-AF65-F5344CB8AC3E}">
        <p14:creationId xmlns:p14="http://schemas.microsoft.com/office/powerpoint/2010/main" val="223996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Slide Number Placeholder 5">
            <a:extLst>
              <a:ext uri="{FF2B5EF4-FFF2-40B4-BE49-F238E27FC236}">
                <a16:creationId xmlns:a16="http://schemas.microsoft.com/office/drawing/2014/main" id="{899815CE-1DBA-CA4A-A5D3-6A5E2830BDF6}"/>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A0EFAF7-2C2A-1A44-A66C-AF591DDE1BE6}" type="slidenum">
              <a:rPr lang="en-US" altLang="en-US" sz="800"/>
              <a:pPr/>
              <a:t>26</a:t>
            </a:fld>
            <a:endParaRPr lang="en-US" altLang="en-US" sz="800"/>
          </a:p>
        </p:txBody>
      </p:sp>
      <p:sp>
        <p:nvSpPr>
          <p:cNvPr id="7173" name="Rectangle 3">
            <a:extLst>
              <a:ext uri="{FF2B5EF4-FFF2-40B4-BE49-F238E27FC236}">
                <a16:creationId xmlns:a16="http://schemas.microsoft.com/office/drawing/2014/main" id="{13536402-E714-804E-BE7F-FDAE4D06FE09}"/>
              </a:ext>
            </a:extLst>
          </p:cNvPr>
          <p:cNvSpPr>
            <a:spLocks noGrp="1" noChangeArrowheads="1"/>
          </p:cNvSpPr>
          <p:nvPr>
            <p:ph type="body" idx="1"/>
          </p:nvPr>
        </p:nvSpPr>
        <p:spPr/>
        <p:txBody>
          <a:bodyPr>
            <a:normAutofit fontScale="85000" lnSpcReduction="10000"/>
          </a:bodyPr>
          <a:lstStyle/>
          <a:p>
            <a:r>
              <a:rPr lang="en-US" altLang="en-US" b="1" dirty="0"/>
              <a:t>Pragmatics</a:t>
            </a:r>
            <a:r>
              <a:rPr lang="en-US" altLang="en-US" dirty="0"/>
              <a:t> – concerns how sentences are used in different situations and how use affects the interpretation of the sentence.</a:t>
            </a:r>
          </a:p>
          <a:p>
            <a:endParaRPr lang="en-US" altLang="en-US" dirty="0"/>
          </a:p>
          <a:p>
            <a:r>
              <a:rPr lang="en-US" altLang="en-US" b="1" dirty="0"/>
              <a:t>Discourse</a:t>
            </a:r>
            <a:r>
              <a:rPr lang="en-US" altLang="en-US" dirty="0"/>
              <a:t> – concerns how the immediately preceding sentences     affect the interpretation of the next sentence.</a:t>
            </a:r>
            <a:r>
              <a:rPr lang="tr-TR" altLang="en-US" dirty="0"/>
              <a:t> </a:t>
            </a:r>
            <a:r>
              <a:rPr lang="en-US" altLang="en-US" dirty="0"/>
              <a:t>For example, interpreting pronouns and interpreting the temporal aspects of the information.</a:t>
            </a:r>
          </a:p>
          <a:p>
            <a:endParaRPr lang="en-US" altLang="en-US" dirty="0"/>
          </a:p>
          <a:p>
            <a:r>
              <a:rPr lang="en-US" altLang="en-US" b="1" dirty="0"/>
              <a:t>World Knowledge</a:t>
            </a:r>
            <a:r>
              <a:rPr lang="en-US" altLang="en-US" dirty="0"/>
              <a:t> – includes general knowledge about the world. What each language user must know about the other’s beliefs and goals.</a:t>
            </a:r>
          </a:p>
        </p:txBody>
      </p:sp>
      <p:sp>
        <p:nvSpPr>
          <p:cNvPr id="8" name="Rectangle 2">
            <a:extLst>
              <a:ext uri="{FF2B5EF4-FFF2-40B4-BE49-F238E27FC236}">
                <a16:creationId xmlns:a16="http://schemas.microsoft.com/office/drawing/2014/main" id="{60E493C0-642F-B34A-A7E2-493DEF7FBCEB}"/>
              </a:ext>
            </a:extLst>
          </p:cNvPr>
          <p:cNvSpPr>
            <a:spLocks noGrp="1" noChangeArrowheads="1"/>
          </p:cNvSpPr>
          <p:nvPr>
            <p:ph type="title"/>
          </p:nvPr>
        </p:nvSpPr>
        <p:spPr>
          <a:xfrm>
            <a:off x="674479" y="990600"/>
            <a:ext cx="8229600" cy="1066800"/>
          </a:xfrm>
        </p:spPr>
        <p:txBody>
          <a:bodyPr/>
          <a:lstStyle/>
          <a:p>
            <a:r>
              <a:rPr lang="en-US" altLang="en-US" b="1" dirty="0">
                <a:solidFill>
                  <a:srgbClr val="0000FF"/>
                </a:solidFill>
              </a:rPr>
              <a:t>Knowledge of Language</a:t>
            </a:r>
          </a:p>
        </p:txBody>
      </p:sp>
    </p:spTree>
    <p:extLst>
      <p:ext uri="{BB962C8B-B14F-4D97-AF65-F5344CB8AC3E}">
        <p14:creationId xmlns:p14="http://schemas.microsoft.com/office/powerpoint/2010/main" val="4194925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91AC190C-9B9F-0240-B063-828E59B32F2F}"/>
              </a:ext>
            </a:extLst>
          </p:cNvPr>
          <p:cNvSpPr>
            <a:spLocks noGrp="1" noChangeArrowheads="1"/>
          </p:cNvSpPr>
          <p:nvPr>
            <p:ph type="title"/>
          </p:nvPr>
        </p:nvSpPr>
        <p:spPr>
          <a:xfrm>
            <a:off x="707136" y="679316"/>
            <a:ext cx="8229600" cy="1066800"/>
          </a:xfrm>
        </p:spPr>
        <p:txBody>
          <a:bodyPr>
            <a:normAutofit/>
          </a:bodyPr>
          <a:lstStyle/>
          <a:p>
            <a:r>
              <a:rPr lang="zh-CN" altLang="en-US" b="1" dirty="0">
                <a:solidFill>
                  <a:schemeClr val="accent2">
                    <a:lumMod val="75000"/>
                  </a:schemeClr>
                </a:solidFill>
                <a:latin typeface="+mj-ea"/>
              </a:rPr>
              <a:t>语言学基础知识</a:t>
            </a:r>
            <a:endParaRPr lang="en-US" altLang="en-US" b="1" dirty="0">
              <a:solidFill>
                <a:schemeClr val="accent2">
                  <a:lumMod val="75000"/>
                </a:schemeClr>
              </a:solidFill>
              <a:latin typeface="+mj-ea"/>
            </a:endParaRPr>
          </a:p>
        </p:txBody>
      </p:sp>
      <p:sp>
        <p:nvSpPr>
          <p:cNvPr id="6149" name="Rectangle 3">
            <a:extLst>
              <a:ext uri="{FF2B5EF4-FFF2-40B4-BE49-F238E27FC236}">
                <a16:creationId xmlns:a16="http://schemas.microsoft.com/office/drawing/2014/main" id="{7C555D91-E314-4B48-89FF-8AE468F9F02F}"/>
              </a:ext>
            </a:extLst>
          </p:cNvPr>
          <p:cNvSpPr>
            <a:spLocks noGrp="1" noChangeArrowheads="1"/>
          </p:cNvSpPr>
          <p:nvPr>
            <p:ph idx="1"/>
          </p:nvPr>
        </p:nvSpPr>
        <p:spPr>
          <a:xfrm>
            <a:off x="457199" y="1967948"/>
            <a:ext cx="8275983" cy="4636396"/>
          </a:xfrm>
        </p:spPr>
        <p:txBody>
          <a:bodyPr>
            <a:normAutofit lnSpcReduction="10000"/>
          </a:bodyPr>
          <a:lstStyle/>
          <a:p>
            <a:r>
              <a:rPr lang="zh-CN" altLang="en-US" sz="2400" b="1" dirty="0">
                <a:solidFill>
                  <a:schemeClr val="accent2">
                    <a:lumMod val="75000"/>
                  </a:schemeClr>
                </a:solidFill>
                <a:latin typeface="+mn-ea"/>
              </a:rPr>
              <a:t>音系学 （</a:t>
            </a:r>
            <a:r>
              <a:rPr lang="en-US" altLang="zh-CN" sz="2400" b="1" dirty="0">
                <a:solidFill>
                  <a:schemeClr val="accent2">
                    <a:lumMod val="75000"/>
                  </a:schemeClr>
                </a:solidFill>
                <a:latin typeface="+mn-ea"/>
              </a:rPr>
              <a:t>Phonology</a:t>
            </a:r>
            <a:r>
              <a:rPr lang="zh-CN" altLang="en-US" sz="2400" b="1" dirty="0">
                <a:solidFill>
                  <a:schemeClr val="accent2">
                    <a:lumMod val="75000"/>
                  </a:schemeClr>
                </a:solidFill>
                <a:latin typeface="+mn-ea"/>
              </a:rPr>
              <a:t>）</a:t>
            </a:r>
            <a:r>
              <a:rPr lang="en-US" altLang="en-US" sz="2400" dirty="0">
                <a:solidFill>
                  <a:schemeClr val="accent2">
                    <a:lumMod val="75000"/>
                  </a:schemeClr>
                </a:solidFill>
                <a:latin typeface="+mn-ea"/>
              </a:rPr>
              <a:t> </a:t>
            </a:r>
            <a:r>
              <a:rPr lang="en-US" altLang="en-US" sz="2400" dirty="0">
                <a:latin typeface="+mn-ea"/>
              </a:rPr>
              <a:t>– </a:t>
            </a:r>
            <a:r>
              <a:rPr lang="zh-CN" altLang="en-US" sz="2400" dirty="0">
                <a:latin typeface="+mn-ea"/>
              </a:rPr>
              <a:t>关注单词与声音之间的关系以及意识到这些关系。</a:t>
            </a:r>
            <a:endParaRPr lang="en-US" altLang="en-US" sz="2400" dirty="0">
              <a:latin typeface="+mn-ea"/>
            </a:endParaRPr>
          </a:p>
          <a:p>
            <a:pPr>
              <a:buFontTx/>
              <a:buNone/>
            </a:pPr>
            <a:endParaRPr lang="en-US" altLang="en-US" sz="2400" dirty="0">
              <a:latin typeface="+mn-ea"/>
            </a:endParaRPr>
          </a:p>
          <a:p>
            <a:r>
              <a:rPr lang="zh-CN" altLang="en-US" sz="2400" b="1" dirty="0">
                <a:solidFill>
                  <a:schemeClr val="accent2">
                    <a:lumMod val="75000"/>
                  </a:schemeClr>
                </a:solidFill>
                <a:latin typeface="+mn-ea"/>
              </a:rPr>
              <a:t>形态学（</a:t>
            </a:r>
            <a:r>
              <a:rPr lang="en-US" altLang="zh-CN" sz="2400" b="1" dirty="0">
                <a:solidFill>
                  <a:schemeClr val="accent2">
                    <a:lumMod val="75000"/>
                  </a:schemeClr>
                </a:solidFill>
                <a:latin typeface="+mn-ea"/>
              </a:rPr>
              <a:t>Morphology</a:t>
            </a:r>
            <a:r>
              <a:rPr lang="zh-CN" altLang="en-US" sz="2400" b="1" dirty="0">
                <a:solidFill>
                  <a:schemeClr val="accent2">
                    <a:lumMod val="75000"/>
                  </a:schemeClr>
                </a:solidFill>
                <a:latin typeface="+mn-ea"/>
              </a:rPr>
              <a:t>）</a:t>
            </a:r>
            <a:r>
              <a:rPr lang="en-US" altLang="en-US" sz="2400" dirty="0">
                <a:latin typeface="+mn-ea"/>
              </a:rPr>
              <a:t> – </a:t>
            </a:r>
            <a:r>
              <a:rPr lang="zh-CN" altLang="en-US" sz="2400" dirty="0">
                <a:latin typeface="+mn-ea"/>
              </a:rPr>
              <a:t>关注如何从中构造单词，更基本的意义单位称为语素。 语素是语言中意义的原始单位。</a:t>
            </a:r>
            <a:endParaRPr lang="en-US" altLang="en-US" sz="2400" dirty="0">
              <a:latin typeface="+mn-ea"/>
            </a:endParaRPr>
          </a:p>
          <a:p>
            <a:endParaRPr lang="en-US" altLang="en-US" sz="2400" dirty="0">
              <a:latin typeface="+mn-ea"/>
            </a:endParaRPr>
          </a:p>
          <a:p>
            <a:r>
              <a:rPr lang="zh-CN" altLang="en-US" sz="2400" b="1" dirty="0">
                <a:solidFill>
                  <a:schemeClr val="accent2">
                    <a:lumMod val="75000"/>
                  </a:schemeClr>
                </a:solidFill>
                <a:latin typeface="+mn-ea"/>
              </a:rPr>
              <a:t>句法（</a:t>
            </a:r>
            <a:r>
              <a:rPr lang="en-US" altLang="zh-CN" sz="2400" b="1" dirty="0">
                <a:solidFill>
                  <a:schemeClr val="accent2">
                    <a:lumMod val="75000"/>
                  </a:schemeClr>
                </a:solidFill>
                <a:latin typeface="+mn-ea"/>
              </a:rPr>
              <a:t>Syntax</a:t>
            </a:r>
            <a:r>
              <a:rPr lang="zh-CN" altLang="en-US" sz="2400" b="1" dirty="0">
                <a:solidFill>
                  <a:schemeClr val="accent2">
                    <a:lumMod val="75000"/>
                  </a:schemeClr>
                </a:solidFill>
                <a:latin typeface="+mn-ea"/>
              </a:rPr>
              <a:t>）</a:t>
            </a:r>
            <a:r>
              <a:rPr lang="en-US" altLang="en-US" sz="2400" dirty="0">
                <a:latin typeface="+mn-ea"/>
              </a:rPr>
              <a:t> – </a:t>
            </a:r>
            <a:r>
              <a:rPr lang="zh-CN" altLang="en-US" sz="2400" dirty="0">
                <a:latin typeface="+mn-ea"/>
              </a:rPr>
              <a:t>关注如何将单词放在一起以形成正确的句子并确定每个单词在句子里的结构作用以及哪些短语是其他句子的子部分</a:t>
            </a:r>
            <a:r>
              <a:rPr lang="en-US" altLang="en-US" sz="2400" dirty="0">
                <a:latin typeface="+mn-ea"/>
              </a:rPr>
              <a:t>.</a:t>
            </a:r>
          </a:p>
          <a:p>
            <a:pPr>
              <a:buFontTx/>
              <a:buNone/>
            </a:pPr>
            <a:endParaRPr lang="en-US" altLang="en-US" sz="2400" dirty="0">
              <a:latin typeface="+mn-ea"/>
            </a:endParaRPr>
          </a:p>
          <a:p>
            <a:r>
              <a:rPr lang="zh-CN" altLang="en-US" sz="2400" b="1" dirty="0">
                <a:solidFill>
                  <a:schemeClr val="accent2">
                    <a:lumMod val="75000"/>
                  </a:schemeClr>
                </a:solidFill>
                <a:latin typeface="+mn-ea"/>
              </a:rPr>
              <a:t>语义（</a:t>
            </a:r>
            <a:r>
              <a:rPr lang="en-US" altLang="zh-CN" sz="2400" b="1" dirty="0">
                <a:solidFill>
                  <a:schemeClr val="accent2">
                    <a:lumMod val="75000"/>
                  </a:schemeClr>
                </a:solidFill>
                <a:latin typeface="+mn-ea"/>
              </a:rPr>
              <a:t>Semantics</a:t>
            </a:r>
            <a:r>
              <a:rPr lang="zh-CN" altLang="en-US" sz="2400" b="1" dirty="0">
                <a:solidFill>
                  <a:schemeClr val="accent2">
                    <a:lumMod val="75000"/>
                  </a:schemeClr>
                </a:solidFill>
                <a:latin typeface="+mn-ea"/>
              </a:rPr>
              <a:t>）</a:t>
            </a:r>
            <a:r>
              <a:rPr lang="en-US" altLang="en-US" sz="2400" dirty="0">
                <a:latin typeface="+mn-ea"/>
              </a:rPr>
              <a:t> – </a:t>
            </a:r>
            <a:r>
              <a:rPr lang="zh-CN" altLang="en-US" sz="2400" dirty="0">
                <a:latin typeface="+mn-ea"/>
              </a:rPr>
              <a:t>关注单词的含义以及这些含义如何在句子中组合以形成句子含义。对上下文无关意义的研究。</a:t>
            </a:r>
            <a:endParaRPr lang="en-US" altLang="en-US" sz="2400" dirty="0">
              <a:latin typeface="+mn-ea"/>
            </a:endParaRPr>
          </a:p>
        </p:txBody>
      </p:sp>
      <p:sp>
        <p:nvSpPr>
          <p:cNvPr id="6147" name="Slide Number Placeholder 5">
            <a:extLst>
              <a:ext uri="{FF2B5EF4-FFF2-40B4-BE49-F238E27FC236}">
                <a16:creationId xmlns:a16="http://schemas.microsoft.com/office/drawing/2014/main" id="{575C512C-83A3-1E44-A636-6E699C879DDB}"/>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ABA04C7-FDDF-DF46-9FB1-CAF9C83A4891}" type="slidenum">
              <a:rPr lang="en-US" altLang="en-US" sz="800"/>
              <a:pPr/>
              <a:t>27</a:t>
            </a:fld>
            <a:endParaRPr lang="en-US" altLang="en-US" sz="800"/>
          </a:p>
        </p:txBody>
      </p:sp>
    </p:spTree>
    <p:extLst>
      <p:ext uri="{BB962C8B-B14F-4D97-AF65-F5344CB8AC3E}">
        <p14:creationId xmlns:p14="http://schemas.microsoft.com/office/powerpoint/2010/main" val="1928700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0E493C0-642F-B34A-A7E2-493DEF7FBCEB}"/>
              </a:ext>
            </a:extLst>
          </p:cNvPr>
          <p:cNvSpPr>
            <a:spLocks noGrp="1" noChangeArrowheads="1"/>
          </p:cNvSpPr>
          <p:nvPr>
            <p:ph type="title"/>
          </p:nvPr>
        </p:nvSpPr>
        <p:spPr>
          <a:xfrm>
            <a:off x="707136" y="775328"/>
            <a:ext cx="8229600" cy="1066800"/>
          </a:xfrm>
        </p:spPr>
        <p:txBody>
          <a:bodyPr>
            <a:normAutofit/>
          </a:bodyPr>
          <a:lstStyle/>
          <a:p>
            <a:r>
              <a:rPr lang="zh-CN" altLang="en-US" b="1" dirty="0">
                <a:solidFill>
                  <a:schemeClr val="accent2">
                    <a:lumMod val="75000"/>
                  </a:schemeClr>
                </a:solidFill>
                <a:latin typeface="+mj-ea"/>
              </a:rPr>
              <a:t>语言学基础知识</a:t>
            </a:r>
            <a:endParaRPr lang="en-US" altLang="en-US" b="1" dirty="0">
              <a:solidFill>
                <a:schemeClr val="accent2">
                  <a:lumMod val="75000"/>
                </a:schemeClr>
              </a:solidFill>
              <a:latin typeface="+mj-ea"/>
            </a:endParaRPr>
          </a:p>
        </p:txBody>
      </p:sp>
      <p:sp>
        <p:nvSpPr>
          <p:cNvPr id="7173" name="Rectangle 3">
            <a:extLst>
              <a:ext uri="{FF2B5EF4-FFF2-40B4-BE49-F238E27FC236}">
                <a16:creationId xmlns:a16="http://schemas.microsoft.com/office/drawing/2014/main" id="{13536402-E714-804E-BE7F-FDAE4D06FE09}"/>
              </a:ext>
            </a:extLst>
          </p:cNvPr>
          <p:cNvSpPr>
            <a:spLocks noGrp="1" noChangeArrowheads="1"/>
          </p:cNvSpPr>
          <p:nvPr>
            <p:ph idx="1"/>
          </p:nvPr>
        </p:nvSpPr>
        <p:spPr/>
        <p:txBody>
          <a:bodyPr vert="horz" anchor="t">
            <a:normAutofit/>
          </a:bodyPr>
          <a:lstStyle/>
          <a:p>
            <a:pPr indent="-255905"/>
            <a:r>
              <a:rPr lang="zh-CN" altLang="en-US" sz="2400" b="1" dirty="0">
                <a:solidFill>
                  <a:schemeClr val="accent2">
                    <a:lumMod val="75000"/>
                  </a:schemeClr>
                </a:solidFill>
                <a:latin typeface="+mn-ea"/>
              </a:rPr>
              <a:t>语用（</a:t>
            </a:r>
            <a:r>
              <a:rPr lang="en-US" altLang="zh-CN" sz="2400" b="1" dirty="0">
                <a:solidFill>
                  <a:schemeClr val="accent2">
                    <a:lumMod val="75000"/>
                  </a:schemeClr>
                </a:solidFill>
                <a:latin typeface="+mn-ea"/>
              </a:rPr>
              <a:t>Pragmatics</a:t>
            </a:r>
            <a:r>
              <a:rPr lang="zh-CN" altLang="en-US" sz="2400" b="1" dirty="0">
                <a:solidFill>
                  <a:schemeClr val="accent2">
                    <a:lumMod val="75000"/>
                  </a:schemeClr>
                </a:solidFill>
                <a:latin typeface="+mn-ea"/>
              </a:rPr>
              <a:t>）</a:t>
            </a:r>
            <a:r>
              <a:rPr lang="en-US" altLang="en-US" sz="2400" dirty="0">
                <a:latin typeface="+mn-ea"/>
              </a:rPr>
              <a:t> – </a:t>
            </a:r>
            <a:r>
              <a:rPr lang="zh-CN" altLang="en-US" sz="2400" dirty="0">
                <a:latin typeface="+mn-ea"/>
              </a:rPr>
              <a:t>在不同情况下如何使用句子以及使用如何影响句子的解释。</a:t>
            </a:r>
            <a:endParaRPr lang="en-US" altLang="zh-CN" sz="2400" dirty="0">
              <a:latin typeface="+mn-ea"/>
            </a:endParaRPr>
          </a:p>
          <a:p>
            <a:pPr indent="-255905"/>
            <a:endParaRPr lang="en-US" altLang="en-US" sz="2400" dirty="0">
              <a:latin typeface="+mn-ea"/>
            </a:endParaRPr>
          </a:p>
          <a:p>
            <a:pPr indent="-255905"/>
            <a:r>
              <a:rPr lang="en-US" altLang="en-US" sz="2400" b="1" dirty="0" err="1">
                <a:solidFill>
                  <a:schemeClr val="accent2">
                    <a:lumMod val="75000"/>
                  </a:schemeClr>
                </a:solidFill>
                <a:latin typeface="+mn-ea"/>
              </a:rPr>
              <a:t>语篇</a:t>
            </a:r>
            <a:r>
              <a:rPr lang="en-US" altLang="en-US" sz="2400" b="1" dirty="0">
                <a:solidFill>
                  <a:schemeClr val="accent2">
                    <a:lumMod val="75000"/>
                  </a:schemeClr>
                </a:solidFill>
                <a:latin typeface="+mn-ea"/>
              </a:rPr>
              <a:t> </a:t>
            </a:r>
            <a:r>
              <a:rPr lang="zh-CN" altLang="en-US" sz="2400" b="1" dirty="0">
                <a:solidFill>
                  <a:schemeClr val="accent2">
                    <a:lumMod val="75000"/>
                  </a:schemeClr>
                </a:solidFill>
                <a:latin typeface="+mn-ea"/>
              </a:rPr>
              <a:t>（</a:t>
            </a:r>
            <a:r>
              <a:rPr lang="en-US" altLang="en-US" sz="2400" b="1" dirty="0">
                <a:solidFill>
                  <a:schemeClr val="accent2">
                    <a:lumMod val="75000"/>
                  </a:schemeClr>
                </a:solidFill>
                <a:latin typeface="+mn-ea"/>
              </a:rPr>
              <a:t>Discourse</a:t>
            </a:r>
            <a:r>
              <a:rPr lang="zh-CN" altLang="en-US" sz="2400" b="1" dirty="0">
                <a:solidFill>
                  <a:schemeClr val="accent2">
                    <a:lumMod val="75000"/>
                  </a:schemeClr>
                </a:solidFill>
                <a:latin typeface="+mn-ea"/>
              </a:rPr>
              <a:t>）</a:t>
            </a:r>
            <a:r>
              <a:rPr lang="en-US" altLang="en-US" sz="2400" dirty="0">
                <a:solidFill>
                  <a:srgbClr val="438086"/>
                </a:solidFill>
                <a:latin typeface="+mn-ea"/>
              </a:rPr>
              <a:t> </a:t>
            </a:r>
            <a:r>
              <a:rPr lang="en-US" altLang="en-US" sz="2400" dirty="0">
                <a:latin typeface="+mn-ea"/>
              </a:rPr>
              <a:t>– </a:t>
            </a:r>
            <a:r>
              <a:rPr lang="zh-CN" altLang="en-US" sz="2400" dirty="0">
                <a:latin typeface="+mn-ea"/>
              </a:rPr>
              <a:t>涉及紧接在前的句子如何影响下一个句子的解释。 例如，解释代词和解释信息的时间方面。</a:t>
            </a:r>
            <a:endParaRPr lang="en-US" altLang="zh-CN" sz="2400" dirty="0">
              <a:latin typeface="+mn-ea"/>
            </a:endParaRPr>
          </a:p>
          <a:p>
            <a:pPr indent="-255905"/>
            <a:endParaRPr lang="en-US" altLang="en-US" sz="2400" dirty="0">
              <a:latin typeface="+mn-ea"/>
            </a:endParaRPr>
          </a:p>
          <a:p>
            <a:pPr indent="-255905"/>
            <a:r>
              <a:rPr lang="zh-CN" altLang="en-US" sz="2400" b="1" dirty="0">
                <a:solidFill>
                  <a:schemeClr val="accent2">
                    <a:lumMod val="75000"/>
                  </a:schemeClr>
                </a:solidFill>
                <a:latin typeface="+mn-ea"/>
              </a:rPr>
              <a:t>知识</a:t>
            </a:r>
            <a:r>
              <a:rPr lang="ja-JP" altLang="en-US" sz="2400" b="1">
                <a:solidFill>
                  <a:schemeClr val="accent2">
                    <a:lumMod val="75000"/>
                  </a:schemeClr>
                </a:solidFill>
                <a:latin typeface="+mn-ea"/>
              </a:rPr>
              <a:t>图谱</a:t>
            </a:r>
            <a:r>
              <a:rPr lang="zh-CN" altLang="en-US" sz="2400" b="1" dirty="0">
                <a:solidFill>
                  <a:schemeClr val="accent2">
                    <a:lumMod val="75000"/>
                  </a:schemeClr>
                </a:solidFill>
                <a:latin typeface="+mn-ea"/>
              </a:rPr>
              <a:t>（</a:t>
            </a:r>
            <a:r>
              <a:rPr lang="en-US" altLang="zh-CN" sz="2400" b="1" dirty="0">
                <a:solidFill>
                  <a:schemeClr val="accent2">
                    <a:lumMod val="75000"/>
                  </a:schemeClr>
                </a:solidFill>
                <a:latin typeface="+mn-ea"/>
              </a:rPr>
              <a:t>Knowledge graph</a:t>
            </a:r>
            <a:r>
              <a:rPr lang="zh-CN" altLang="en-US" sz="2400" b="1" dirty="0">
                <a:solidFill>
                  <a:schemeClr val="accent2">
                    <a:lumMod val="75000"/>
                  </a:schemeClr>
                </a:solidFill>
                <a:latin typeface="+mn-ea"/>
              </a:rPr>
              <a:t>）</a:t>
            </a:r>
            <a:r>
              <a:rPr lang="en-US" altLang="en-US" sz="2400" dirty="0">
                <a:solidFill>
                  <a:schemeClr val="accent2">
                    <a:lumMod val="75000"/>
                  </a:schemeClr>
                </a:solidFill>
                <a:latin typeface="+mn-ea"/>
              </a:rPr>
              <a:t> </a:t>
            </a:r>
            <a:r>
              <a:rPr lang="en-US" altLang="en-US" sz="2400" dirty="0">
                <a:latin typeface="+mn-ea"/>
              </a:rPr>
              <a:t>– </a:t>
            </a:r>
            <a:r>
              <a:rPr lang="zh-CN" altLang="en-US" sz="2400" dirty="0">
                <a:latin typeface="+mn-ea"/>
              </a:rPr>
              <a:t>包含关于世界的一般知识。</a:t>
            </a:r>
            <a:endParaRPr lang="en-US" altLang="en-US" sz="2400" dirty="0">
              <a:latin typeface="+mn-ea"/>
            </a:endParaRPr>
          </a:p>
        </p:txBody>
      </p:sp>
      <p:sp>
        <p:nvSpPr>
          <p:cNvPr id="7171" name="Slide Number Placeholder 5">
            <a:extLst>
              <a:ext uri="{FF2B5EF4-FFF2-40B4-BE49-F238E27FC236}">
                <a16:creationId xmlns:a16="http://schemas.microsoft.com/office/drawing/2014/main" id="{899815CE-1DBA-CA4A-A5D3-6A5E2830BDF6}"/>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A0EFAF7-2C2A-1A44-A66C-AF591DDE1BE6}" type="slidenum">
              <a:rPr lang="en-US" altLang="en-US" sz="800"/>
              <a:pPr/>
              <a:t>28</a:t>
            </a:fld>
            <a:endParaRPr lang="en-US" altLang="en-US" sz="800"/>
          </a:p>
        </p:txBody>
      </p:sp>
    </p:spTree>
    <p:extLst>
      <p:ext uri="{BB962C8B-B14F-4D97-AF65-F5344CB8AC3E}">
        <p14:creationId xmlns:p14="http://schemas.microsoft.com/office/powerpoint/2010/main" val="3848599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Rectangle 2">
            <a:extLst>
              <a:ext uri="{FF2B5EF4-FFF2-40B4-BE49-F238E27FC236}">
                <a16:creationId xmlns:a16="http://schemas.microsoft.com/office/drawing/2014/main" id="{81B122DF-90B9-2E47-A846-5B672939D8BD}"/>
              </a:ext>
            </a:extLst>
          </p:cNvPr>
          <p:cNvSpPr>
            <a:spLocks noGrp="1" noChangeArrowheads="1"/>
          </p:cNvSpPr>
          <p:nvPr>
            <p:ph type="title"/>
          </p:nvPr>
        </p:nvSpPr>
        <p:spPr>
          <a:xfrm>
            <a:off x="533400" y="990600"/>
            <a:ext cx="8229600" cy="1066800"/>
          </a:xfrm>
        </p:spPr>
        <p:txBody>
          <a:bodyPr/>
          <a:lstStyle/>
          <a:p>
            <a:r>
              <a:rPr lang="en-US" altLang="en-US" b="1">
                <a:solidFill>
                  <a:srgbClr val="0000FF"/>
                </a:solidFill>
                <a:latin typeface="Arial" panose="020B0604020202020204" pitchFamily="34" charset="0"/>
                <a:cs typeface="Arial" panose="020B0604020202020204" pitchFamily="34" charset="0"/>
              </a:rPr>
              <a:t>Why NL Understanding is hard?</a:t>
            </a:r>
          </a:p>
        </p:txBody>
      </p:sp>
      <p:sp>
        <p:nvSpPr>
          <p:cNvPr id="5125" name="Rectangle 3">
            <a:extLst>
              <a:ext uri="{FF2B5EF4-FFF2-40B4-BE49-F238E27FC236}">
                <a16:creationId xmlns:a16="http://schemas.microsoft.com/office/drawing/2014/main" id="{9FA378D2-931E-6B42-82C9-FCAEC45A9C4A}"/>
              </a:ext>
            </a:extLst>
          </p:cNvPr>
          <p:cNvSpPr>
            <a:spLocks noGrp="1" noChangeArrowheads="1"/>
          </p:cNvSpPr>
          <p:nvPr>
            <p:ph idx="1"/>
          </p:nvPr>
        </p:nvSpPr>
        <p:spPr/>
        <p:txBody>
          <a:bodyPr>
            <a:normAutofit fontScale="77500" lnSpcReduction="20000"/>
          </a:bodyPr>
          <a:lstStyle/>
          <a:p>
            <a:r>
              <a:rPr lang="en-US" altLang="en-US"/>
              <a:t>Natural language is extremely rich in form and structure, and            </a:t>
            </a:r>
            <a:r>
              <a:rPr lang="en-US" altLang="en-US" b="1"/>
              <a:t>very ambiguous</a:t>
            </a:r>
            <a:r>
              <a:rPr lang="en-US" altLang="en-US" i="1"/>
              <a:t>.</a:t>
            </a:r>
          </a:p>
          <a:p>
            <a:pPr lvl="1"/>
            <a:r>
              <a:rPr lang="en-US" altLang="en-US"/>
              <a:t>How to represent meaning,</a:t>
            </a:r>
          </a:p>
          <a:p>
            <a:pPr lvl="1"/>
            <a:r>
              <a:rPr lang="en-US" altLang="en-US"/>
              <a:t>Which structures map to which meaning structures.</a:t>
            </a:r>
          </a:p>
          <a:p>
            <a:r>
              <a:rPr lang="en-US" altLang="en-US"/>
              <a:t>One input can mean many different things. Ambiguity can be at different levels.</a:t>
            </a:r>
          </a:p>
          <a:p>
            <a:pPr lvl="1"/>
            <a:r>
              <a:rPr lang="en-US" altLang="en-US"/>
              <a:t>Lexical (word level) ambiguity  -- different meanings of words</a:t>
            </a:r>
          </a:p>
          <a:p>
            <a:pPr lvl="1"/>
            <a:r>
              <a:rPr lang="en-US" altLang="en-US"/>
              <a:t>Syntactic ambiguity  --  different ways to parse the sentence</a:t>
            </a:r>
          </a:p>
          <a:p>
            <a:pPr lvl="1"/>
            <a:r>
              <a:rPr lang="en-US" altLang="en-US"/>
              <a:t>Interpreting partial information  --  how to interpret pronouns</a:t>
            </a:r>
          </a:p>
          <a:p>
            <a:pPr lvl="1"/>
            <a:r>
              <a:rPr lang="en-US" altLang="en-US"/>
              <a:t>Contextual information  --  context of the sentence may affect the meaning of that sentence.</a:t>
            </a:r>
          </a:p>
          <a:p>
            <a:r>
              <a:rPr lang="en-US" altLang="en-US"/>
              <a:t>Many input can mean the same thing.</a:t>
            </a:r>
          </a:p>
          <a:p>
            <a:r>
              <a:rPr lang="en-US" altLang="en-US"/>
              <a:t>Interaction among components of the input is not clear. </a:t>
            </a:r>
          </a:p>
        </p:txBody>
      </p:sp>
      <p:sp>
        <p:nvSpPr>
          <p:cNvPr id="5123" name="Slide Number Placeholder 5">
            <a:extLst>
              <a:ext uri="{FF2B5EF4-FFF2-40B4-BE49-F238E27FC236}">
                <a16:creationId xmlns:a16="http://schemas.microsoft.com/office/drawing/2014/main" id="{FD3A2C6A-87D3-6641-82BF-D012A5959542}"/>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915097-B2D8-D94E-807C-519B516560C0}" type="slidenum">
              <a:rPr lang="en-US" altLang="en-US" sz="800"/>
              <a:pPr/>
              <a:t>29</a:t>
            </a:fld>
            <a:endParaRPr lang="en-US" altLang="en-US" sz="800"/>
          </a:p>
        </p:txBody>
      </p:sp>
    </p:spTree>
    <p:extLst>
      <p:ext uri="{BB962C8B-B14F-4D97-AF65-F5344CB8AC3E}">
        <p14:creationId xmlns:p14="http://schemas.microsoft.com/office/powerpoint/2010/main" val="344083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1527810" y="3678173"/>
            <a:ext cx="1379220" cy="734695"/>
          </a:xfrm>
          <a:custGeom>
            <a:avLst/>
            <a:gdLst/>
            <a:ahLst/>
            <a:cxnLst/>
            <a:rect l="l" t="t" r="r" b="b"/>
            <a:pathLst>
              <a:path w="1379220" h="734695">
                <a:moveTo>
                  <a:pt x="1305814" y="0"/>
                </a:moveTo>
                <a:lnTo>
                  <a:pt x="73406" y="0"/>
                </a:lnTo>
                <a:lnTo>
                  <a:pt x="44844" y="5772"/>
                </a:lnTo>
                <a:lnTo>
                  <a:pt x="21510" y="21510"/>
                </a:lnTo>
                <a:lnTo>
                  <a:pt x="5772" y="44844"/>
                </a:lnTo>
                <a:lnTo>
                  <a:pt x="0" y="73405"/>
                </a:lnTo>
                <a:lnTo>
                  <a:pt x="0" y="661162"/>
                </a:lnTo>
                <a:lnTo>
                  <a:pt x="5772" y="689723"/>
                </a:lnTo>
                <a:lnTo>
                  <a:pt x="21510" y="713057"/>
                </a:lnTo>
                <a:lnTo>
                  <a:pt x="44844" y="728795"/>
                </a:lnTo>
                <a:lnTo>
                  <a:pt x="73406" y="734568"/>
                </a:lnTo>
                <a:lnTo>
                  <a:pt x="1305814" y="734568"/>
                </a:lnTo>
                <a:lnTo>
                  <a:pt x="1334375" y="728795"/>
                </a:lnTo>
                <a:lnTo>
                  <a:pt x="1357709" y="713057"/>
                </a:lnTo>
                <a:lnTo>
                  <a:pt x="1373447" y="689723"/>
                </a:lnTo>
                <a:lnTo>
                  <a:pt x="1379220" y="661162"/>
                </a:lnTo>
                <a:lnTo>
                  <a:pt x="1379220" y="73405"/>
                </a:lnTo>
                <a:lnTo>
                  <a:pt x="1373447" y="44844"/>
                </a:lnTo>
                <a:lnTo>
                  <a:pt x="1357709" y="21510"/>
                </a:lnTo>
                <a:lnTo>
                  <a:pt x="1334375" y="5772"/>
                </a:lnTo>
                <a:lnTo>
                  <a:pt x="1305814" y="0"/>
                </a:lnTo>
                <a:close/>
              </a:path>
            </a:pathLst>
          </a:custGeom>
          <a:solidFill>
            <a:srgbClr val="EB631B"/>
          </a:solidFill>
        </p:spPr>
        <p:txBody>
          <a:bodyPr wrap="square" lIns="0" tIns="0" rIns="0" bIns="0" rtlCol="0"/>
          <a:lstStyle/>
          <a:p>
            <a:endParaRPr/>
          </a:p>
        </p:txBody>
      </p:sp>
      <p:sp>
        <p:nvSpPr>
          <p:cNvPr id="4" name="object 4"/>
          <p:cNvSpPr/>
          <p:nvPr/>
        </p:nvSpPr>
        <p:spPr>
          <a:xfrm>
            <a:off x="1524000" y="4516755"/>
            <a:ext cx="1379220" cy="2265045"/>
          </a:xfrm>
          <a:custGeom>
            <a:avLst/>
            <a:gdLst/>
            <a:ahLst/>
            <a:cxnLst/>
            <a:rect l="l" t="t" r="r" b="b"/>
            <a:pathLst>
              <a:path w="1379220" h="2265045">
                <a:moveTo>
                  <a:pt x="1241298" y="0"/>
                </a:moveTo>
                <a:lnTo>
                  <a:pt x="137922" y="0"/>
                </a:lnTo>
                <a:lnTo>
                  <a:pt x="94317" y="7028"/>
                </a:lnTo>
                <a:lnTo>
                  <a:pt x="56455" y="26602"/>
                </a:lnTo>
                <a:lnTo>
                  <a:pt x="26602" y="56455"/>
                </a:lnTo>
                <a:lnTo>
                  <a:pt x="7028" y="94317"/>
                </a:lnTo>
                <a:lnTo>
                  <a:pt x="0" y="137922"/>
                </a:lnTo>
                <a:lnTo>
                  <a:pt x="0" y="2126742"/>
                </a:lnTo>
                <a:lnTo>
                  <a:pt x="7028" y="2170336"/>
                </a:lnTo>
                <a:lnTo>
                  <a:pt x="26602" y="2208197"/>
                </a:lnTo>
                <a:lnTo>
                  <a:pt x="56455" y="2238053"/>
                </a:lnTo>
                <a:lnTo>
                  <a:pt x="94317" y="2257632"/>
                </a:lnTo>
                <a:lnTo>
                  <a:pt x="137922" y="2264664"/>
                </a:lnTo>
                <a:lnTo>
                  <a:pt x="1241298" y="2264664"/>
                </a:lnTo>
                <a:lnTo>
                  <a:pt x="1284902" y="2257632"/>
                </a:lnTo>
                <a:lnTo>
                  <a:pt x="1322764" y="2238053"/>
                </a:lnTo>
                <a:lnTo>
                  <a:pt x="1352617" y="2208197"/>
                </a:lnTo>
                <a:lnTo>
                  <a:pt x="1372191" y="2170336"/>
                </a:lnTo>
                <a:lnTo>
                  <a:pt x="1379220" y="2126742"/>
                </a:lnTo>
                <a:lnTo>
                  <a:pt x="1379220" y="137922"/>
                </a:lnTo>
                <a:lnTo>
                  <a:pt x="1372191" y="94317"/>
                </a:lnTo>
                <a:lnTo>
                  <a:pt x="1352617" y="56455"/>
                </a:lnTo>
                <a:lnTo>
                  <a:pt x="1322764" y="26602"/>
                </a:lnTo>
                <a:lnTo>
                  <a:pt x="1284902" y="7028"/>
                </a:lnTo>
                <a:lnTo>
                  <a:pt x="1241298" y="0"/>
                </a:lnTo>
                <a:close/>
              </a:path>
            </a:pathLst>
          </a:custGeom>
          <a:solidFill>
            <a:srgbClr val="FFFFFF">
              <a:alpha val="90194"/>
            </a:srgbClr>
          </a:solidFill>
        </p:spPr>
        <p:txBody>
          <a:bodyPr wrap="square" lIns="0" tIns="0" rIns="0" bIns="0" rtlCol="0"/>
          <a:lstStyle/>
          <a:p>
            <a:endParaRPr/>
          </a:p>
        </p:txBody>
      </p:sp>
      <p:sp>
        <p:nvSpPr>
          <p:cNvPr id="5" name="object 5"/>
          <p:cNvSpPr/>
          <p:nvPr/>
        </p:nvSpPr>
        <p:spPr>
          <a:xfrm>
            <a:off x="1524000" y="4516755"/>
            <a:ext cx="1379220" cy="2265045"/>
          </a:xfrm>
          <a:custGeom>
            <a:avLst/>
            <a:gdLst/>
            <a:ahLst/>
            <a:cxnLst/>
            <a:rect l="l" t="t" r="r" b="b"/>
            <a:pathLst>
              <a:path w="1379220" h="2265045">
                <a:moveTo>
                  <a:pt x="0" y="137922"/>
                </a:moveTo>
                <a:lnTo>
                  <a:pt x="7028" y="94317"/>
                </a:lnTo>
                <a:lnTo>
                  <a:pt x="26602" y="56455"/>
                </a:lnTo>
                <a:lnTo>
                  <a:pt x="56455" y="26602"/>
                </a:lnTo>
                <a:lnTo>
                  <a:pt x="94317" y="7028"/>
                </a:lnTo>
                <a:lnTo>
                  <a:pt x="137922" y="0"/>
                </a:lnTo>
                <a:lnTo>
                  <a:pt x="1241298" y="0"/>
                </a:lnTo>
                <a:lnTo>
                  <a:pt x="1284902" y="7028"/>
                </a:lnTo>
                <a:lnTo>
                  <a:pt x="1322764" y="26602"/>
                </a:lnTo>
                <a:lnTo>
                  <a:pt x="1352617" y="56455"/>
                </a:lnTo>
                <a:lnTo>
                  <a:pt x="1372191" y="94317"/>
                </a:lnTo>
                <a:lnTo>
                  <a:pt x="1379220" y="137922"/>
                </a:lnTo>
                <a:lnTo>
                  <a:pt x="1379220" y="2126742"/>
                </a:lnTo>
                <a:lnTo>
                  <a:pt x="1372191" y="2170336"/>
                </a:lnTo>
                <a:lnTo>
                  <a:pt x="1352617" y="2208197"/>
                </a:lnTo>
                <a:lnTo>
                  <a:pt x="1322764" y="2238053"/>
                </a:lnTo>
                <a:lnTo>
                  <a:pt x="1284902" y="2257632"/>
                </a:lnTo>
                <a:lnTo>
                  <a:pt x="1241298" y="2264664"/>
                </a:lnTo>
                <a:lnTo>
                  <a:pt x="137922" y="2264664"/>
                </a:lnTo>
                <a:lnTo>
                  <a:pt x="94317" y="2257632"/>
                </a:lnTo>
                <a:lnTo>
                  <a:pt x="56455" y="2238053"/>
                </a:lnTo>
                <a:lnTo>
                  <a:pt x="26602" y="2208197"/>
                </a:lnTo>
                <a:lnTo>
                  <a:pt x="7028" y="2170336"/>
                </a:lnTo>
                <a:lnTo>
                  <a:pt x="0" y="2126742"/>
                </a:lnTo>
                <a:lnTo>
                  <a:pt x="0" y="137922"/>
                </a:lnTo>
                <a:close/>
              </a:path>
            </a:pathLst>
          </a:custGeom>
          <a:ln w="19812">
            <a:solidFill>
              <a:srgbClr val="EB631B"/>
            </a:solidFill>
          </a:ln>
        </p:spPr>
        <p:txBody>
          <a:bodyPr wrap="square" lIns="0" tIns="0" rIns="0" bIns="0" rtlCol="0"/>
          <a:lstStyle/>
          <a:p>
            <a:endParaRPr/>
          </a:p>
        </p:txBody>
      </p:sp>
      <p:sp>
        <p:nvSpPr>
          <p:cNvPr id="6" name="object 6"/>
          <p:cNvSpPr txBox="1"/>
          <p:nvPr/>
        </p:nvSpPr>
        <p:spPr>
          <a:xfrm>
            <a:off x="1672717" y="4576800"/>
            <a:ext cx="1063625" cy="2007235"/>
          </a:xfrm>
          <a:prstGeom prst="rect">
            <a:avLst/>
          </a:prstGeom>
        </p:spPr>
        <p:txBody>
          <a:bodyPr vert="horz" wrap="square" lIns="0" tIns="83820" rIns="0" bIns="0" rtlCol="0">
            <a:spAutoFit/>
          </a:bodyPr>
          <a:lstStyle/>
          <a:p>
            <a:pPr marL="184785" indent="-172085">
              <a:lnSpc>
                <a:spcPct val="100000"/>
              </a:lnSpc>
              <a:spcBef>
                <a:spcPts val="660"/>
              </a:spcBef>
              <a:buFont typeface="Helvetica"/>
              <a:buChar char="•"/>
              <a:tabLst>
                <a:tab pos="185420" algn="l"/>
              </a:tabLst>
            </a:pPr>
            <a:r>
              <a:rPr sz="1700">
                <a:solidFill>
                  <a:srgbClr val="2A4975"/>
                </a:solidFill>
                <a:latin typeface="华文楷体"/>
                <a:cs typeface="华文楷体"/>
              </a:rPr>
              <a:t>词法分析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句法分析</a:t>
            </a:r>
            <a:endParaRPr sz="1700">
              <a:latin typeface="华文楷体"/>
              <a:cs typeface="华文楷体"/>
            </a:endParaRPr>
          </a:p>
          <a:p>
            <a:pPr marL="184785" indent="-172085">
              <a:lnSpc>
                <a:spcPct val="100000"/>
              </a:lnSpc>
              <a:spcBef>
                <a:spcPts val="555"/>
              </a:spcBef>
              <a:buFont typeface="Helvetica"/>
              <a:buChar char="•"/>
              <a:tabLst>
                <a:tab pos="185420" algn="l"/>
              </a:tabLst>
            </a:pPr>
            <a:r>
              <a:rPr sz="1700">
                <a:solidFill>
                  <a:srgbClr val="2A4975"/>
                </a:solidFill>
                <a:latin typeface="华文楷体"/>
                <a:cs typeface="华文楷体"/>
              </a:rPr>
              <a:t>实体识别</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语义分析</a:t>
            </a:r>
            <a:endParaRPr sz="1700">
              <a:latin typeface="华文楷体"/>
              <a:cs typeface="华文楷体"/>
            </a:endParaRPr>
          </a:p>
          <a:p>
            <a:pPr marL="184785" indent="-172085">
              <a:lnSpc>
                <a:spcPct val="100000"/>
              </a:lnSpc>
              <a:spcBef>
                <a:spcPts val="550"/>
              </a:spcBef>
              <a:buFont typeface="Helvetica"/>
              <a:buChar char="•"/>
              <a:tabLst>
                <a:tab pos="185420" algn="l"/>
              </a:tabLst>
            </a:pPr>
            <a:r>
              <a:rPr sz="1700">
                <a:solidFill>
                  <a:srgbClr val="2A4975"/>
                </a:solidFill>
                <a:latin typeface="华文楷体"/>
                <a:cs typeface="华文楷体"/>
              </a:rPr>
              <a:t>篇章分析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语言模型</a:t>
            </a:r>
            <a:endParaRPr sz="1700">
              <a:latin typeface="华文楷体"/>
              <a:cs typeface="华文楷体"/>
            </a:endParaRPr>
          </a:p>
        </p:txBody>
      </p:sp>
      <p:sp>
        <p:nvSpPr>
          <p:cNvPr id="7" name="object 7"/>
          <p:cNvSpPr/>
          <p:nvPr/>
        </p:nvSpPr>
        <p:spPr>
          <a:xfrm>
            <a:off x="3119627" y="3902072"/>
            <a:ext cx="441959" cy="342900"/>
          </a:xfrm>
          <a:custGeom>
            <a:avLst/>
            <a:gdLst/>
            <a:ahLst/>
            <a:cxnLst/>
            <a:rect l="l" t="t" r="r" b="b"/>
            <a:pathLst>
              <a:path w="441960" h="342900">
                <a:moveTo>
                  <a:pt x="270509" y="0"/>
                </a:moveTo>
                <a:lnTo>
                  <a:pt x="270509" y="68580"/>
                </a:lnTo>
                <a:lnTo>
                  <a:pt x="0" y="68580"/>
                </a:lnTo>
                <a:lnTo>
                  <a:pt x="0" y="274319"/>
                </a:lnTo>
                <a:lnTo>
                  <a:pt x="270509" y="274319"/>
                </a:lnTo>
                <a:lnTo>
                  <a:pt x="270509" y="342900"/>
                </a:lnTo>
                <a:lnTo>
                  <a:pt x="441959" y="171450"/>
                </a:lnTo>
                <a:lnTo>
                  <a:pt x="270509" y="0"/>
                </a:lnTo>
                <a:close/>
              </a:path>
            </a:pathLst>
          </a:custGeom>
          <a:solidFill>
            <a:srgbClr val="EB631B"/>
          </a:solidFill>
        </p:spPr>
        <p:txBody>
          <a:bodyPr wrap="square" lIns="0" tIns="0" rIns="0" bIns="0" rtlCol="0"/>
          <a:lstStyle/>
          <a:p>
            <a:endParaRPr/>
          </a:p>
        </p:txBody>
      </p:sp>
      <p:sp>
        <p:nvSpPr>
          <p:cNvPr id="8" name="object 8"/>
          <p:cNvSpPr/>
          <p:nvPr/>
        </p:nvSpPr>
        <p:spPr>
          <a:xfrm>
            <a:off x="3742182" y="3678173"/>
            <a:ext cx="1379220" cy="734695"/>
          </a:xfrm>
          <a:custGeom>
            <a:avLst/>
            <a:gdLst/>
            <a:ahLst/>
            <a:cxnLst/>
            <a:rect l="l" t="t" r="r" b="b"/>
            <a:pathLst>
              <a:path w="1379220" h="734695">
                <a:moveTo>
                  <a:pt x="1305814" y="0"/>
                </a:moveTo>
                <a:lnTo>
                  <a:pt x="73405" y="0"/>
                </a:lnTo>
                <a:lnTo>
                  <a:pt x="44844" y="5772"/>
                </a:lnTo>
                <a:lnTo>
                  <a:pt x="21510" y="21510"/>
                </a:lnTo>
                <a:lnTo>
                  <a:pt x="5772" y="44844"/>
                </a:lnTo>
                <a:lnTo>
                  <a:pt x="0" y="73405"/>
                </a:lnTo>
                <a:lnTo>
                  <a:pt x="0" y="661162"/>
                </a:lnTo>
                <a:lnTo>
                  <a:pt x="5772" y="689723"/>
                </a:lnTo>
                <a:lnTo>
                  <a:pt x="21510" y="713057"/>
                </a:lnTo>
                <a:lnTo>
                  <a:pt x="44844" y="728795"/>
                </a:lnTo>
                <a:lnTo>
                  <a:pt x="73405" y="734568"/>
                </a:lnTo>
                <a:lnTo>
                  <a:pt x="1305814" y="734568"/>
                </a:lnTo>
                <a:lnTo>
                  <a:pt x="1334375" y="728795"/>
                </a:lnTo>
                <a:lnTo>
                  <a:pt x="1357709" y="713057"/>
                </a:lnTo>
                <a:lnTo>
                  <a:pt x="1373447" y="689723"/>
                </a:lnTo>
                <a:lnTo>
                  <a:pt x="1379219" y="661162"/>
                </a:lnTo>
                <a:lnTo>
                  <a:pt x="1379219" y="73405"/>
                </a:lnTo>
                <a:lnTo>
                  <a:pt x="1373447" y="44844"/>
                </a:lnTo>
                <a:lnTo>
                  <a:pt x="1357709" y="21510"/>
                </a:lnTo>
                <a:lnTo>
                  <a:pt x="1334375" y="5772"/>
                </a:lnTo>
                <a:lnTo>
                  <a:pt x="1305814" y="0"/>
                </a:lnTo>
                <a:close/>
              </a:path>
            </a:pathLst>
          </a:custGeom>
          <a:solidFill>
            <a:srgbClr val="DA1F28"/>
          </a:solidFill>
        </p:spPr>
        <p:txBody>
          <a:bodyPr wrap="square" lIns="0" tIns="0" rIns="0" bIns="0" rtlCol="0"/>
          <a:lstStyle/>
          <a:p>
            <a:endParaRPr/>
          </a:p>
        </p:txBody>
      </p:sp>
      <p:sp>
        <p:nvSpPr>
          <p:cNvPr id="9" name="object 9"/>
          <p:cNvSpPr/>
          <p:nvPr/>
        </p:nvSpPr>
        <p:spPr>
          <a:xfrm>
            <a:off x="3738371" y="4516755"/>
            <a:ext cx="1379220" cy="2265045"/>
          </a:xfrm>
          <a:custGeom>
            <a:avLst/>
            <a:gdLst/>
            <a:ahLst/>
            <a:cxnLst/>
            <a:rect l="l" t="t" r="r" b="b"/>
            <a:pathLst>
              <a:path w="1379220" h="2265045">
                <a:moveTo>
                  <a:pt x="1241298" y="0"/>
                </a:moveTo>
                <a:lnTo>
                  <a:pt x="137922" y="0"/>
                </a:lnTo>
                <a:lnTo>
                  <a:pt x="94317" y="7028"/>
                </a:lnTo>
                <a:lnTo>
                  <a:pt x="56455" y="26602"/>
                </a:lnTo>
                <a:lnTo>
                  <a:pt x="26602" y="56455"/>
                </a:lnTo>
                <a:lnTo>
                  <a:pt x="7028" y="94317"/>
                </a:lnTo>
                <a:lnTo>
                  <a:pt x="0" y="137922"/>
                </a:lnTo>
                <a:lnTo>
                  <a:pt x="0" y="2126742"/>
                </a:lnTo>
                <a:lnTo>
                  <a:pt x="7028" y="2170336"/>
                </a:lnTo>
                <a:lnTo>
                  <a:pt x="26602" y="2208197"/>
                </a:lnTo>
                <a:lnTo>
                  <a:pt x="56455" y="2238053"/>
                </a:lnTo>
                <a:lnTo>
                  <a:pt x="94317" y="2257632"/>
                </a:lnTo>
                <a:lnTo>
                  <a:pt x="137922" y="2264664"/>
                </a:lnTo>
                <a:lnTo>
                  <a:pt x="1241298" y="2264664"/>
                </a:lnTo>
                <a:lnTo>
                  <a:pt x="1284902" y="2257632"/>
                </a:lnTo>
                <a:lnTo>
                  <a:pt x="1322764" y="2238053"/>
                </a:lnTo>
                <a:lnTo>
                  <a:pt x="1352617" y="2208197"/>
                </a:lnTo>
                <a:lnTo>
                  <a:pt x="1372191" y="2170336"/>
                </a:lnTo>
                <a:lnTo>
                  <a:pt x="1379219" y="2126742"/>
                </a:lnTo>
                <a:lnTo>
                  <a:pt x="1379219" y="137922"/>
                </a:lnTo>
                <a:lnTo>
                  <a:pt x="1372191" y="94317"/>
                </a:lnTo>
                <a:lnTo>
                  <a:pt x="1352617" y="56455"/>
                </a:lnTo>
                <a:lnTo>
                  <a:pt x="1322764" y="26602"/>
                </a:lnTo>
                <a:lnTo>
                  <a:pt x="1284902" y="7028"/>
                </a:lnTo>
                <a:lnTo>
                  <a:pt x="1241298" y="0"/>
                </a:lnTo>
                <a:close/>
              </a:path>
            </a:pathLst>
          </a:custGeom>
          <a:solidFill>
            <a:srgbClr val="FFFFFF">
              <a:alpha val="90194"/>
            </a:srgbClr>
          </a:solidFill>
        </p:spPr>
        <p:txBody>
          <a:bodyPr wrap="square" lIns="0" tIns="0" rIns="0" bIns="0" rtlCol="0"/>
          <a:lstStyle/>
          <a:p>
            <a:endParaRPr/>
          </a:p>
        </p:txBody>
      </p:sp>
      <p:sp>
        <p:nvSpPr>
          <p:cNvPr id="10" name="object 10"/>
          <p:cNvSpPr/>
          <p:nvPr/>
        </p:nvSpPr>
        <p:spPr>
          <a:xfrm>
            <a:off x="3738371" y="4516755"/>
            <a:ext cx="1379220" cy="2265045"/>
          </a:xfrm>
          <a:custGeom>
            <a:avLst/>
            <a:gdLst/>
            <a:ahLst/>
            <a:cxnLst/>
            <a:rect l="l" t="t" r="r" b="b"/>
            <a:pathLst>
              <a:path w="1379220" h="2265045">
                <a:moveTo>
                  <a:pt x="0" y="137922"/>
                </a:moveTo>
                <a:lnTo>
                  <a:pt x="7028" y="94317"/>
                </a:lnTo>
                <a:lnTo>
                  <a:pt x="26602" y="56455"/>
                </a:lnTo>
                <a:lnTo>
                  <a:pt x="56455" y="26602"/>
                </a:lnTo>
                <a:lnTo>
                  <a:pt x="94317" y="7028"/>
                </a:lnTo>
                <a:lnTo>
                  <a:pt x="137922" y="0"/>
                </a:lnTo>
                <a:lnTo>
                  <a:pt x="1241298" y="0"/>
                </a:lnTo>
                <a:lnTo>
                  <a:pt x="1284902" y="7028"/>
                </a:lnTo>
                <a:lnTo>
                  <a:pt x="1322764" y="26602"/>
                </a:lnTo>
                <a:lnTo>
                  <a:pt x="1352617" y="56455"/>
                </a:lnTo>
                <a:lnTo>
                  <a:pt x="1372191" y="94317"/>
                </a:lnTo>
                <a:lnTo>
                  <a:pt x="1379219" y="137922"/>
                </a:lnTo>
                <a:lnTo>
                  <a:pt x="1379219" y="2126742"/>
                </a:lnTo>
                <a:lnTo>
                  <a:pt x="1372191" y="2170336"/>
                </a:lnTo>
                <a:lnTo>
                  <a:pt x="1352617" y="2208197"/>
                </a:lnTo>
                <a:lnTo>
                  <a:pt x="1322764" y="2238053"/>
                </a:lnTo>
                <a:lnTo>
                  <a:pt x="1284902" y="2257632"/>
                </a:lnTo>
                <a:lnTo>
                  <a:pt x="1241298" y="2264664"/>
                </a:lnTo>
                <a:lnTo>
                  <a:pt x="137922" y="2264664"/>
                </a:lnTo>
                <a:lnTo>
                  <a:pt x="94317" y="2257632"/>
                </a:lnTo>
                <a:lnTo>
                  <a:pt x="56455" y="2238053"/>
                </a:lnTo>
                <a:lnTo>
                  <a:pt x="26602" y="2208197"/>
                </a:lnTo>
                <a:lnTo>
                  <a:pt x="7028" y="2170336"/>
                </a:lnTo>
                <a:lnTo>
                  <a:pt x="0" y="2126742"/>
                </a:lnTo>
                <a:lnTo>
                  <a:pt x="0" y="137922"/>
                </a:lnTo>
                <a:close/>
              </a:path>
            </a:pathLst>
          </a:custGeom>
          <a:ln w="19812">
            <a:solidFill>
              <a:srgbClr val="DA1F28"/>
            </a:solidFill>
          </a:ln>
        </p:spPr>
        <p:txBody>
          <a:bodyPr wrap="square" lIns="0" tIns="0" rIns="0" bIns="0" rtlCol="0"/>
          <a:lstStyle/>
          <a:p>
            <a:endParaRPr/>
          </a:p>
        </p:txBody>
      </p:sp>
      <p:sp>
        <p:nvSpPr>
          <p:cNvPr id="11" name="object 11"/>
          <p:cNvSpPr txBox="1"/>
          <p:nvPr/>
        </p:nvSpPr>
        <p:spPr>
          <a:xfrm>
            <a:off x="3887342" y="4576800"/>
            <a:ext cx="1063625" cy="2007235"/>
          </a:xfrm>
          <a:prstGeom prst="rect">
            <a:avLst/>
          </a:prstGeom>
        </p:spPr>
        <p:txBody>
          <a:bodyPr vert="horz" wrap="square" lIns="0" tIns="83820" rIns="0" bIns="0" rtlCol="0">
            <a:spAutoFit/>
          </a:bodyPr>
          <a:lstStyle/>
          <a:p>
            <a:pPr marL="184785" indent="-172085">
              <a:lnSpc>
                <a:spcPct val="100000"/>
              </a:lnSpc>
              <a:spcBef>
                <a:spcPts val="660"/>
              </a:spcBef>
              <a:buFont typeface="Helvetica"/>
              <a:buChar char="•"/>
              <a:tabLst>
                <a:tab pos="185420" algn="l"/>
              </a:tabLst>
            </a:pPr>
            <a:r>
              <a:rPr sz="1700">
                <a:solidFill>
                  <a:srgbClr val="2A4975"/>
                </a:solidFill>
                <a:latin typeface="华文楷体"/>
                <a:cs typeface="华文楷体"/>
              </a:rPr>
              <a:t>机器翻译</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自动问答</a:t>
            </a:r>
            <a:endParaRPr sz="1700">
              <a:latin typeface="华文楷体"/>
              <a:cs typeface="华文楷体"/>
            </a:endParaRPr>
          </a:p>
          <a:p>
            <a:pPr marL="184785" indent="-172085">
              <a:lnSpc>
                <a:spcPct val="100000"/>
              </a:lnSpc>
              <a:spcBef>
                <a:spcPts val="555"/>
              </a:spcBef>
              <a:buFont typeface="Helvetica"/>
              <a:buChar char="•"/>
              <a:tabLst>
                <a:tab pos="185420" algn="l"/>
              </a:tabLst>
            </a:pPr>
            <a:r>
              <a:rPr sz="1700">
                <a:solidFill>
                  <a:srgbClr val="2A4975"/>
                </a:solidFill>
                <a:latin typeface="华文楷体"/>
                <a:cs typeface="华文楷体"/>
              </a:rPr>
              <a:t>情感分析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信息抽取</a:t>
            </a:r>
            <a:endParaRPr sz="1700">
              <a:latin typeface="华文楷体"/>
              <a:cs typeface="华文楷体"/>
            </a:endParaRPr>
          </a:p>
          <a:p>
            <a:pPr marL="184785" indent="-172085">
              <a:lnSpc>
                <a:spcPct val="100000"/>
              </a:lnSpc>
              <a:spcBef>
                <a:spcPts val="550"/>
              </a:spcBef>
              <a:buFont typeface="Helvetica"/>
              <a:buChar char="•"/>
              <a:tabLst>
                <a:tab pos="185420" algn="l"/>
              </a:tabLst>
            </a:pPr>
            <a:r>
              <a:rPr sz="1700">
                <a:solidFill>
                  <a:srgbClr val="2A4975"/>
                </a:solidFill>
                <a:latin typeface="华文楷体"/>
                <a:cs typeface="华文楷体"/>
              </a:rPr>
              <a:t>文本摘要</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文本蕴涵</a:t>
            </a:r>
            <a:endParaRPr sz="1700">
              <a:latin typeface="华文楷体"/>
              <a:cs typeface="华文楷体"/>
            </a:endParaRPr>
          </a:p>
        </p:txBody>
      </p:sp>
      <p:sp>
        <p:nvSpPr>
          <p:cNvPr id="12" name="object 12"/>
          <p:cNvSpPr/>
          <p:nvPr/>
        </p:nvSpPr>
        <p:spPr>
          <a:xfrm>
            <a:off x="5334000" y="3902072"/>
            <a:ext cx="441959" cy="342900"/>
          </a:xfrm>
          <a:custGeom>
            <a:avLst/>
            <a:gdLst/>
            <a:ahLst/>
            <a:cxnLst/>
            <a:rect l="l" t="t" r="r" b="b"/>
            <a:pathLst>
              <a:path w="441960" h="342900">
                <a:moveTo>
                  <a:pt x="270510" y="0"/>
                </a:moveTo>
                <a:lnTo>
                  <a:pt x="270510" y="68580"/>
                </a:lnTo>
                <a:lnTo>
                  <a:pt x="0" y="68580"/>
                </a:lnTo>
                <a:lnTo>
                  <a:pt x="0" y="274319"/>
                </a:lnTo>
                <a:lnTo>
                  <a:pt x="270510" y="274319"/>
                </a:lnTo>
                <a:lnTo>
                  <a:pt x="270510" y="342900"/>
                </a:lnTo>
                <a:lnTo>
                  <a:pt x="441960" y="171450"/>
                </a:lnTo>
                <a:lnTo>
                  <a:pt x="270510" y="0"/>
                </a:lnTo>
                <a:close/>
              </a:path>
            </a:pathLst>
          </a:custGeom>
          <a:solidFill>
            <a:srgbClr val="DA1F28"/>
          </a:solidFill>
        </p:spPr>
        <p:txBody>
          <a:bodyPr wrap="square" lIns="0" tIns="0" rIns="0" bIns="0" rtlCol="0"/>
          <a:lstStyle/>
          <a:p>
            <a:endParaRPr/>
          </a:p>
        </p:txBody>
      </p:sp>
      <p:sp>
        <p:nvSpPr>
          <p:cNvPr id="13" name="object 13"/>
          <p:cNvSpPr/>
          <p:nvPr/>
        </p:nvSpPr>
        <p:spPr>
          <a:xfrm>
            <a:off x="5956553" y="3678173"/>
            <a:ext cx="1379220" cy="734695"/>
          </a:xfrm>
          <a:custGeom>
            <a:avLst/>
            <a:gdLst/>
            <a:ahLst/>
            <a:cxnLst/>
            <a:rect l="l" t="t" r="r" b="b"/>
            <a:pathLst>
              <a:path w="1379220" h="734695">
                <a:moveTo>
                  <a:pt x="1305814" y="0"/>
                </a:moveTo>
                <a:lnTo>
                  <a:pt x="73406" y="0"/>
                </a:lnTo>
                <a:lnTo>
                  <a:pt x="44844" y="5772"/>
                </a:lnTo>
                <a:lnTo>
                  <a:pt x="21510" y="21510"/>
                </a:lnTo>
                <a:lnTo>
                  <a:pt x="5772" y="44844"/>
                </a:lnTo>
                <a:lnTo>
                  <a:pt x="0" y="73405"/>
                </a:lnTo>
                <a:lnTo>
                  <a:pt x="0" y="661162"/>
                </a:lnTo>
                <a:lnTo>
                  <a:pt x="5772" y="689723"/>
                </a:lnTo>
                <a:lnTo>
                  <a:pt x="21510" y="713057"/>
                </a:lnTo>
                <a:lnTo>
                  <a:pt x="44844" y="728795"/>
                </a:lnTo>
                <a:lnTo>
                  <a:pt x="73406" y="734568"/>
                </a:lnTo>
                <a:lnTo>
                  <a:pt x="1305814" y="734568"/>
                </a:lnTo>
                <a:lnTo>
                  <a:pt x="1334375" y="728795"/>
                </a:lnTo>
                <a:lnTo>
                  <a:pt x="1357709" y="713057"/>
                </a:lnTo>
                <a:lnTo>
                  <a:pt x="1373447" y="689723"/>
                </a:lnTo>
                <a:lnTo>
                  <a:pt x="1379220" y="661162"/>
                </a:lnTo>
                <a:lnTo>
                  <a:pt x="1379220" y="73405"/>
                </a:lnTo>
                <a:lnTo>
                  <a:pt x="1373447" y="44844"/>
                </a:lnTo>
                <a:lnTo>
                  <a:pt x="1357709" y="21510"/>
                </a:lnTo>
                <a:lnTo>
                  <a:pt x="1334375" y="5772"/>
                </a:lnTo>
                <a:lnTo>
                  <a:pt x="1305814" y="0"/>
                </a:lnTo>
                <a:close/>
              </a:path>
            </a:pathLst>
          </a:custGeom>
          <a:solidFill>
            <a:srgbClr val="39629D"/>
          </a:solidFill>
        </p:spPr>
        <p:txBody>
          <a:bodyPr wrap="square" lIns="0" tIns="0" rIns="0" bIns="0" rtlCol="0"/>
          <a:lstStyle/>
          <a:p>
            <a:endParaRPr/>
          </a:p>
        </p:txBody>
      </p:sp>
      <p:sp>
        <p:nvSpPr>
          <p:cNvPr id="14" name="object 14"/>
          <p:cNvSpPr txBox="1"/>
          <p:nvPr/>
        </p:nvSpPr>
        <p:spPr>
          <a:xfrm>
            <a:off x="634366" y="1158574"/>
            <a:ext cx="8052434" cy="3159839"/>
          </a:xfrm>
          <a:prstGeom prst="rect">
            <a:avLst/>
          </a:prstGeom>
        </p:spPr>
        <p:txBody>
          <a:bodyPr vert="horz" wrap="square" lIns="0" tIns="76200" rIns="0" bIns="0" rtlCol="0">
            <a:spAutoFit/>
          </a:bodyPr>
          <a:lstStyle/>
          <a:p>
            <a:pPr marL="12700">
              <a:lnSpc>
                <a:spcPct val="150000"/>
              </a:lnSpc>
              <a:spcBef>
                <a:spcPts val="600"/>
              </a:spcBef>
            </a:pPr>
            <a:r>
              <a:rPr lang="en-US" sz="2000" spc="10">
                <a:solidFill>
                  <a:srgbClr val="1C304E"/>
                </a:solidFill>
                <a:latin typeface="Wingdings 3"/>
                <a:cs typeface="Wingdings 3"/>
              </a:rPr>
              <a:t></a:t>
            </a:r>
            <a:r>
              <a:rPr lang="en-US" sz="2000" spc="-1614">
                <a:solidFill>
                  <a:srgbClr val="1C304E"/>
                </a:solidFill>
                <a:latin typeface="Wingdings 3"/>
                <a:cs typeface="Wingdings 3"/>
              </a:rPr>
              <a:t> </a:t>
            </a:r>
            <a:r>
              <a:rPr sz="2000" spc="-5">
                <a:solidFill>
                  <a:srgbClr val="FF0000"/>
                </a:solidFill>
                <a:latin typeface="Helvetica" panose="020B0604020202020204" pitchFamily="34" charset="0"/>
                <a:cs typeface="Helvetica" panose="020B0604020202020204" pitchFamily="34" charset="0"/>
              </a:rPr>
              <a:t>自然语</a:t>
            </a:r>
            <a:r>
              <a:rPr sz="2000" spc="-15">
                <a:solidFill>
                  <a:srgbClr val="FF0000"/>
                </a:solidFill>
                <a:latin typeface="Helvetica" panose="020B0604020202020204" pitchFamily="34" charset="0"/>
                <a:cs typeface="Helvetica" panose="020B0604020202020204" pitchFamily="34" charset="0"/>
              </a:rPr>
              <a:t>言</a:t>
            </a:r>
            <a:r>
              <a:rPr sz="2000" spc="-5">
                <a:solidFill>
                  <a:srgbClr val="2A4975"/>
                </a:solidFill>
                <a:latin typeface="Helvetica" panose="020B0604020202020204" pitchFamily="34" charset="0"/>
                <a:cs typeface="Helvetica" panose="020B0604020202020204" pitchFamily="34" charset="0"/>
              </a:rPr>
              <a:t>≈人类语言</a:t>
            </a:r>
            <a:endParaRPr lang="zh-CN" altLang="en-US" sz="2000">
              <a:latin typeface="Helvetica" panose="020B0604020202020204" pitchFamily="34" charset="0"/>
              <a:cs typeface="Helvetica" panose="020B0604020202020204" pitchFamily="34" charset="0"/>
            </a:endParaRPr>
          </a:p>
          <a:p>
            <a:pPr marL="217804">
              <a:lnSpc>
                <a:spcPct val="150000"/>
              </a:lnSpc>
              <a:spcBef>
                <a:spcPts val="434"/>
              </a:spcBef>
            </a:pPr>
            <a:r>
              <a:rPr lang="en-US" sz="1400" spc="10">
                <a:solidFill>
                  <a:srgbClr val="EB631B"/>
                </a:solidFill>
                <a:latin typeface="Helvetica" panose="020B0604020202020204" pitchFamily="34" charset="0"/>
                <a:cs typeface="Helvetica" panose="020B0604020202020204" pitchFamily="34" charset="0"/>
              </a:rPr>
              <a:t>	</a:t>
            </a:r>
            <a:r>
              <a:rPr lang="zh-CN" altLang="en-US" sz="1400" spc="-1155">
                <a:solidFill>
                  <a:srgbClr val="EB631B"/>
                </a:solidFill>
                <a:latin typeface="Helvetica" panose="020B0604020202020204" pitchFamily="34" charset="0"/>
                <a:cs typeface="Helvetica" panose="020B0604020202020204" pitchFamily="34" charset="0"/>
              </a:rPr>
              <a:t> </a:t>
            </a:r>
            <a:r>
              <a:rPr lang="zh-CN" altLang="en-US" spc="-5">
                <a:solidFill>
                  <a:srgbClr val="2A4975"/>
                </a:solidFill>
                <a:latin typeface="Helvetica" panose="020B0604020202020204" pitchFamily="34" charset="0"/>
                <a:cs typeface="Helvetica" panose="020B0604020202020204" pitchFamily="34" charset="0"/>
              </a:rPr>
              <a:t>区别于人工语言（比如程序语言）</a:t>
            </a:r>
            <a:endParaRPr lang="zh-CN" altLang="en-US">
              <a:latin typeface="Helvetica" panose="020B0604020202020204" pitchFamily="34" charset="0"/>
              <a:cs typeface="Helvetica" panose="020B0604020202020204" pitchFamily="34" charset="0"/>
            </a:endParaRPr>
          </a:p>
          <a:p>
            <a:pPr marL="217804" marR="5080" indent="-205740">
              <a:lnSpc>
                <a:spcPct val="150000"/>
              </a:lnSpc>
              <a:spcBef>
                <a:spcPts val="470"/>
              </a:spcBef>
            </a:pPr>
            <a:r>
              <a:rPr lang="en-US" spc="10">
                <a:solidFill>
                  <a:srgbClr val="1C304E"/>
                </a:solidFill>
                <a:latin typeface="Helvetica" panose="020B0604020202020204" pitchFamily="34" charset="0"/>
                <a:cs typeface="Helvetica" panose="020B0604020202020204" pitchFamily="34" charset="0"/>
              </a:rPr>
              <a:t></a:t>
            </a:r>
            <a:r>
              <a:rPr sz="2000" spc="-5">
                <a:solidFill>
                  <a:srgbClr val="2A4975"/>
                </a:solidFill>
                <a:latin typeface="Helvetica" panose="020B0604020202020204" pitchFamily="34" charset="0"/>
                <a:cs typeface="Helvetica" panose="020B0604020202020204" pitchFamily="34" charset="0"/>
              </a:rPr>
              <a:t>自然语言处理包括语音识别、自然</a:t>
            </a:r>
            <a:r>
              <a:rPr sz="2000" spc="5">
                <a:solidFill>
                  <a:srgbClr val="2A4975"/>
                </a:solidFill>
                <a:latin typeface="Helvetica" panose="020B0604020202020204" pitchFamily="34" charset="0"/>
                <a:cs typeface="Helvetica" panose="020B0604020202020204" pitchFamily="34" charset="0"/>
              </a:rPr>
              <a:t>语</a:t>
            </a:r>
            <a:r>
              <a:rPr sz="2000" spc="-5">
                <a:solidFill>
                  <a:srgbClr val="2A4975"/>
                </a:solidFill>
                <a:latin typeface="Helvetica" panose="020B0604020202020204" pitchFamily="34" charset="0"/>
                <a:cs typeface="Helvetica" panose="020B0604020202020204" pitchFamily="34" charset="0"/>
              </a:rPr>
              <a:t>言理</a:t>
            </a:r>
            <a:r>
              <a:rPr sz="2000" spc="5">
                <a:solidFill>
                  <a:srgbClr val="2A4975"/>
                </a:solidFill>
                <a:latin typeface="Helvetica" panose="020B0604020202020204" pitchFamily="34" charset="0"/>
                <a:cs typeface="Helvetica" panose="020B0604020202020204" pitchFamily="34" charset="0"/>
              </a:rPr>
              <a:t>解</a:t>
            </a:r>
            <a:r>
              <a:rPr sz="2000" spc="-5">
                <a:solidFill>
                  <a:srgbClr val="2A4975"/>
                </a:solidFill>
                <a:latin typeface="Helvetica" panose="020B0604020202020204" pitchFamily="34" charset="0"/>
                <a:cs typeface="Helvetica" panose="020B0604020202020204" pitchFamily="34" charset="0"/>
              </a:rPr>
              <a:t>、自然 语言生成、人机</a:t>
            </a:r>
            <a:r>
              <a:rPr lang="zh-CN" altLang="en-US" sz="2000" spc="-5">
                <a:solidFill>
                  <a:srgbClr val="2A4975"/>
                </a:solidFill>
                <a:latin typeface="Helvetica" panose="020B0604020202020204" pitchFamily="34" charset="0"/>
                <a:cs typeface="Helvetica" panose="020B0604020202020204" pitchFamily="34" charset="0"/>
              </a:rPr>
              <a:t>交互</a:t>
            </a:r>
            <a:r>
              <a:rPr sz="2000" spc="-5">
                <a:solidFill>
                  <a:srgbClr val="2A4975"/>
                </a:solidFill>
                <a:latin typeface="Helvetica" panose="020B0604020202020204" pitchFamily="34" charset="0"/>
                <a:cs typeface="Helvetica" panose="020B0604020202020204" pitchFamily="34" charset="0"/>
              </a:rPr>
              <a:t>以及所涉及的</a:t>
            </a:r>
            <a:r>
              <a:rPr sz="2000" spc="5">
                <a:solidFill>
                  <a:srgbClr val="2A4975"/>
                </a:solidFill>
                <a:latin typeface="Helvetica" panose="020B0604020202020204" pitchFamily="34" charset="0"/>
                <a:cs typeface="Helvetica" panose="020B0604020202020204" pitchFamily="34" charset="0"/>
              </a:rPr>
              <a:t>中</a:t>
            </a:r>
            <a:r>
              <a:rPr sz="2000" spc="-5">
                <a:solidFill>
                  <a:srgbClr val="2A4975"/>
                </a:solidFill>
                <a:latin typeface="Helvetica" panose="020B0604020202020204" pitchFamily="34" charset="0"/>
                <a:cs typeface="Helvetica" panose="020B0604020202020204" pitchFamily="34" charset="0"/>
              </a:rPr>
              <a:t>间阶</a:t>
            </a:r>
            <a:r>
              <a:rPr sz="2000" spc="5">
                <a:solidFill>
                  <a:srgbClr val="2A4975"/>
                </a:solidFill>
                <a:latin typeface="Helvetica" panose="020B0604020202020204" pitchFamily="34" charset="0"/>
                <a:cs typeface="Helvetica" panose="020B0604020202020204" pitchFamily="34" charset="0"/>
              </a:rPr>
              <a:t>段</a:t>
            </a:r>
            <a:r>
              <a:rPr sz="2000" spc="-5">
                <a:solidFill>
                  <a:srgbClr val="2A4975"/>
                </a:solidFill>
                <a:latin typeface="Helvetica" panose="020B0604020202020204" pitchFamily="34" charset="0"/>
                <a:cs typeface="Helvetica" panose="020B0604020202020204" pitchFamily="34" charset="0"/>
              </a:rPr>
              <a:t>。</a:t>
            </a:r>
            <a:endParaRPr lang="zh-CN" altLang="en-US" sz="2000">
              <a:latin typeface="Helvetica" panose="020B0604020202020204" pitchFamily="34" charset="0"/>
              <a:cs typeface="Helvetica" panose="020B0604020202020204" pitchFamily="34" charset="0"/>
            </a:endParaRPr>
          </a:p>
          <a:p>
            <a:pPr marL="217804">
              <a:lnSpc>
                <a:spcPct val="150000"/>
              </a:lnSpc>
              <a:spcBef>
                <a:spcPts val="434"/>
              </a:spcBef>
            </a:pPr>
            <a:r>
              <a:rPr lang="en-US" sz="1400" spc="10">
                <a:solidFill>
                  <a:srgbClr val="EB631B"/>
                </a:solidFill>
                <a:latin typeface="Helvetica" panose="020B0604020202020204" pitchFamily="34" charset="0"/>
                <a:cs typeface="Helvetica" panose="020B0604020202020204" pitchFamily="34" charset="0"/>
              </a:rPr>
              <a:t></a:t>
            </a:r>
            <a:r>
              <a:rPr lang="zh-CN" altLang="en-US" sz="1400" spc="-1150">
                <a:solidFill>
                  <a:srgbClr val="EB631B"/>
                </a:solidFill>
                <a:latin typeface="Helvetica" panose="020B0604020202020204" pitchFamily="34" charset="0"/>
                <a:cs typeface="Helvetica" panose="020B0604020202020204" pitchFamily="34" charset="0"/>
              </a:rPr>
              <a:t> </a:t>
            </a:r>
            <a:r>
              <a:rPr lang="zh-CN" altLang="en-US">
                <a:solidFill>
                  <a:srgbClr val="2A4975"/>
                </a:solidFill>
                <a:latin typeface="Helvetica" panose="020B0604020202020204" pitchFamily="34" charset="0"/>
                <a:cs typeface="Helvetica" panose="020B0604020202020204" pitchFamily="34" charset="0"/>
              </a:rPr>
              <a:t>是人工智能和计算机科学的子学科</a:t>
            </a:r>
            <a:r>
              <a:rPr lang="zh-CN" altLang="en-US" sz="2000">
                <a:solidFill>
                  <a:srgbClr val="2A4975"/>
                </a:solidFill>
                <a:latin typeface="华文楷体"/>
                <a:cs typeface="华文楷体"/>
              </a:rPr>
              <a:t>。</a:t>
            </a:r>
          </a:p>
          <a:p>
            <a:pPr marL="217804">
              <a:lnSpc>
                <a:spcPct val="100000"/>
              </a:lnSpc>
              <a:spcBef>
                <a:spcPts val="434"/>
              </a:spcBef>
            </a:pPr>
            <a:endParaRPr sz="1400">
              <a:latin typeface="华文楷体"/>
              <a:cs typeface="华文楷体"/>
            </a:endParaRPr>
          </a:p>
          <a:p>
            <a:pPr marL="1111885">
              <a:lnSpc>
                <a:spcPct val="100000"/>
              </a:lnSpc>
              <a:spcBef>
                <a:spcPts val="1055"/>
              </a:spcBef>
              <a:tabLst>
                <a:tab pos="3326765" algn="l"/>
                <a:tab pos="5541645" algn="l"/>
              </a:tabLst>
            </a:pPr>
            <a:r>
              <a:rPr sz="1600">
                <a:solidFill>
                  <a:srgbClr val="FFFFFF"/>
                </a:solidFill>
                <a:latin typeface="华文楷体"/>
                <a:cs typeface="华文楷体"/>
              </a:rPr>
              <a:t>基础技术	核心技术	应用</a:t>
            </a:r>
            <a:endParaRPr sz="1600">
              <a:latin typeface="华文楷体"/>
              <a:cs typeface="华文楷体"/>
            </a:endParaRPr>
          </a:p>
        </p:txBody>
      </p:sp>
      <p:sp>
        <p:nvSpPr>
          <p:cNvPr id="15" name="object 15"/>
          <p:cNvSpPr/>
          <p:nvPr/>
        </p:nvSpPr>
        <p:spPr>
          <a:xfrm>
            <a:off x="5952744" y="4516755"/>
            <a:ext cx="1379220" cy="2265045"/>
          </a:xfrm>
          <a:custGeom>
            <a:avLst/>
            <a:gdLst/>
            <a:ahLst/>
            <a:cxnLst/>
            <a:rect l="l" t="t" r="r" b="b"/>
            <a:pathLst>
              <a:path w="1379220" h="2265045">
                <a:moveTo>
                  <a:pt x="1241298" y="0"/>
                </a:moveTo>
                <a:lnTo>
                  <a:pt x="137921" y="0"/>
                </a:lnTo>
                <a:lnTo>
                  <a:pt x="94317" y="7028"/>
                </a:lnTo>
                <a:lnTo>
                  <a:pt x="56455" y="26602"/>
                </a:lnTo>
                <a:lnTo>
                  <a:pt x="26602" y="56455"/>
                </a:lnTo>
                <a:lnTo>
                  <a:pt x="7028" y="94317"/>
                </a:lnTo>
                <a:lnTo>
                  <a:pt x="0" y="137922"/>
                </a:lnTo>
                <a:lnTo>
                  <a:pt x="0" y="2126742"/>
                </a:lnTo>
                <a:lnTo>
                  <a:pt x="7028" y="2170336"/>
                </a:lnTo>
                <a:lnTo>
                  <a:pt x="26602" y="2208197"/>
                </a:lnTo>
                <a:lnTo>
                  <a:pt x="56455" y="2238053"/>
                </a:lnTo>
                <a:lnTo>
                  <a:pt x="94317" y="2257632"/>
                </a:lnTo>
                <a:lnTo>
                  <a:pt x="137921" y="2264664"/>
                </a:lnTo>
                <a:lnTo>
                  <a:pt x="1241298" y="2264664"/>
                </a:lnTo>
                <a:lnTo>
                  <a:pt x="1284902" y="2257632"/>
                </a:lnTo>
                <a:lnTo>
                  <a:pt x="1322764" y="2238053"/>
                </a:lnTo>
                <a:lnTo>
                  <a:pt x="1352617" y="2208197"/>
                </a:lnTo>
                <a:lnTo>
                  <a:pt x="1372191" y="2170336"/>
                </a:lnTo>
                <a:lnTo>
                  <a:pt x="1379220" y="2126742"/>
                </a:lnTo>
                <a:lnTo>
                  <a:pt x="1379220" y="137922"/>
                </a:lnTo>
                <a:lnTo>
                  <a:pt x="1372191" y="94317"/>
                </a:lnTo>
                <a:lnTo>
                  <a:pt x="1352617" y="56455"/>
                </a:lnTo>
                <a:lnTo>
                  <a:pt x="1322764" y="26602"/>
                </a:lnTo>
                <a:lnTo>
                  <a:pt x="1284902" y="7028"/>
                </a:lnTo>
                <a:lnTo>
                  <a:pt x="1241298" y="0"/>
                </a:lnTo>
                <a:close/>
              </a:path>
            </a:pathLst>
          </a:custGeom>
          <a:solidFill>
            <a:srgbClr val="FFFFFF">
              <a:alpha val="90194"/>
            </a:srgbClr>
          </a:solidFill>
        </p:spPr>
        <p:txBody>
          <a:bodyPr wrap="square" lIns="0" tIns="0" rIns="0" bIns="0" rtlCol="0"/>
          <a:lstStyle/>
          <a:p>
            <a:endParaRPr/>
          </a:p>
        </p:txBody>
      </p:sp>
      <p:sp>
        <p:nvSpPr>
          <p:cNvPr id="16" name="object 16"/>
          <p:cNvSpPr/>
          <p:nvPr/>
        </p:nvSpPr>
        <p:spPr>
          <a:xfrm>
            <a:off x="5952744" y="4516755"/>
            <a:ext cx="1379220" cy="2265045"/>
          </a:xfrm>
          <a:custGeom>
            <a:avLst/>
            <a:gdLst/>
            <a:ahLst/>
            <a:cxnLst/>
            <a:rect l="l" t="t" r="r" b="b"/>
            <a:pathLst>
              <a:path w="1379220" h="2265045">
                <a:moveTo>
                  <a:pt x="0" y="137922"/>
                </a:moveTo>
                <a:lnTo>
                  <a:pt x="7028" y="94317"/>
                </a:lnTo>
                <a:lnTo>
                  <a:pt x="26602" y="56455"/>
                </a:lnTo>
                <a:lnTo>
                  <a:pt x="56455" y="26602"/>
                </a:lnTo>
                <a:lnTo>
                  <a:pt x="94317" y="7028"/>
                </a:lnTo>
                <a:lnTo>
                  <a:pt x="137921" y="0"/>
                </a:lnTo>
                <a:lnTo>
                  <a:pt x="1241298" y="0"/>
                </a:lnTo>
                <a:lnTo>
                  <a:pt x="1284902" y="7028"/>
                </a:lnTo>
                <a:lnTo>
                  <a:pt x="1322764" y="26602"/>
                </a:lnTo>
                <a:lnTo>
                  <a:pt x="1352617" y="56455"/>
                </a:lnTo>
                <a:lnTo>
                  <a:pt x="1372191" y="94317"/>
                </a:lnTo>
                <a:lnTo>
                  <a:pt x="1379220" y="137922"/>
                </a:lnTo>
                <a:lnTo>
                  <a:pt x="1379220" y="2126742"/>
                </a:lnTo>
                <a:lnTo>
                  <a:pt x="1372191" y="2170336"/>
                </a:lnTo>
                <a:lnTo>
                  <a:pt x="1352617" y="2208197"/>
                </a:lnTo>
                <a:lnTo>
                  <a:pt x="1322764" y="2238053"/>
                </a:lnTo>
                <a:lnTo>
                  <a:pt x="1284902" y="2257632"/>
                </a:lnTo>
                <a:lnTo>
                  <a:pt x="1241298" y="2264664"/>
                </a:lnTo>
                <a:lnTo>
                  <a:pt x="137921" y="2264664"/>
                </a:lnTo>
                <a:lnTo>
                  <a:pt x="94317" y="2257632"/>
                </a:lnTo>
                <a:lnTo>
                  <a:pt x="56455" y="2238053"/>
                </a:lnTo>
                <a:lnTo>
                  <a:pt x="26602" y="2208197"/>
                </a:lnTo>
                <a:lnTo>
                  <a:pt x="7028" y="2170336"/>
                </a:lnTo>
                <a:lnTo>
                  <a:pt x="0" y="2126742"/>
                </a:lnTo>
                <a:lnTo>
                  <a:pt x="0" y="137922"/>
                </a:lnTo>
                <a:close/>
              </a:path>
            </a:pathLst>
          </a:custGeom>
          <a:ln w="19812">
            <a:solidFill>
              <a:srgbClr val="39629D"/>
            </a:solidFill>
          </a:ln>
        </p:spPr>
        <p:txBody>
          <a:bodyPr wrap="square" lIns="0" tIns="0" rIns="0" bIns="0" rtlCol="0"/>
          <a:lstStyle/>
          <a:p>
            <a:endParaRPr/>
          </a:p>
        </p:txBody>
      </p:sp>
      <p:sp>
        <p:nvSpPr>
          <p:cNvPr id="17" name="object 17"/>
          <p:cNvSpPr txBox="1"/>
          <p:nvPr/>
        </p:nvSpPr>
        <p:spPr>
          <a:xfrm>
            <a:off x="6102350" y="4576800"/>
            <a:ext cx="1063625" cy="2007235"/>
          </a:xfrm>
          <a:prstGeom prst="rect">
            <a:avLst/>
          </a:prstGeom>
        </p:spPr>
        <p:txBody>
          <a:bodyPr vert="horz" wrap="square" lIns="0" tIns="83820" rIns="0" bIns="0" rtlCol="0">
            <a:spAutoFit/>
          </a:bodyPr>
          <a:lstStyle/>
          <a:p>
            <a:pPr marL="184785" indent="-172085">
              <a:lnSpc>
                <a:spcPct val="100000"/>
              </a:lnSpc>
              <a:spcBef>
                <a:spcPts val="660"/>
              </a:spcBef>
              <a:buFont typeface="Helvetica"/>
              <a:buChar char="•"/>
              <a:tabLst>
                <a:tab pos="185420" algn="l"/>
              </a:tabLst>
            </a:pPr>
            <a:r>
              <a:rPr sz="1700">
                <a:solidFill>
                  <a:srgbClr val="2A4975"/>
                </a:solidFill>
                <a:latin typeface="华文楷体"/>
                <a:cs typeface="华文楷体"/>
              </a:rPr>
              <a:t>智能客服</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搜索引擎</a:t>
            </a:r>
            <a:endParaRPr sz="1700">
              <a:latin typeface="华文楷体"/>
              <a:cs typeface="华文楷体"/>
            </a:endParaRPr>
          </a:p>
          <a:p>
            <a:pPr marL="184785" indent="-172085">
              <a:lnSpc>
                <a:spcPct val="100000"/>
              </a:lnSpc>
              <a:spcBef>
                <a:spcPts val="555"/>
              </a:spcBef>
              <a:buFont typeface="Helvetica"/>
              <a:buChar char="•"/>
              <a:tabLst>
                <a:tab pos="185420" algn="l"/>
              </a:tabLst>
            </a:pPr>
            <a:r>
              <a:rPr sz="1700">
                <a:solidFill>
                  <a:srgbClr val="2A4975"/>
                </a:solidFill>
                <a:latin typeface="华文楷体"/>
                <a:cs typeface="华文楷体"/>
              </a:rPr>
              <a:t>个人助理</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推荐系统</a:t>
            </a:r>
            <a:endParaRPr sz="1700">
              <a:latin typeface="华文楷体"/>
              <a:cs typeface="华文楷体"/>
            </a:endParaRPr>
          </a:p>
          <a:p>
            <a:pPr marL="184785" indent="-172085">
              <a:lnSpc>
                <a:spcPct val="100000"/>
              </a:lnSpc>
              <a:spcBef>
                <a:spcPts val="550"/>
              </a:spcBef>
              <a:buFont typeface="Helvetica"/>
              <a:buChar char="•"/>
              <a:tabLst>
                <a:tab pos="185420" algn="l"/>
              </a:tabLst>
            </a:pPr>
            <a:r>
              <a:rPr sz="1700">
                <a:solidFill>
                  <a:srgbClr val="2A4975"/>
                </a:solidFill>
                <a:latin typeface="华文楷体"/>
                <a:cs typeface="华文楷体"/>
              </a:rPr>
              <a:t>舆情分析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知识图谱</a:t>
            </a:r>
            <a:endParaRPr sz="1700">
              <a:latin typeface="华文楷体"/>
              <a:cs typeface="华文楷体"/>
            </a:endParaRPr>
          </a:p>
        </p:txBody>
      </p:sp>
      <p:sp>
        <p:nvSpPr>
          <p:cNvPr id="21" name="Title 20">
            <a:extLst>
              <a:ext uri="{FF2B5EF4-FFF2-40B4-BE49-F238E27FC236}">
                <a16:creationId xmlns:a16="http://schemas.microsoft.com/office/drawing/2014/main" id="{A338E5A0-A86C-4193-8996-1599E167820A}"/>
              </a:ext>
            </a:extLst>
          </p:cNvPr>
          <p:cNvSpPr>
            <a:spLocks noGrp="1"/>
          </p:cNvSpPr>
          <p:nvPr>
            <p:ph type="title"/>
          </p:nvPr>
        </p:nvSpPr>
        <p:spPr>
          <a:xfrm>
            <a:off x="457200" y="484662"/>
            <a:ext cx="7543800" cy="731165"/>
          </a:xfrm>
        </p:spPr>
        <p:txBody>
          <a:bodyPr>
            <a:normAutofit/>
          </a:bodyPr>
          <a:lstStyle/>
          <a:p>
            <a:r>
              <a:rPr lang="zh-CN" altLang="en-US" sz="3200" b="1" spc="-85">
                <a:solidFill>
                  <a:srgbClr val="438086"/>
                </a:solidFill>
                <a:latin typeface="+mj-ea"/>
                <a:cs typeface="Helvetica" panose="020B0604020202020204" pitchFamily="34" charset="0"/>
              </a:rPr>
              <a:t> </a:t>
            </a:r>
            <a:r>
              <a:rPr lang="zh-CN" altLang="en-US" sz="3200" b="1">
                <a:solidFill>
                  <a:srgbClr val="438086"/>
                </a:solidFill>
                <a:latin typeface="+mj-ea"/>
                <a:cs typeface="Helvetica" panose="020B0604020202020204" pitchFamily="34" charset="0"/>
              </a:rPr>
              <a:t>什么是自然语言处理</a:t>
            </a:r>
            <a:r>
              <a:rPr lang="zh-CN" altLang="en-US" sz="3200" b="1" spc="-15">
                <a:solidFill>
                  <a:srgbClr val="438086"/>
                </a:solidFill>
                <a:latin typeface="+mj-ea"/>
                <a:cs typeface="Helvetica" panose="020B0604020202020204" pitchFamily="34" charset="0"/>
              </a:rPr>
              <a:t>（</a:t>
            </a:r>
            <a:r>
              <a:rPr lang="en-US" altLang="zh-CN" sz="3200" b="1" spc="275">
                <a:solidFill>
                  <a:srgbClr val="438086"/>
                </a:solidFill>
                <a:latin typeface="+mj-ea"/>
                <a:cs typeface="Helvetica" panose="020B0604020202020204" pitchFamily="34" charset="0"/>
              </a:rPr>
              <a:t>N</a:t>
            </a:r>
            <a:r>
              <a:rPr lang="en-US" altLang="zh-CN" sz="3200" b="1" spc="-160">
                <a:solidFill>
                  <a:srgbClr val="438086"/>
                </a:solidFill>
                <a:latin typeface="+mj-ea"/>
                <a:cs typeface="Helvetica" panose="020B0604020202020204" pitchFamily="34" charset="0"/>
              </a:rPr>
              <a:t>LP</a:t>
            </a:r>
            <a:r>
              <a:rPr lang="zh-CN" altLang="en-US" sz="3200" b="1" spc="-160">
                <a:solidFill>
                  <a:srgbClr val="438086"/>
                </a:solidFill>
                <a:latin typeface="+mj-ea"/>
                <a:cs typeface="Helvetica" panose="020B0604020202020204" pitchFamily="34" charset="0"/>
              </a:rPr>
              <a:t>）</a:t>
            </a:r>
            <a:endParaRPr lang="en-US" sz="3200" b="1">
              <a:solidFill>
                <a:srgbClr val="438086"/>
              </a:solidFill>
              <a:latin typeface="+mj-ea"/>
            </a:endParaRPr>
          </a:p>
        </p:txBody>
      </p:sp>
    </p:spTree>
    <p:extLst>
      <p:ext uri="{BB962C8B-B14F-4D97-AF65-F5344CB8AC3E}">
        <p14:creationId xmlns:p14="http://schemas.microsoft.com/office/powerpoint/2010/main" val="3374781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AutoShape 2">
            <a:extLst>
              <a:ext uri="{FF2B5EF4-FFF2-40B4-BE49-F238E27FC236}">
                <a16:creationId xmlns:a16="http://schemas.microsoft.com/office/drawing/2014/main" id="{62FBDDB9-D068-1F4B-9365-113F7BB65A0E}"/>
              </a:ext>
            </a:extLst>
          </p:cNvPr>
          <p:cNvSpPr>
            <a:spLocks noGrp="1" noChangeArrowheads="1"/>
          </p:cNvSpPr>
          <p:nvPr>
            <p:ph type="title"/>
          </p:nvPr>
        </p:nvSpPr>
        <p:spPr/>
        <p:txBody>
          <a:bodyPr/>
          <a:lstStyle/>
          <a:p>
            <a:r>
              <a:rPr lang="en-US" altLang="en-US" b="1">
                <a:solidFill>
                  <a:srgbClr val="0000FF"/>
                </a:solidFill>
                <a:latin typeface="Arial" panose="020B0604020202020204" pitchFamily="34" charset="0"/>
                <a:cs typeface="Arial" panose="020B0604020202020204" pitchFamily="34" charset="0"/>
              </a:rPr>
              <a:t>Natural language understanding</a:t>
            </a:r>
          </a:p>
        </p:txBody>
      </p:sp>
      <p:sp>
        <p:nvSpPr>
          <p:cNvPr id="8195" name="Rectangle 3">
            <a:extLst>
              <a:ext uri="{FF2B5EF4-FFF2-40B4-BE49-F238E27FC236}">
                <a16:creationId xmlns:a16="http://schemas.microsoft.com/office/drawing/2014/main" id="{3730CD54-1237-834B-AAFC-66A1E708F807}"/>
              </a:ext>
            </a:extLst>
          </p:cNvPr>
          <p:cNvSpPr>
            <a:spLocks noGrp="1" noChangeArrowheads="1"/>
          </p:cNvSpPr>
          <p:nvPr>
            <p:ph idx="1"/>
          </p:nvPr>
        </p:nvSpPr>
        <p:spPr>
          <a:xfrm>
            <a:off x="838200" y="2438400"/>
            <a:ext cx="7620000" cy="3659188"/>
          </a:xfrm>
        </p:spPr>
        <p:txBody>
          <a:bodyPr/>
          <a:lstStyle/>
          <a:p>
            <a:pPr>
              <a:lnSpc>
                <a:spcPct val="90000"/>
              </a:lnSpc>
              <a:buFont typeface="Wingdings" pitchFamily="2" charset="2"/>
              <a:buNone/>
            </a:pPr>
            <a:r>
              <a:rPr lang="en-US" altLang="en-US" sz="2400">
                <a:solidFill>
                  <a:schemeClr val="tx2"/>
                </a:solidFill>
              </a:rPr>
              <a:t>Raw speech signal</a:t>
            </a:r>
          </a:p>
          <a:p>
            <a:pPr lvl="2">
              <a:lnSpc>
                <a:spcPct val="140000"/>
              </a:lnSpc>
            </a:pPr>
            <a:r>
              <a:rPr lang="en-US" altLang="en-US" sz="1800" b="1"/>
              <a:t>Speech recognition</a:t>
            </a:r>
          </a:p>
          <a:p>
            <a:pPr>
              <a:lnSpc>
                <a:spcPct val="90000"/>
              </a:lnSpc>
              <a:buFont typeface="Wingdings" pitchFamily="2" charset="2"/>
              <a:buNone/>
            </a:pPr>
            <a:r>
              <a:rPr lang="en-US" altLang="en-US" sz="2400">
                <a:solidFill>
                  <a:schemeClr val="tx2"/>
                </a:solidFill>
              </a:rPr>
              <a:t>Sequence of words spoken</a:t>
            </a:r>
          </a:p>
          <a:p>
            <a:pPr lvl="2">
              <a:lnSpc>
                <a:spcPct val="130000"/>
              </a:lnSpc>
            </a:pPr>
            <a:r>
              <a:rPr lang="en-US" altLang="en-US" sz="1800" b="1"/>
              <a:t>Syntactic analysis</a:t>
            </a:r>
            <a:r>
              <a:rPr lang="en-US" altLang="en-US" sz="1800"/>
              <a:t> using knowledge of the grammar</a:t>
            </a:r>
          </a:p>
          <a:p>
            <a:pPr>
              <a:lnSpc>
                <a:spcPct val="90000"/>
              </a:lnSpc>
              <a:buFont typeface="Wingdings" pitchFamily="2" charset="2"/>
              <a:buNone/>
            </a:pPr>
            <a:r>
              <a:rPr lang="en-US" altLang="en-US" sz="2400">
                <a:solidFill>
                  <a:schemeClr val="tx2"/>
                </a:solidFill>
              </a:rPr>
              <a:t>Structure of the sentence</a:t>
            </a:r>
          </a:p>
          <a:p>
            <a:pPr lvl="2">
              <a:lnSpc>
                <a:spcPct val="160000"/>
              </a:lnSpc>
            </a:pPr>
            <a:r>
              <a:rPr lang="en-US" altLang="en-US" sz="1800" b="1"/>
              <a:t>Semantic analysis</a:t>
            </a:r>
            <a:r>
              <a:rPr lang="en-US" altLang="en-US" sz="1800"/>
              <a:t> using info. about meaning of words</a:t>
            </a:r>
            <a:endParaRPr lang="en-US" altLang="en-US" sz="1800" b="1"/>
          </a:p>
          <a:p>
            <a:pPr>
              <a:lnSpc>
                <a:spcPct val="90000"/>
              </a:lnSpc>
              <a:buFont typeface="Wingdings" pitchFamily="2" charset="2"/>
              <a:buNone/>
            </a:pPr>
            <a:r>
              <a:rPr lang="en-US" altLang="en-US" sz="2400">
                <a:solidFill>
                  <a:schemeClr val="tx2"/>
                </a:solidFill>
              </a:rPr>
              <a:t>Partial representation of meaning of sentence</a:t>
            </a:r>
          </a:p>
          <a:p>
            <a:pPr lvl="2">
              <a:lnSpc>
                <a:spcPct val="150000"/>
              </a:lnSpc>
            </a:pPr>
            <a:r>
              <a:rPr lang="en-US" altLang="en-US" sz="1800" b="1"/>
              <a:t>Pragmatic analysis</a:t>
            </a:r>
            <a:r>
              <a:rPr lang="en-US" altLang="en-US" sz="1800"/>
              <a:t> using info. about context</a:t>
            </a:r>
            <a:endParaRPr lang="en-US" altLang="en-US" sz="1800" b="1"/>
          </a:p>
          <a:p>
            <a:pPr>
              <a:lnSpc>
                <a:spcPct val="90000"/>
              </a:lnSpc>
              <a:buFont typeface="Wingdings" pitchFamily="2" charset="2"/>
              <a:buNone/>
            </a:pPr>
            <a:r>
              <a:rPr lang="en-US" altLang="en-US" sz="2400">
                <a:solidFill>
                  <a:schemeClr val="tx2"/>
                </a:solidFill>
              </a:rPr>
              <a:t>Final representation of meaning of sentence</a:t>
            </a:r>
          </a:p>
        </p:txBody>
      </p:sp>
      <p:sp>
        <p:nvSpPr>
          <p:cNvPr id="8196" name="Line 4">
            <a:extLst>
              <a:ext uri="{FF2B5EF4-FFF2-40B4-BE49-F238E27FC236}">
                <a16:creationId xmlns:a16="http://schemas.microsoft.com/office/drawing/2014/main" id="{D821252A-2CE8-AE48-A6DF-FECD98D4F706}"/>
              </a:ext>
            </a:extLst>
          </p:cNvPr>
          <p:cNvSpPr>
            <a:spLocks noChangeShapeType="1"/>
          </p:cNvSpPr>
          <p:nvPr/>
        </p:nvSpPr>
        <p:spPr bwMode="auto">
          <a:xfrm>
            <a:off x="1676400" y="2819400"/>
            <a:ext cx="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7" name="Line 5">
            <a:extLst>
              <a:ext uri="{FF2B5EF4-FFF2-40B4-BE49-F238E27FC236}">
                <a16:creationId xmlns:a16="http://schemas.microsoft.com/office/drawing/2014/main" id="{1AF0FF47-8452-704D-B332-2D9886D025D2}"/>
              </a:ext>
            </a:extLst>
          </p:cNvPr>
          <p:cNvSpPr>
            <a:spLocks noChangeShapeType="1"/>
          </p:cNvSpPr>
          <p:nvPr/>
        </p:nvSpPr>
        <p:spPr bwMode="auto">
          <a:xfrm>
            <a:off x="1676400" y="3733800"/>
            <a:ext cx="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8" name="Line 6">
            <a:extLst>
              <a:ext uri="{FF2B5EF4-FFF2-40B4-BE49-F238E27FC236}">
                <a16:creationId xmlns:a16="http://schemas.microsoft.com/office/drawing/2014/main" id="{EC789617-6AEA-924B-9069-A84276516BB7}"/>
              </a:ext>
            </a:extLst>
          </p:cNvPr>
          <p:cNvSpPr>
            <a:spLocks noChangeShapeType="1"/>
          </p:cNvSpPr>
          <p:nvPr/>
        </p:nvSpPr>
        <p:spPr bwMode="auto">
          <a:xfrm>
            <a:off x="1676400" y="4495800"/>
            <a:ext cx="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9" name="Line 7">
            <a:extLst>
              <a:ext uri="{FF2B5EF4-FFF2-40B4-BE49-F238E27FC236}">
                <a16:creationId xmlns:a16="http://schemas.microsoft.com/office/drawing/2014/main" id="{FD1202DE-3EFF-E145-97ED-7BD21DDA110A}"/>
              </a:ext>
            </a:extLst>
          </p:cNvPr>
          <p:cNvSpPr>
            <a:spLocks noChangeShapeType="1"/>
          </p:cNvSpPr>
          <p:nvPr/>
        </p:nvSpPr>
        <p:spPr bwMode="auto">
          <a:xfrm>
            <a:off x="1676400" y="5410200"/>
            <a:ext cx="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893198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a:extLst>
              <a:ext uri="{FF2B5EF4-FFF2-40B4-BE49-F238E27FC236}">
                <a16:creationId xmlns:a16="http://schemas.microsoft.com/office/drawing/2014/main" id="{B54EF7C9-D904-A343-9E7F-42E02E030E2D}"/>
              </a:ext>
            </a:extLst>
          </p:cNvPr>
          <p:cNvSpPr>
            <a:spLocks noGrp="1" noChangeArrowheads="1"/>
          </p:cNvSpPr>
          <p:nvPr>
            <p:ph type="title"/>
          </p:nvPr>
        </p:nvSpPr>
        <p:spPr>
          <a:xfrm>
            <a:off x="685800" y="914400"/>
            <a:ext cx="8229600" cy="1066800"/>
          </a:xfrm>
        </p:spPr>
        <p:txBody>
          <a:bodyPr>
            <a:normAutofit/>
          </a:bodyPr>
          <a:lstStyle/>
          <a:p>
            <a:r>
              <a:rPr lang="zh-CN" altLang="en-US" b="1" dirty="0">
                <a:solidFill>
                  <a:schemeClr val="accent2">
                    <a:lumMod val="75000"/>
                  </a:schemeClr>
                </a:solidFill>
                <a:latin typeface="+mj-ea"/>
              </a:rPr>
              <a:t>句法分析</a:t>
            </a:r>
            <a:endParaRPr lang="en-US" altLang="en-US" b="1" dirty="0">
              <a:solidFill>
                <a:schemeClr val="accent2">
                  <a:lumMod val="75000"/>
                </a:schemeClr>
              </a:solidFill>
              <a:latin typeface="+mj-ea"/>
            </a:endParaRPr>
          </a:p>
        </p:txBody>
      </p:sp>
      <p:sp>
        <p:nvSpPr>
          <p:cNvPr id="26627" name="Rectangle 3">
            <a:extLst>
              <a:ext uri="{FF2B5EF4-FFF2-40B4-BE49-F238E27FC236}">
                <a16:creationId xmlns:a16="http://schemas.microsoft.com/office/drawing/2014/main" id="{8BBD4327-9AAB-854D-A387-C759FF73F881}"/>
              </a:ext>
            </a:extLst>
          </p:cNvPr>
          <p:cNvSpPr>
            <a:spLocks noGrp="1" noChangeArrowheads="1"/>
          </p:cNvSpPr>
          <p:nvPr>
            <p:ph idx="1"/>
          </p:nvPr>
        </p:nvSpPr>
        <p:spPr>
          <a:xfrm>
            <a:off x="510208" y="1855304"/>
            <a:ext cx="8262730" cy="4798745"/>
          </a:xfrm>
        </p:spPr>
        <p:txBody>
          <a:bodyPr>
            <a:normAutofit/>
          </a:bodyPr>
          <a:lstStyle/>
          <a:p>
            <a:r>
              <a:rPr lang="zh-CN" altLang="en-US" sz="2400" dirty="0">
                <a:latin typeface="+mn-ea"/>
              </a:rPr>
              <a:t>句法（语法）规则规定了句子中单词可以组合的方式，并允许我们确定句子的结构</a:t>
            </a:r>
            <a:endParaRPr lang="en-US" altLang="en-US" sz="2400" dirty="0">
              <a:latin typeface="+mn-ea"/>
            </a:endParaRPr>
          </a:p>
          <a:p>
            <a:pPr lvl="1"/>
            <a:r>
              <a:rPr lang="en-US" altLang="en-US" sz="2400" dirty="0"/>
              <a:t>“John saw Mary with a telescope”</a:t>
            </a:r>
          </a:p>
          <a:p>
            <a:pPr lvl="2"/>
            <a:r>
              <a:rPr lang="en-US" altLang="en-US" sz="2000" dirty="0"/>
              <a:t>John saw (Mary with a telescope)</a:t>
            </a:r>
          </a:p>
          <a:p>
            <a:pPr lvl="2"/>
            <a:r>
              <a:rPr lang="en-US" altLang="en-US" sz="2000" dirty="0"/>
              <a:t>John (saw Mary with a telescope)</a:t>
            </a:r>
          </a:p>
          <a:p>
            <a:pPr lvl="2"/>
            <a:endParaRPr lang="en-US" altLang="en-US" sz="2000" dirty="0"/>
          </a:p>
          <a:p>
            <a:r>
              <a:rPr lang="zh-CN" altLang="en-US" sz="2400" dirty="0">
                <a:latin typeface="+mn-ea"/>
              </a:rPr>
              <a:t>以与我们对世界认知一致的方式将单词和结构映射到特定的领域对象。</a:t>
            </a:r>
            <a:endParaRPr lang="en-US" altLang="zh-CN" sz="2400" dirty="0">
              <a:latin typeface="+mn-ea"/>
            </a:endParaRPr>
          </a:p>
          <a:p>
            <a:endParaRPr lang="en-US" altLang="zh-CN" sz="2400" dirty="0">
              <a:latin typeface="+mn-ea"/>
            </a:endParaRPr>
          </a:p>
          <a:p>
            <a:r>
              <a:rPr lang="zh-CN" altLang="en-US" sz="2400" dirty="0">
                <a:latin typeface="+mn-ea"/>
              </a:rPr>
              <a:t>解析：给出一个句子和一个语法</a:t>
            </a:r>
            <a:endParaRPr lang="en-US" altLang="en-US" sz="2400" dirty="0">
              <a:latin typeface="+mn-ea"/>
            </a:endParaRPr>
          </a:p>
          <a:p>
            <a:pPr lvl="1"/>
            <a:r>
              <a:rPr lang="zh-CN" altLang="en-US" sz="2400" dirty="0">
                <a:latin typeface="+mn-ea"/>
              </a:rPr>
              <a:t>根据语法检查句子是否正确，如果是，则返回表示句子结构的分析树</a:t>
            </a:r>
            <a:endParaRPr lang="en-US" altLang="en-US" sz="2400" dirty="0">
              <a:latin typeface="+mn-ea"/>
            </a:endParaRPr>
          </a:p>
        </p:txBody>
      </p:sp>
    </p:spTree>
    <p:extLst>
      <p:ext uri="{BB962C8B-B14F-4D97-AF65-F5344CB8AC3E}">
        <p14:creationId xmlns:p14="http://schemas.microsoft.com/office/powerpoint/2010/main" val="1400087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8D4B5502-8E6B-BF4D-AE3F-2231BB5AF5FF}"/>
              </a:ext>
            </a:extLst>
          </p:cNvPr>
          <p:cNvSpPr>
            <a:spLocks noGrp="1" noChangeArrowheads="1"/>
          </p:cNvSpPr>
          <p:nvPr>
            <p:ph type="title"/>
          </p:nvPr>
        </p:nvSpPr>
        <p:spPr>
          <a:xfrm>
            <a:off x="685800" y="1010412"/>
            <a:ext cx="8229600" cy="1066800"/>
          </a:xfrm>
        </p:spPr>
        <p:txBody>
          <a:bodyPr>
            <a:normAutofit/>
          </a:bodyPr>
          <a:lstStyle/>
          <a:p>
            <a:r>
              <a:rPr lang="zh-CN" altLang="en-US" b="1" dirty="0">
                <a:solidFill>
                  <a:schemeClr val="accent2">
                    <a:lumMod val="75000"/>
                  </a:schemeClr>
                </a:solidFill>
                <a:latin typeface="+mj-ea"/>
              </a:rPr>
              <a:t>分析树</a:t>
            </a:r>
            <a:endParaRPr lang="en-US" altLang="en-US" b="1" dirty="0">
              <a:solidFill>
                <a:schemeClr val="accent2">
                  <a:lumMod val="75000"/>
                </a:schemeClr>
              </a:solidFill>
              <a:latin typeface="+mj-ea"/>
            </a:endParaRPr>
          </a:p>
        </p:txBody>
      </p:sp>
      <p:sp>
        <p:nvSpPr>
          <p:cNvPr id="3076" name="Rectangle 3">
            <a:extLst>
              <a:ext uri="{FF2B5EF4-FFF2-40B4-BE49-F238E27FC236}">
                <a16:creationId xmlns:a16="http://schemas.microsoft.com/office/drawing/2014/main" id="{AC832DD7-1B42-7449-8390-17E021D81E6B}"/>
              </a:ext>
            </a:extLst>
          </p:cNvPr>
          <p:cNvSpPr>
            <a:spLocks noGrp="1" noChangeArrowheads="1"/>
          </p:cNvSpPr>
          <p:nvPr>
            <p:ph idx="1"/>
          </p:nvPr>
        </p:nvSpPr>
        <p:spPr/>
        <p:txBody>
          <a:bodyPr/>
          <a:lstStyle/>
          <a:p>
            <a:r>
              <a:rPr lang="zh-CN" altLang="en-US" sz="2400">
                <a:solidFill>
                  <a:schemeClr val="accent2">
                    <a:lumMod val="75000"/>
                  </a:schemeClr>
                </a:solidFill>
                <a:latin typeface="+mn-ea"/>
              </a:rPr>
              <a:t>句法分析</a:t>
            </a:r>
            <a:endParaRPr lang="en-US" altLang="en-US">
              <a:solidFill>
                <a:schemeClr val="accent2">
                  <a:lumMod val="75000"/>
                </a:schemeClr>
              </a:solidFill>
              <a:latin typeface="+mn-ea"/>
            </a:endParaRPr>
          </a:p>
        </p:txBody>
      </p:sp>
      <p:graphicFrame>
        <p:nvGraphicFramePr>
          <p:cNvPr id="3074" name="Object 4">
            <a:extLst>
              <a:ext uri="{FF2B5EF4-FFF2-40B4-BE49-F238E27FC236}">
                <a16:creationId xmlns:a16="http://schemas.microsoft.com/office/drawing/2014/main" id="{03E66240-0A46-B34F-9218-61BBD0A6E9DF}"/>
              </a:ext>
            </a:extLst>
          </p:cNvPr>
          <p:cNvGraphicFramePr>
            <a:graphicFrameLocks noChangeAspect="1"/>
          </p:cNvGraphicFramePr>
          <p:nvPr/>
        </p:nvGraphicFramePr>
        <p:xfrm>
          <a:off x="1752600" y="2971800"/>
          <a:ext cx="4924425" cy="2819400"/>
        </p:xfrm>
        <a:graphic>
          <a:graphicData uri="http://schemas.openxmlformats.org/presentationml/2006/ole">
            <mc:AlternateContent xmlns:mc="http://schemas.openxmlformats.org/markup-compatibility/2006">
              <mc:Choice xmlns:v="urn:schemas-microsoft-com:vml" Requires="v">
                <p:oleObj spid="_x0000_s48278" name="Bitmap Image" r:id="rId4" imgW="3282950" imgH="1879600" progId="Paint.Picture">
                  <p:embed/>
                </p:oleObj>
              </mc:Choice>
              <mc:Fallback>
                <p:oleObj name="Bitmap Image" r:id="rId4" imgW="3282950" imgH="1879600" progId="Paint.Picture">
                  <p:embed/>
                  <p:pic>
                    <p:nvPicPr>
                      <p:cNvPr id="3074" name="Object 4">
                        <a:extLst>
                          <a:ext uri="{FF2B5EF4-FFF2-40B4-BE49-F238E27FC236}">
                            <a16:creationId xmlns:a16="http://schemas.microsoft.com/office/drawing/2014/main" id="{03E66240-0A46-B34F-9218-61BBD0A6E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971800"/>
                        <a:ext cx="49244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22242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F309F886-81CF-D544-9934-CBB73F7BD463}"/>
              </a:ext>
            </a:extLst>
          </p:cNvPr>
          <p:cNvSpPr>
            <a:spLocks noGrp="1" noChangeArrowheads="1"/>
          </p:cNvSpPr>
          <p:nvPr>
            <p:ph type="title"/>
          </p:nvPr>
        </p:nvSpPr>
        <p:spPr>
          <a:xfrm>
            <a:off x="707136" y="914400"/>
            <a:ext cx="8229600" cy="1066800"/>
          </a:xfrm>
        </p:spPr>
        <p:txBody>
          <a:bodyPr/>
          <a:lstStyle/>
          <a:p>
            <a:r>
              <a:rPr lang="en-US" altLang="en-US" b="1">
                <a:solidFill>
                  <a:srgbClr val="0000FF"/>
                </a:solidFill>
              </a:rPr>
              <a:t>Semantic Analysis</a:t>
            </a:r>
          </a:p>
        </p:txBody>
      </p:sp>
      <p:sp>
        <p:nvSpPr>
          <p:cNvPr id="27653" name="Rectangle 3">
            <a:extLst>
              <a:ext uri="{FF2B5EF4-FFF2-40B4-BE49-F238E27FC236}">
                <a16:creationId xmlns:a16="http://schemas.microsoft.com/office/drawing/2014/main" id="{640FE2A4-96ED-A341-B78E-504AD9E6CF58}"/>
              </a:ext>
            </a:extLst>
          </p:cNvPr>
          <p:cNvSpPr>
            <a:spLocks noGrp="1" noChangeArrowheads="1"/>
          </p:cNvSpPr>
          <p:nvPr>
            <p:ph idx="1"/>
          </p:nvPr>
        </p:nvSpPr>
        <p:spPr>
          <a:xfrm>
            <a:off x="457200" y="2057400"/>
            <a:ext cx="8229600" cy="4325112"/>
          </a:xfrm>
        </p:spPr>
        <p:txBody>
          <a:bodyPr>
            <a:normAutofit fontScale="92500" lnSpcReduction="10000"/>
          </a:bodyPr>
          <a:lstStyle/>
          <a:p>
            <a:pPr>
              <a:spcAft>
                <a:spcPts val="1200"/>
              </a:spcAft>
            </a:pPr>
            <a:r>
              <a:rPr lang="en-US" altLang="en-US"/>
              <a:t>Assigning meanings to the structures created by syntactic analysis.</a:t>
            </a:r>
          </a:p>
          <a:p>
            <a:pPr>
              <a:spcAft>
                <a:spcPts val="1200"/>
              </a:spcAft>
            </a:pPr>
            <a:r>
              <a:rPr lang="en-US" altLang="en-US"/>
              <a:t>Mapping words and structures to particular domain objects in way consistent with our knowledge of the world.</a:t>
            </a:r>
          </a:p>
          <a:p>
            <a:pPr>
              <a:spcAft>
                <a:spcPts val="1200"/>
              </a:spcAft>
            </a:pPr>
            <a:r>
              <a:rPr lang="en-US" altLang="en-US"/>
              <a:t>Semantic can play an import role in selecting among competing syntactic analyses and discarding illogical analyses.</a:t>
            </a:r>
          </a:p>
          <a:p>
            <a:pPr>
              <a:spcAft>
                <a:spcPts val="1200"/>
              </a:spcAft>
            </a:pPr>
            <a:r>
              <a:rPr lang="en-US" altLang="en-US"/>
              <a:t>We have to decide the formalisms which will be used in the meaning representation.</a:t>
            </a:r>
          </a:p>
        </p:txBody>
      </p:sp>
      <p:sp>
        <p:nvSpPr>
          <p:cNvPr id="27651" name="Slide Number Placeholder 5">
            <a:extLst>
              <a:ext uri="{FF2B5EF4-FFF2-40B4-BE49-F238E27FC236}">
                <a16:creationId xmlns:a16="http://schemas.microsoft.com/office/drawing/2014/main" id="{2AE3CA15-24AF-084A-8736-0483D86A2327}"/>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4CA6B4E-5715-6442-BAC3-0930B98968B1}" type="slidenum">
              <a:rPr lang="en-US" altLang="en-US" sz="800"/>
              <a:pPr/>
              <a:t>33</a:t>
            </a:fld>
            <a:endParaRPr lang="en-US" altLang="en-US" sz="800"/>
          </a:p>
        </p:txBody>
      </p:sp>
    </p:spTree>
    <p:extLst>
      <p:ext uri="{BB962C8B-B14F-4D97-AF65-F5344CB8AC3E}">
        <p14:creationId xmlns:p14="http://schemas.microsoft.com/office/powerpoint/2010/main" val="1890861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4FBA0-F0AB-6C4E-A930-26E0CAC43A45}"/>
              </a:ext>
            </a:extLst>
          </p:cNvPr>
          <p:cNvSpPr>
            <a:spLocks noGrp="1"/>
          </p:cNvSpPr>
          <p:nvPr>
            <p:ph type="title"/>
          </p:nvPr>
        </p:nvSpPr>
        <p:spPr>
          <a:xfrm>
            <a:off x="533400" y="533400"/>
            <a:ext cx="8229600" cy="1066800"/>
          </a:xfrm>
        </p:spPr>
        <p:txBody>
          <a:bodyPr/>
          <a:lstStyle/>
          <a:p>
            <a:pPr eaLnBrk="1" hangingPunct="1">
              <a:defRPr/>
            </a:pPr>
            <a:r>
              <a:rPr lang="en-US" b="1">
                <a:solidFill>
                  <a:srgbClr val="0000FF"/>
                </a:solidFill>
              </a:rPr>
              <a:t>Parsing &amp; semantic analysis</a:t>
            </a:r>
          </a:p>
        </p:txBody>
      </p:sp>
      <p:sp>
        <p:nvSpPr>
          <p:cNvPr id="3" name="Espace réservé du contenu 2">
            <a:extLst>
              <a:ext uri="{FF2B5EF4-FFF2-40B4-BE49-F238E27FC236}">
                <a16:creationId xmlns:a16="http://schemas.microsoft.com/office/drawing/2014/main" id="{BD20DB59-5C23-AD43-B28C-09F136FCF1CD}"/>
              </a:ext>
            </a:extLst>
          </p:cNvPr>
          <p:cNvSpPr>
            <a:spLocks noGrp="1"/>
          </p:cNvSpPr>
          <p:nvPr>
            <p:ph idx="1"/>
          </p:nvPr>
        </p:nvSpPr>
        <p:spPr>
          <a:xfrm>
            <a:off x="457200" y="1621971"/>
            <a:ext cx="8229600" cy="4784725"/>
          </a:xfrm>
        </p:spPr>
        <p:txBody>
          <a:bodyPr>
            <a:normAutofit lnSpcReduction="10000"/>
          </a:bodyPr>
          <a:lstStyle/>
          <a:p>
            <a:pPr eaLnBrk="1" hangingPunct="1"/>
            <a:r>
              <a:rPr lang="en-US" altLang="en-US" sz="2800"/>
              <a:t>Rules: syntactic rules or semantic rules</a:t>
            </a:r>
          </a:p>
          <a:p>
            <a:pPr lvl="1" eaLnBrk="1" hangingPunct="1"/>
            <a:r>
              <a:rPr lang="en-US" altLang="en-US" sz="2400"/>
              <a:t>What component can be combined with what component?</a:t>
            </a:r>
          </a:p>
          <a:p>
            <a:pPr lvl="1" eaLnBrk="1" hangingPunct="1"/>
            <a:r>
              <a:rPr lang="en-US" altLang="en-US" sz="2400"/>
              <a:t>What is the result of the combination?</a:t>
            </a:r>
          </a:p>
          <a:p>
            <a:pPr eaLnBrk="1" hangingPunct="1"/>
            <a:r>
              <a:rPr lang="en-US" altLang="en-US" sz="2800"/>
              <a:t>Categories</a:t>
            </a:r>
          </a:p>
          <a:p>
            <a:pPr lvl="1" eaLnBrk="1" hangingPunct="1"/>
            <a:r>
              <a:rPr lang="en-US" altLang="en-US" sz="2400"/>
              <a:t>Syntactic categories: Verb, Noun, …</a:t>
            </a:r>
          </a:p>
          <a:p>
            <a:pPr lvl="1" eaLnBrk="1" hangingPunct="1"/>
            <a:r>
              <a:rPr lang="en-US" altLang="en-US" sz="2400"/>
              <a:t>Semantic categories: Person, Fruit, Apple, …</a:t>
            </a:r>
          </a:p>
          <a:p>
            <a:pPr eaLnBrk="1" hangingPunct="1"/>
            <a:r>
              <a:rPr lang="en-US" altLang="en-US" sz="2800"/>
              <a:t>Analyses</a:t>
            </a:r>
          </a:p>
          <a:p>
            <a:pPr lvl="1" eaLnBrk="1" hangingPunct="1"/>
            <a:r>
              <a:rPr lang="en-US" altLang="en-US" sz="2400"/>
              <a:t>Recognize the category of an element</a:t>
            </a:r>
          </a:p>
          <a:p>
            <a:pPr lvl="1" eaLnBrk="1" hangingPunct="1"/>
            <a:r>
              <a:rPr lang="en-US" altLang="en-US" sz="2400"/>
              <a:t>See how different elements can be combined into a sentence</a:t>
            </a:r>
          </a:p>
          <a:p>
            <a:pPr lvl="1" eaLnBrk="1" hangingPunct="1"/>
            <a:r>
              <a:rPr lang="en-US" altLang="en-US" sz="2400"/>
              <a:t>Problem: The choice is often not unique</a:t>
            </a:r>
          </a:p>
        </p:txBody>
      </p:sp>
    </p:spTree>
    <p:extLst>
      <p:ext uri="{BB962C8B-B14F-4D97-AF65-F5344CB8AC3E}">
        <p14:creationId xmlns:p14="http://schemas.microsoft.com/office/powerpoint/2010/main" val="4283493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4FBA0-F0AB-6C4E-A930-26E0CAC43A45}"/>
              </a:ext>
            </a:extLst>
          </p:cNvPr>
          <p:cNvSpPr>
            <a:spLocks noGrp="1"/>
          </p:cNvSpPr>
          <p:nvPr>
            <p:ph type="title"/>
          </p:nvPr>
        </p:nvSpPr>
        <p:spPr>
          <a:xfrm>
            <a:off x="533400" y="626165"/>
            <a:ext cx="8229600" cy="1066800"/>
          </a:xfrm>
        </p:spPr>
        <p:txBody>
          <a:bodyPr>
            <a:noAutofit/>
          </a:bodyPr>
          <a:lstStyle/>
          <a:p>
            <a:pPr>
              <a:defRPr/>
            </a:pPr>
            <a:r>
              <a:rPr lang="zh-CN" altLang="en-US" sz="3600" b="1" dirty="0">
                <a:solidFill>
                  <a:schemeClr val="accent2">
                    <a:lumMod val="75000"/>
                  </a:schemeClr>
                </a:solidFill>
                <a:latin typeface="+mj-ea"/>
              </a:rPr>
              <a:t>解析</a:t>
            </a:r>
            <a:r>
              <a:rPr lang="en-US" altLang="zh-CN" sz="3600" b="1" dirty="0">
                <a:solidFill>
                  <a:schemeClr val="accent2">
                    <a:lumMod val="75000"/>
                  </a:schemeClr>
                </a:solidFill>
                <a:latin typeface="+mj-ea"/>
              </a:rPr>
              <a:t>(parsing)</a:t>
            </a:r>
            <a:r>
              <a:rPr lang="zh-CN" altLang="en-US" sz="3600" b="1" dirty="0">
                <a:solidFill>
                  <a:schemeClr val="accent2">
                    <a:lumMod val="75000"/>
                  </a:schemeClr>
                </a:solidFill>
                <a:latin typeface="+mj-ea"/>
              </a:rPr>
              <a:t>与语义分析</a:t>
            </a:r>
            <a:br>
              <a:rPr lang="en-US" altLang="zh-CN" sz="3600" b="1" dirty="0">
                <a:solidFill>
                  <a:schemeClr val="accent2">
                    <a:lumMod val="75000"/>
                  </a:schemeClr>
                </a:solidFill>
                <a:latin typeface="+mj-ea"/>
              </a:rPr>
            </a:br>
            <a:r>
              <a:rPr lang="en-US" altLang="zh-CN" sz="3600" b="1" dirty="0">
                <a:solidFill>
                  <a:schemeClr val="accent2">
                    <a:lumMod val="75000"/>
                  </a:schemeClr>
                </a:solidFill>
                <a:latin typeface="+mj-ea"/>
              </a:rPr>
              <a:t>(semantic analysis)</a:t>
            </a:r>
            <a:endParaRPr lang="en-US" sz="3600" b="1" dirty="0">
              <a:solidFill>
                <a:schemeClr val="accent2">
                  <a:lumMod val="75000"/>
                </a:schemeClr>
              </a:solidFill>
              <a:latin typeface="+mj-ea"/>
            </a:endParaRPr>
          </a:p>
        </p:txBody>
      </p:sp>
      <p:sp>
        <p:nvSpPr>
          <p:cNvPr id="3" name="Espace réservé du contenu 2">
            <a:extLst>
              <a:ext uri="{FF2B5EF4-FFF2-40B4-BE49-F238E27FC236}">
                <a16:creationId xmlns:a16="http://schemas.microsoft.com/office/drawing/2014/main" id="{BD20DB59-5C23-AD43-B28C-09F136FCF1CD}"/>
              </a:ext>
            </a:extLst>
          </p:cNvPr>
          <p:cNvSpPr>
            <a:spLocks noGrp="1"/>
          </p:cNvSpPr>
          <p:nvPr>
            <p:ph idx="1"/>
          </p:nvPr>
        </p:nvSpPr>
        <p:spPr>
          <a:xfrm>
            <a:off x="533400" y="1860510"/>
            <a:ext cx="8229600" cy="4784725"/>
          </a:xfrm>
        </p:spPr>
        <p:txBody>
          <a:bodyPr>
            <a:normAutofit lnSpcReduction="10000"/>
          </a:bodyPr>
          <a:lstStyle/>
          <a:p>
            <a:r>
              <a:rPr lang="zh-CN" altLang="en-US" dirty="0">
                <a:latin typeface="+mn-ea"/>
              </a:rPr>
              <a:t>规则：句法规则或语义规则</a:t>
            </a:r>
            <a:endParaRPr lang="en-US" altLang="en-US" dirty="0">
              <a:latin typeface="+mn-ea"/>
            </a:endParaRPr>
          </a:p>
          <a:p>
            <a:pPr lvl="1"/>
            <a:r>
              <a:rPr lang="zh-CN" altLang="en-US" sz="2400" dirty="0">
                <a:latin typeface="+mn-ea"/>
              </a:rPr>
              <a:t>哪部分可以与哪部分结合？</a:t>
            </a:r>
            <a:endParaRPr lang="en-US" altLang="en-US" sz="2400" dirty="0">
              <a:latin typeface="+mn-ea"/>
            </a:endParaRPr>
          </a:p>
          <a:p>
            <a:pPr lvl="1"/>
            <a:r>
              <a:rPr lang="zh-CN" altLang="en-US" sz="2400" dirty="0">
                <a:latin typeface="+mn-ea"/>
              </a:rPr>
              <a:t>组合出的是什么？</a:t>
            </a:r>
            <a:endParaRPr lang="en-US" altLang="zh-CN" sz="2400" dirty="0">
              <a:latin typeface="+mn-ea"/>
            </a:endParaRPr>
          </a:p>
          <a:p>
            <a:pPr lvl="1"/>
            <a:endParaRPr lang="en-US" altLang="en-US" sz="2400" dirty="0">
              <a:latin typeface="+mn-ea"/>
            </a:endParaRPr>
          </a:p>
          <a:p>
            <a:r>
              <a:rPr lang="zh-CN" altLang="en-US" dirty="0">
                <a:latin typeface="+mn-ea"/>
              </a:rPr>
              <a:t>类别</a:t>
            </a:r>
            <a:endParaRPr lang="en-US" altLang="en-US" dirty="0">
              <a:latin typeface="+mn-ea"/>
            </a:endParaRPr>
          </a:p>
          <a:p>
            <a:pPr lvl="1"/>
            <a:r>
              <a:rPr lang="zh-CN" altLang="en-US" sz="2400" dirty="0">
                <a:latin typeface="+mn-ea"/>
              </a:rPr>
              <a:t>句法类别：动词，名词，</a:t>
            </a:r>
            <a:r>
              <a:rPr lang="en-US" altLang="en-US" sz="2400" dirty="0">
                <a:latin typeface="+mn-ea"/>
              </a:rPr>
              <a:t> …</a:t>
            </a:r>
          </a:p>
          <a:p>
            <a:pPr lvl="1"/>
            <a:r>
              <a:rPr lang="zh-CN" altLang="en-US" sz="2400" dirty="0">
                <a:latin typeface="+mn-ea"/>
              </a:rPr>
              <a:t>语义类别：人，水果，苹果</a:t>
            </a:r>
            <a:r>
              <a:rPr lang="en-US" altLang="en-US" sz="2400" dirty="0">
                <a:latin typeface="+mn-ea"/>
              </a:rPr>
              <a:t>, …</a:t>
            </a:r>
          </a:p>
          <a:p>
            <a:pPr lvl="1"/>
            <a:endParaRPr lang="en-US" altLang="en-US" sz="2400" dirty="0">
              <a:latin typeface="+mn-ea"/>
            </a:endParaRPr>
          </a:p>
          <a:p>
            <a:r>
              <a:rPr lang="zh-CN" altLang="en-US" dirty="0">
                <a:latin typeface="+mn-ea"/>
              </a:rPr>
              <a:t>分析</a:t>
            </a:r>
            <a:endParaRPr lang="en-US" altLang="en-US" dirty="0">
              <a:latin typeface="+mn-ea"/>
            </a:endParaRPr>
          </a:p>
          <a:p>
            <a:pPr lvl="1"/>
            <a:r>
              <a:rPr lang="zh-CN" altLang="en-US" sz="2400" dirty="0">
                <a:latin typeface="+mn-ea"/>
              </a:rPr>
              <a:t>识别出一个元素的类别</a:t>
            </a:r>
            <a:endParaRPr lang="en-US" altLang="en-US" sz="2400" dirty="0">
              <a:latin typeface="+mn-ea"/>
            </a:endParaRPr>
          </a:p>
          <a:p>
            <a:pPr lvl="1"/>
            <a:r>
              <a:rPr lang="zh-CN" altLang="en-US" sz="2400" dirty="0">
                <a:latin typeface="+mn-ea"/>
              </a:rPr>
              <a:t>知道如何将不同的元素组合成一个句子</a:t>
            </a:r>
            <a:endParaRPr lang="en-US" altLang="zh-CN" sz="2400" dirty="0">
              <a:latin typeface="+mn-ea"/>
            </a:endParaRPr>
          </a:p>
          <a:p>
            <a:pPr lvl="1"/>
            <a:r>
              <a:rPr lang="zh-CN" altLang="en-US" sz="2400" dirty="0">
                <a:latin typeface="+mn-ea"/>
              </a:rPr>
              <a:t>一个问题：选项通常不唯一</a:t>
            </a:r>
            <a:endParaRPr lang="en-US" altLang="en-US" sz="2400" dirty="0">
              <a:latin typeface="+mn-ea"/>
            </a:endParaRPr>
          </a:p>
        </p:txBody>
      </p:sp>
    </p:spTree>
    <p:extLst>
      <p:ext uri="{BB962C8B-B14F-4D97-AF65-F5344CB8AC3E}">
        <p14:creationId xmlns:p14="http://schemas.microsoft.com/office/powerpoint/2010/main" val="3349946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3" name="Image 4">
            <a:extLst>
              <a:ext uri="{FF2B5EF4-FFF2-40B4-BE49-F238E27FC236}">
                <a16:creationId xmlns:a16="http://schemas.microsoft.com/office/drawing/2014/main" id="{1B6AD506-6CC8-074E-B8D2-21B1A13AD8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3441701"/>
            <a:ext cx="5772150" cy="30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804CAA34-F25E-B94E-BEE5-5C5E37B8BE85}"/>
              </a:ext>
            </a:extLst>
          </p:cNvPr>
          <p:cNvSpPr>
            <a:spLocks noGrp="1"/>
          </p:cNvSpPr>
          <p:nvPr>
            <p:ph type="title"/>
          </p:nvPr>
        </p:nvSpPr>
        <p:spPr>
          <a:xfrm>
            <a:off x="762000" y="478971"/>
            <a:ext cx="8229600" cy="1066800"/>
          </a:xfrm>
        </p:spPr>
        <p:txBody>
          <a:bodyPr/>
          <a:lstStyle/>
          <a:p>
            <a:pPr>
              <a:defRPr/>
            </a:pPr>
            <a:r>
              <a:rPr lang="en-US" b="1">
                <a:solidFill>
                  <a:srgbClr val="0000FF"/>
                </a:solidFill>
              </a:rPr>
              <a:t>S</a:t>
            </a:r>
            <a:r>
              <a:rPr lang="en-US" sz="4000" b="1">
                <a:solidFill>
                  <a:srgbClr val="0000FF"/>
                </a:solidFill>
              </a:rPr>
              <a:t>emantic analysis grammar</a:t>
            </a:r>
          </a:p>
        </p:txBody>
      </p:sp>
      <p:sp>
        <p:nvSpPr>
          <p:cNvPr id="3" name="Espace réservé du contenu 2">
            <a:extLst>
              <a:ext uri="{FF2B5EF4-FFF2-40B4-BE49-F238E27FC236}">
                <a16:creationId xmlns:a16="http://schemas.microsoft.com/office/drawing/2014/main" id="{C18BB0E9-8D57-AF4E-8128-A076200074F6}"/>
              </a:ext>
            </a:extLst>
          </p:cNvPr>
          <p:cNvSpPr>
            <a:spLocks noGrp="1"/>
          </p:cNvSpPr>
          <p:nvPr>
            <p:ph idx="1"/>
          </p:nvPr>
        </p:nvSpPr>
        <p:spPr>
          <a:xfrm>
            <a:off x="533400" y="1752600"/>
            <a:ext cx="8229600" cy="4929188"/>
          </a:xfrm>
        </p:spPr>
        <p:txBody>
          <a:bodyPr/>
          <a:lstStyle/>
          <a:p>
            <a:pPr marL="0" indent="0">
              <a:buFontTx/>
              <a:buNone/>
            </a:pPr>
            <a:r>
              <a:rPr lang="en-US" altLang="en-US" sz="2000"/>
              <a:t>S(</a:t>
            </a:r>
            <a:r>
              <a:rPr lang="en-US" altLang="en-US" sz="2000" err="1"/>
              <a:t>pred</a:t>
            </a:r>
            <a:r>
              <a:rPr lang="en-US" altLang="en-US" sz="2000"/>
              <a:t>(</a:t>
            </a:r>
            <a:r>
              <a:rPr lang="en-US" altLang="en-US" sz="2000" err="1"/>
              <a:t>obj</a:t>
            </a:r>
            <a:r>
              <a:rPr lang="en-US" altLang="en-US" sz="2000"/>
              <a:t>)) -&gt; NP(</a:t>
            </a:r>
            <a:r>
              <a:rPr lang="en-US" altLang="en-US" sz="2000" err="1"/>
              <a:t>obj</a:t>
            </a:r>
            <a:r>
              <a:rPr lang="en-US" altLang="en-US" sz="2000"/>
              <a:t>) VP(</a:t>
            </a:r>
            <a:r>
              <a:rPr lang="en-US" altLang="en-US" sz="2000" err="1"/>
              <a:t>pred</a:t>
            </a:r>
            <a:r>
              <a:rPr lang="en-US" altLang="en-US" sz="2000"/>
              <a:t>)</a:t>
            </a:r>
          </a:p>
          <a:p>
            <a:pPr marL="0" indent="0">
              <a:buFontTx/>
              <a:buNone/>
            </a:pPr>
            <a:r>
              <a:rPr lang="en-US" altLang="en-US" sz="2000"/>
              <a:t>VP(</a:t>
            </a:r>
            <a:r>
              <a:rPr lang="en-US" altLang="en-US" sz="2000" err="1"/>
              <a:t>pred</a:t>
            </a:r>
            <a:r>
              <a:rPr lang="en-US" altLang="en-US" sz="2000"/>
              <a:t>(</a:t>
            </a:r>
            <a:r>
              <a:rPr lang="en-US" altLang="en-US" sz="2000" err="1"/>
              <a:t>obj</a:t>
            </a:r>
            <a:r>
              <a:rPr lang="en-US" altLang="en-US" sz="2000"/>
              <a:t>)) -&gt; Verb(</a:t>
            </a:r>
            <a:r>
              <a:rPr lang="en-US" altLang="en-US" sz="2000" err="1"/>
              <a:t>pred</a:t>
            </a:r>
            <a:r>
              <a:rPr lang="en-US" altLang="en-US" sz="2000"/>
              <a:t>) NP(</a:t>
            </a:r>
            <a:r>
              <a:rPr lang="en-US" altLang="en-US" sz="2000" err="1"/>
              <a:t>obj</a:t>
            </a:r>
            <a:r>
              <a:rPr lang="en-US" altLang="en-US" sz="2000"/>
              <a:t>)</a:t>
            </a:r>
          </a:p>
          <a:p>
            <a:pPr marL="0" indent="0">
              <a:buFontTx/>
              <a:buNone/>
            </a:pPr>
            <a:r>
              <a:rPr lang="en-US" altLang="en-US" sz="2000"/>
              <a:t>NP(</a:t>
            </a:r>
            <a:r>
              <a:rPr lang="en-US" altLang="en-US" sz="2000" err="1"/>
              <a:t>obj</a:t>
            </a:r>
            <a:r>
              <a:rPr lang="en-US" altLang="en-US" sz="2000"/>
              <a:t>) -&gt; Name(</a:t>
            </a:r>
            <a:r>
              <a:rPr lang="en-US" altLang="en-US" sz="2000" err="1"/>
              <a:t>obj</a:t>
            </a:r>
            <a:r>
              <a:rPr lang="en-US" altLang="en-US" sz="2000"/>
              <a:t>)</a:t>
            </a:r>
          </a:p>
          <a:p>
            <a:pPr marL="0" indent="0">
              <a:buFontTx/>
              <a:buNone/>
            </a:pPr>
            <a:r>
              <a:rPr lang="en-US" altLang="en-US" sz="2000"/>
              <a:t>Name(John) -&gt; </a:t>
            </a:r>
            <a:r>
              <a:rPr lang="en-US" altLang="en-US" sz="2000" b="1"/>
              <a:t>John</a:t>
            </a:r>
          </a:p>
          <a:p>
            <a:pPr marL="0" indent="0">
              <a:buFontTx/>
              <a:buNone/>
            </a:pPr>
            <a:r>
              <a:rPr lang="en-US" altLang="en-US" sz="2000"/>
              <a:t>Name(Mary) -&gt; </a:t>
            </a:r>
            <a:r>
              <a:rPr lang="en-US" altLang="en-US" sz="2000" b="1"/>
              <a:t>Mary</a:t>
            </a:r>
          </a:p>
          <a:p>
            <a:pPr marL="0" indent="0">
              <a:buFontTx/>
              <a:buNone/>
            </a:pPr>
            <a:r>
              <a:rPr lang="en-US" altLang="en-US" sz="2000"/>
              <a:t>Verb(</a:t>
            </a:r>
            <a:r>
              <a:rPr lang="en-US" altLang="en-US" sz="2000" err="1"/>
              <a:t>λyλx</a:t>
            </a:r>
            <a:r>
              <a:rPr lang="en-US" altLang="en-US" sz="2000"/>
              <a:t> Loves(</a:t>
            </a:r>
            <a:r>
              <a:rPr lang="en-US" altLang="en-US" sz="2000" err="1"/>
              <a:t>x,y</a:t>
            </a:r>
            <a:r>
              <a:rPr lang="en-US" altLang="en-US" sz="2000"/>
              <a:t>)) -&gt; </a:t>
            </a:r>
            <a:r>
              <a:rPr lang="en-US" altLang="en-US" sz="2000" b="1"/>
              <a:t>loves</a:t>
            </a:r>
            <a:endParaRPr lang="en-US" altLang="en-US" sz="2000"/>
          </a:p>
          <a:p>
            <a:pPr marL="0" indent="0"/>
            <a:endParaRPr lang="en-US" altLang="en-US" sz="2000"/>
          </a:p>
          <a:p>
            <a:pPr marL="0" indent="0"/>
            <a:endParaRPr lang="en-US" altLang="en-US" sz="2000"/>
          </a:p>
        </p:txBody>
      </p:sp>
    </p:spTree>
    <p:extLst>
      <p:ext uri="{BB962C8B-B14F-4D97-AF65-F5344CB8AC3E}">
        <p14:creationId xmlns:p14="http://schemas.microsoft.com/office/powerpoint/2010/main" val="1703477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Image 4">
            <a:extLst>
              <a:ext uri="{FF2B5EF4-FFF2-40B4-BE49-F238E27FC236}">
                <a16:creationId xmlns:a16="http://schemas.microsoft.com/office/drawing/2014/main" id="{1B6AD506-6CC8-074E-B8D2-21B1A13AD8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3441701"/>
            <a:ext cx="5772150" cy="30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804CAA34-F25E-B94E-BEE5-5C5E37B8BE85}"/>
              </a:ext>
            </a:extLst>
          </p:cNvPr>
          <p:cNvSpPr>
            <a:spLocks noGrp="1"/>
          </p:cNvSpPr>
          <p:nvPr>
            <p:ph type="title"/>
          </p:nvPr>
        </p:nvSpPr>
        <p:spPr>
          <a:xfrm>
            <a:off x="381000" y="533400"/>
            <a:ext cx="8229600" cy="1066800"/>
          </a:xfrm>
        </p:spPr>
        <p:txBody>
          <a:bodyPr>
            <a:normAutofit/>
          </a:bodyPr>
          <a:lstStyle/>
          <a:p>
            <a:pPr>
              <a:defRPr/>
            </a:pPr>
            <a:r>
              <a:rPr lang="zh-CN" altLang="en-US" sz="3200" b="1">
                <a:solidFill>
                  <a:schemeClr val="accent2">
                    <a:lumMod val="75000"/>
                  </a:schemeClr>
                </a:solidFill>
                <a:latin typeface="+mj-ea"/>
              </a:rPr>
              <a:t>语义分析语法</a:t>
            </a:r>
            <a:endParaRPr lang="en-US" sz="3200" b="1">
              <a:solidFill>
                <a:schemeClr val="accent2">
                  <a:lumMod val="75000"/>
                </a:schemeClr>
              </a:solidFill>
              <a:latin typeface="+mj-ea"/>
            </a:endParaRPr>
          </a:p>
        </p:txBody>
      </p:sp>
      <p:sp>
        <p:nvSpPr>
          <p:cNvPr id="3" name="Espace réservé du contenu 2">
            <a:extLst>
              <a:ext uri="{FF2B5EF4-FFF2-40B4-BE49-F238E27FC236}">
                <a16:creationId xmlns:a16="http://schemas.microsoft.com/office/drawing/2014/main" id="{C18BB0E9-8D57-AF4E-8128-A076200074F6}"/>
              </a:ext>
            </a:extLst>
          </p:cNvPr>
          <p:cNvSpPr>
            <a:spLocks noGrp="1"/>
          </p:cNvSpPr>
          <p:nvPr>
            <p:ph idx="1"/>
          </p:nvPr>
        </p:nvSpPr>
        <p:spPr>
          <a:xfrm>
            <a:off x="533400" y="1752600"/>
            <a:ext cx="8229600" cy="4929188"/>
          </a:xfrm>
        </p:spPr>
        <p:txBody>
          <a:bodyPr/>
          <a:lstStyle/>
          <a:p>
            <a:pPr marL="0" indent="0">
              <a:buFontTx/>
              <a:buNone/>
            </a:pPr>
            <a:r>
              <a:rPr lang="en-US" altLang="en-US" sz="2000"/>
              <a:t>S(</a:t>
            </a:r>
            <a:r>
              <a:rPr lang="en-US" altLang="en-US" sz="2000" err="1"/>
              <a:t>pred</a:t>
            </a:r>
            <a:r>
              <a:rPr lang="en-US" altLang="en-US" sz="2000"/>
              <a:t>(</a:t>
            </a:r>
            <a:r>
              <a:rPr lang="en-US" altLang="en-US" sz="2000" err="1"/>
              <a:t>obj</a:t>
            </a:r>
            <a:r>
              <a:rPr lang="en-US" altLang="en-US" sz="2000"/>
              <a:t>)) -&gt; NP(</a:t>
            </a:r>
            <a:r>
              <a:rPr lang="en-US" altLang="en-US" sz="2000" err="1"/>
              <a:t>obj</a:t>
            </a:r>
            <a:r>
              <a:rPr lang="en-US" altLang="en-US" sz="2000"/>
              <a:t>) VP(</a:t>
            </a:r>
            <a:r>
              <a:rPr lang="en-US" altLang="en-US" sz="2000" err="1"/>
              <a:t>pred</a:t>
            </a:r>
            <a:r>
              <a:rPr lang="en-US" altLang="en-US" sz="2000"/>
              <a:t>)</a:t>
            </a:r>
          </a:p>
          <a:p>
            <a:pPr marL="0" indent="0">
              <a:buFontTx/>
              <a:buNone/>
            </a:pPr>
            <a:r>
              <a:rPr lang="en-US" altLang="en-US" sz="2000"/>
              <a:t>VP(</a:t>
            </a:r>
            <a:r>
              <a:rPr lang="en-US" altLang="en-US" sz="2000" err="1"/>
              <a:t>pred</a:t>
            </a:r>
            <a:r>
              <a:rPr lang="en-US" altLang="en-US" sz="2000"/>
              <a:t>(</a:t>
            </a:r>
            <a:r>
              <a:rPr lang="en-US" altLang="en-US" sz="2000" err="1"/>
              <a:t>obj</a:t>
            </a:r>
            <a:r>
              <a:rPr lang="en-US" altLang="en-US" sz="2000"/>
              <a:t>)) -&gt; Verb(</a:t>
            </a:r>
            <a:r>
              <a:rPr lang="en-US" altLang="en-US" sz="2000" err="1"/>
              <a:t>pred</a:t>
            </a:r>
            <a:r>
              <a:rPr lang="en-US" altLang="en-US" sz="2000"/>
              <a:t>) NP(</a:t>
            </a:r>
            <a:r>
              <a:rPr lang="en-US" altLang="en-US" sz="2000" err="1"/>
              <a:t>obj</a:t>
            </a:r>
            <a:r>
              <a:rPr lang="en-US" altLang="en-US" sz="2000"/>
              <a:t>)</a:t>
            </a:r>
          </a:p>
          <a:p>
            <a:pPr marL="0" indent="0">
              <a:buFontTx/>
              <a:buNone/>
            </a:pPr>
            <a:r>
              <a:rPr lang="en-US" altLang="en-US" sz="2000"/>
              <a:t>NP(</a:t>
            </a:r>
            <a:r>
              <a:rPr lang="en-US" altLang="en-US" sz="2000" err="1"/>
              <a:t>obj</a:t>
            </a:r>
            <a:r>
              <a:rPr lang="en-US" altLang="en-US" sz="2000"/>
              <a:t>) -&gt; Name(</a:t>
            </a:r>
            <a:r>
              <a:rPr lang="en-US" altLang="en-US" sz="2000" err="1"/>
              <a:t>obj</a:t>
            </a:r>
            <a:r>
              <a:rPr lang="en-US" altLang="en-US" sz="2000"/>
              <a:t>)</a:t>
            </a:r>
          </a:p>
          <a:p>
            <a:pPr marL="0" indent="0">
              <a:buFontTx/>
              <a:buNone/>
            </a:pPr>
            <a:r>
              <a:rPr lang="en-US" altLang="en-US" sz="2000"/>
              <a:t>Name(John) -&gt; </a:t>
            </a:r>
            <a:r>
              <a:rPr lang="en-US" altLang="en-US" sz="2000" b="1"/>
              <a:t>John</a:t>
            </a:r>
          </a:p>
          <a:p>
            <a:pPr marL="0" indent="0">
              <a:buFontTx/>
              <a:buNone/>
            </a:pPr>
            <a:r>
              <a:rPr lang="en-US" altLang="en-US" sz="2000"/>
              <a:t>Name(Mary) -&gt; </a:t>
            </a:r>
            <a:r>
              <a:rPr lang="en-US" altLang="en-US" sz="2000" b="1"/>
              <a:t>Mary</a:t>
            </a:r>
          </a:p>
          <a:p>
            <a:pPr marL="0" indent="0">
              <a:buFontTx/>
              <a:buNone/>
            </a:pPr>
            <a:r>
              <a:rPr lang="en-US" altLang="en-US" sz="2000"/>
              <a:t>Verb(</a:t>
            </a:r>
            <a:r>
              <a:rPr lang="en-US" altLang="en-US" sz="2000" err="1"/>
              <a:t>λyλx</a:t>
            </a:r>
            <a:r>
              <a:rPr lang="en-US" altLang="en-US" sz="2000"/>
              <a:t> Loves(</a:t>
            </a:r>
            <a:r>
              <a:rPr lang="en-US" altLang="en-US" sz="2000" err="1"/>
              <a:t>x,y</a:t>
            </a:r>
            <a:r>
              <a:rPr lang="en-US" altLang="en-US" sz="2000"/>
              <a:t>)) -&gt; </a:t>
            </a:r>
            <a:r>
              <a:rPr lang="en-US" altLang="en-US" sz="2000" b="1"/>
              <a:t>loves</a:t>
            </a:r>
            <a:endParaRPr lang="en-US" altLang="en-US" sz="2000"/>
          </a:p>
          <a:p>
            <a:pPr marL="0" indent="0"/>
            <a:endParaRPr lang="en-US" altLang="en-US" sz="2000"/>
          </a:p>
          <a:p>
            <a:pPr marL="0" indent="0"/>
            <a:endParaRPr lang="en-US" altLang="en-US" sz="2000"/>
          </a:p>
        </p:txBody>
      </p:sp>
    </p:spTree>
    <p:extLst>
      <p:ext uri="{BB962C8B-B14F-4D97-AF65-F5344CB8AC3E}">
        <p14:creationId xmlns:p14="http://schemas.microsoft.com/office/powerpoint/2010/main" val="2517073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39FAE81-6106-E84B-8262-4FE1E1BDB76C}"/>
              </a:ext>
            </a:extLst>
          </p:cNvPr>
          <p:cNvSpPr>
            <a:spLocks noChangeArrowheads="1"/>
          </p:cNvSpPr>
          <p:nvPr/>
        </p:nvSpPr>
        <p:spPr bwMode="auto">
          <a:xfrm>
            <a:off x="228600" y="1143000"/>
            <a:ext cx="8610600"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4275" name="Rectangle 3">
            <a:extLst>
              <a:ext uri="{FF2B5EF4-FFF2-40B4-BE49-F238E27FC236}">
                <a16:creationId xmlns:a16="http://schemas.microsoft.com/office/drawing/2014/main" id="{65FCF99E-A7B1-B84F-BBBE-AB13B52D84F8}"/>
              </a:ext>
            </a:extLst>
          </p:cNvPr>
          <p:cNvSpPr>
            <a:spLocks noChangeArrowheads="1"/>
          </p:cNvSpPr>
          <p:nvPr/>
        </p:nvSpPr>
        <p:spPr bwMode="auto">
          <a:xfrm>
            <a:off x="381000" y="5770693"/>
            <a:ext cx="8458200"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Arial" panose="020B0604020202020204" pitchFamily="34" charset="0"/>
              <a:buNone/>
            </a:pPr>
            <a:r>
              <a:rPr lang="en-GB" altLang="en-US" sz="2400">
                <a:solidFill>
                  <a:srgbClr val="000000"/>
                </a:solidFill>
                <a:latin typeface="+mn-ea"/>
                <a:cs typeface="Arial Unicode MS" panose="020B0604020202020204" pitchFamily="34" charset="-128"/>
              </a:rPr>
              <a:t>这   7人   中包括   </a:t>
            </a:r>
            <a:r>
              <a:rPr lang="en-GB" altLang="en-US" sz="2400" err="1">
                <a:solidFill>
                  <a:srgbClr val="000000"/>
                </a:solidFill>
                <a:latin typeface="+mn-ea"/>
                <a:cs typeface="Arial Unicode MS" panose="020B0604020202020204" pitchFamily="34" charset="-128"/>
              </a:rPr>
              <a:t>来自</a:t>
            </a:r>
            <a:r>
              <a:rPr lang="en-GB" altLang="en-US" sz="2400">
                <a:solidFill>
                  <a:srgbClr val="000000"/>
                </a:solidFill>
                <a:latin typeface="+mn-ea"/>
                <a:cs typeface="Arial Unicode MS" panose="020B0604020202020204" pitchFamily="34" charset="-128"/>
              </a:rPr>
              <a:t>   </a:t>
            </a:r>
            <a:r>
              <a:rPr lang="en-GB" altLang="en-US" sz="2400" err="1">
                <a:solidFill>
                  <a:srgbClr val="000000"/>
                </a:solidFill>
                <a:latin typeface="+mn-ea"/>
                <a:cs typeface="Arial Unicode MS" panose="020B0604020202020204" pitchFamily="34" charset="-128"/>
              </a:rPr>
              <a:t>法国</a:t>
            </a:r>
            <a:r>
              <a:rPr lang="en-GB" altLang="en-US" sz="2400">
                <a:solidFill>
                  <a:srgbClr val="000000"/>
                </a:solidFill>
                <a:latin typeface="+mn-ea"/>
                <a:cs typeface="Arial Unicode MS" panose="020B0604020202020204" pitchFamily="34" charset="-128"/>
              </a:rPr>
              <a:t>   和   </a:t>
            </a:r>
            <a:r>
              <a:rPr lang="en-GB" altLang="en-US" sz="2400" err="1">
                <a:solidFill>
                  <a:srgbClr val="000000"/>
                </a:solidFill>
                <a:latin typeface="+mn-ea"/>
                <a:cs typeface="Arial Unicode MS" panose="020B0604020202020204" pitchFamily="34" charset="-128"/>
              </a:rPr>
              <a:t>俄罗斯</a:t>
            </a:r>
            <a:r>
              <a:rPr lang="en-GB" altLang="en-US" sz="2400">
                <a:solidFill>
                  <a:srgbClr val="000000"/>
                </a:solidFill>
                <a:latin typeface="+mn-ea"/>
                <a:cs typeface="Arial Unicode MS" panose="020B0604020202020204" pitchFamily="34" charset="-128"/>
              </a:rPr>
              <a:t>   的   </a:t>
            </a:r>
            <a:r>
              <a:rPr lang="en-GB" altLang="en-US" sz="2400" err="1">
                <a:solidFill>
                  <a:srgbClr val="000000"/>
                </a:solidFill>
                <a:latin typeface="+mn-ea"/>
                <a:cs typeface="Arial Unicode MS" panose="020B0604020202020204" pitchFamily="34" charset="-128"/>
              </a:rPr>
              <a:t>宇航</a:t>
            </a:r>
            <a:r>
              <a:rPr lang="en-GB" altLang="en-US" sz="2400">
                <a:solidFill>
                  <a:srgbClr val="000000"/>
                </a:solidFill>
                <a:latin typeface="+mn-ea"/>
                <a:cs typeface="Arial Unicode MS" panose="020B0604020202020204" pitchFamily="34" charset="-128"/>
              </a:rPr>
              <a:t>  员      .</a:t>
            </a:r>
            <a:br>
              <a:rPr lang="en-GB" altLang="en-US" sz="2400">
                <a:solidFill>
                  <a:srgbClr val="000000"/>
                </a:solidFill>
                <a:latin typeface="+mn-ea"/>
                <a:cs typeface="Arial Unicode MS" panose="020B0604020202020204" pitchFamily="34" charset="-128"/>
              </a:rPr>
            </a:br>
            <a:endParaRPr lang="en-GB" altLang="en-US" sz="2400">
              <a:solidFill>
                <a:srgbClr val="000000"/>
              </a:solidFill>
              <a:latin typeface="+mn-ea"/>
              <a:cs typeface="Arial Unicode MS" panose="020B0604020202020204" pitchFamily="34" charset="-128"/>
            </a:endParaRPr>
          </a:p>
        </p:txBody>
      </p:sp>
      <p:sp>
        <p:nvSpPr>
          <p:cNvPr id="54276" name="Text Box 4">
            <a:extLst>
              <a:ext uri="{FF2B5EF4-FFF2-40B4-BE49-F238E27FC236}">
                <a16:creationId xmlns:a16="http://schemas.microsoft.com/office/drawing/2014/main" id="{77D1D151-F745-6542-A8A9-61111B7CA6A0}"/>
              </a:ext>
            </a:extLst>
          </p:cNvPr>
          <p:cNvSpPr txBox="1">
            <a:spLocks noChangeArrowheads="1"/>
          </p:cNvSpPr>
          <p:nvPr/>
        </p:nvSpPr>
        <p:spPr bwMode="auto">
          <a:xfrm>
            <a:off x="242888" y="4648200"/>
            <a:ext cx="792162" cy="561975"/>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1:</a:t>
            </a:r>
          </a:p>
          <a:p>
            <a:pPr eaLnBrk="1" hangingPunct="1">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DT(these) </a:t>
            </a:r>
          </a:p>
          <a:p>
            <a:pPr eaLnBrk="1" hangingPunct="1">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这</a:t>
            </a:r>
          </a:p>
        </p:txBody>
      </p:sp>
      <p:sp>
        <p:nvSpPr>
          <p:cNvPr id="54277" name="Text Box 5">
            <a:extLst>
              <a:ext uri="{FF2B5EF4-FFF2-40B4-BE49-F238E27FC236}">
                <a16:creationId xmlns:a16="http://schemas.microsoft.com/office/drawing/2014/main" id="{B5DFBB8B-463D-7644-B9A7-351C5DB18662}"/>
              </a:ext>
            </a:extLst>
          </p:cNvPr>
          <p:cNvSpPr txBox="1">
            <a:spLocks noChangeArrowheads="1"/>
          </p:cNvSpPr>
          <p:nvPr/>
        </p:nvSpPr>
        <p:spPr bwMode="auto">
          <a:xfrm>
            <a:off x="1855788" y="4648200"/>
            <a:ext cx="966787"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2:</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VBP(include)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中包括</a:t>
            </a:r>
          </a:p>
        </p:txBody>
      </p:sp>
      <p:sp>
        <p:nvSpPr>
          <p:cNvPr id="54278" name="Text Box 6">
            <a:extLst>
              <a:ext uri="{FF2B5EF4-FFF2-40B4-BE49-F238E27FC236}">
                <a16:creationId xmlns:a16="http://schemas.microsoft.com/office/drawing/2014/main" id="{8F549288-A0E9-1247-98C7-B90B4176AFD3}"/>
              </a:ext>
            </a:extLst>
          </p:cNvPr>
          <p:cNvSpPr txBox="1">
            <a:spLocks noChangeArrowheads="1"/>
          </p:cNvSpPr>
          <p:nvPr/>
        </p:nvSpPr>
        <p:spPr bwMode="auto">
          <a:xfrm>
            <a:off x="5294313" y="4648200"/>
            <a:ext cx="969962"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6:</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NNP(Russia)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俄罗斯</a:t>
            </a:r>
          </a:p>
        </p:txBody>
      </p:sp>
      <p:sp>
        <p:nvSpPr>
          <p:cNvPr id="54279" name="Text Box 7">
            <a:extLst>
              <a:ext uri="{FF2B5EF4-FFF2-40B4-BE49-F238E27FC236}">
                <a16:creationId xmlns:a16="http://schemas.microsoft.com/office/drawing/2014/main" id="{AEEDC4B3-98B7-9E48-A521-A4213027F1A3}"/>
              </a:ext>
            </a:extLst>
          </p:cNvPr>
          <p:cNvSpPr txBox="1">
            <a:spLocks noChangeArrowheads="1"/>
          </p:cNvSpPr>
          <p:nvPr/>
        </p:nvSpPr>
        <p:spPr bwMode="auto">
          <a:xfrm>
            <a:off x="3440113" y="4648200"/>
            <a:ext cx="976312"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4:</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NNP(France)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法国</a:t>
            </a:r>
          </a:p>
        </p:txBody>
      </p:sp>
      <p:sp>
        <p:nvSpPr>
          <p:cNvPr id="54280" name="Text Box 8">
            <a:extLst>
              <a:ext uri="{FF2B5EF4-FFF2-40B4-BE49-F238E27FC236}">
                <a16:creationId xmlns:a16="http://schemas.microsoft.com/office/drawing/2014/main" id="{A4731A75-A649-8C43-B9AA-C64A7E621C5D}"/>
              </a:ext>
            </a:extLst>
          </p:cNvPr>
          <p:cNvSpPr txBox="1">
            <a:spLocks noChangeArrowheads="1"/>
          </p:cNvSpPr>
          <p:nvPr/>
        </p:nvSpPr>
        <p:spPr bwMode="auto">
          <a:xfrm>
            <a:off x="6804025" y="4648200"/>
            <a:ext cx="1433513"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8:</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NP(NNS(astronauts))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宇航 ,  员</a:t>
            </a:r>
          </a:p>
        </p:txBody>
      </p:sp>
      <p:sp>
        <p:nvSpPr>
          <p:cNvPr id="54281" name="Text Box 9">
            <a:extLst>
              <a:ext uri="{FF2B5EF4-FFF2-40B4-BE49-F238E27FC236}">
                <a16:creationId xmlns:a16="http://schemas.microsoft.com/office/drawing/2014/main" id="{A81FA2AA-C5AF-4A45-B843-6EA460EBF667}"/>
              </a:ext>
            </a:extLst>
          </p:cNvPr>
          <p:cNvSpPr txBox="1">
            <a:spLocks noChangeArrowheads="1"/>
          </p:cNvSpPr>
          <p:nvPr/>
        </p:nvSpPr>
        <p:spPr bwMode="auto">
          <a:xfrm>
            <a:off x="4502150" y="4648200"/>
            <a:ext cx="708025"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5:</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CC(and)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和</a:t>
            </a:r>
          </a:p>
        </p:txBody>
      </p:sp>
      <p:sp>
        <p:nvSpPr>
          <p:cNvPr id="54282" name="Text Box 10">
            <a:extLst>
              <a:ext uri="{FF2B5EF4-FFF2-40B4-BE49-F238E27FC236}">
                <a16:creationId xmlns:a16="http://schemas.microsoft.com/office/drawing/2014/main" id="{496AE809-A7EB-2046-96E3-1EE839971A7B}"/>
              </a:ext>
            </a:extLst>
          </p:cNvPr>
          <p:cNvSpPr txBox="1">
            <a:spLocks noChangeArrowheads="1"/>
          </p:cNvSpPr>
          <p:nvPr/>
        </p:nvSpPr>
        <p:spPr bwMode="auto">
          <a:xfrm>
            <a:off x="174625" y="3886200"/>
            <a:ext cx="1997075"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10:</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NP(x0:DT, CD(7), NNS(people)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x0 , 7人</a:t>
            </a:r>
          </a:p>
        </p:txBody>
      </p:sp>
      <p:sp>
        <p:nvSpPr>
          <p:cNvPr id="54283" name="Text Box 11">
            <a:extLst>
              <a:ext uri="{FF2B5EF4-FFF2-40B4-BE49-F238E27FC236}">
                <a16:creationId xmlns:a16="http://schemas.microsoft.com/office/drawing/2014/main" id="{C1F4F1BB-8188-9A49-8B9E-68D664D40B8A}"/>
              </a:ext>
            </a:extLst>
          </p:cNvPr>
          <p:cNvSpPr txBox="1">
            <a:spLocks noChangeArrowheads="1"/>
          </p:cNvSpPr>
          <p:nvPr/>
        </p:nvSpPr>
        <p:spPr bwMode="auto">
          <a:xfrm>
            <a:off x="3994150" y="3783013"/>
            <a:ext cx="1855788"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13:</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NP(x0:NNP, x1:CC, x2:NNP)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x0 , x1 , x2</a:t>
            </a:r>
          </a:p>
        </p:txBody>
      </p:sp>
      <p:sp>
        <p:nvSpPr>
          <p:cNvPr id="54284" name="Text Box 12">
            <a:extLst>
              <a:ext uri="{FF2B5EF4-FFF2-40B4-BE49-F238E27FC236}">
                <a16:creationId xmlns:a16="http://schemas.microsoft.com/office/drawing/2014/main" id="{A31C1FD8-CDD0-1344-BF33-7CC2FE78CA7A}"/>
              </a:ext>
            </a:extLst>
          </p:cNvPr>
          <p:cNvSpPr txBox="1">
            <a:spLocks noChangeArrowheads="1"/>
          </p:cNvSpPr>
          <p:nvPr/>
        </p:nvSpPr>
        <p:spPr bwMode="auto">
          <a:xfrm>
            <a:off x="1471613" y="381000"/>
            <a:ext cx="1747837"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15:</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S(x0:NP, x1:VP, x2:PUNC)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x0 , x1 , x2</a:t>
            </a:r>
          </a:p>
        </p:txBody>
      </p:sp>
      <p:sp>
        <p:nvSpPr>
          <p:cNvPr id="54285" name="Text Box 13">
            <a:extLst>
              <a:ext uri="{FF2B5EF4-FFF2-40B4-BE49-F238E27FC236}">
                <a16:creationId xmlns:a16="http://schemas.microsoft.com/office/drawing/2014/main" id="{2E3D4F0F-1EB2-8149-9C33-0778B335E0E3}"/>
              </a:ext>
            </a:extLst>
          </p:cNvPr>
          <p:cNvSpPr txBox="1">
            <a:spLocks noChangeArrowheads="1"/>
          </p:cNvSpPr>
          <p:nvPr/>
        </p:nvSpPr>
        <p:spPr bwMode="auto">
          <a:xfrm>
            <a:off x="5427663" y="2057400"/>
            <a:ext cx="1241425" cy="57785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marL="457200" indent="-4572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1pPr>
            <a:lvl2pPr marL="742950" indent="-28575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2pPr>
            <a:lvl3pPr marL="11430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3pPr>
            <a:lvl4pPr marL="16002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4pPr>
            <a:lvl5pPr marL="2057400" indent="-228600" defTabSz="457200" eaLnBrk="0" hangingPunc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defRPr>
            </a:lvl9pPr>
          </a:lstStyle>
          <a:p>
            <a:pPr eaLnBrk="1" hangingPunct="1">
              <a:lnSpc>
                <a:spcPct val="90000"/>
              </a:lnSpc>
              <a:spcBef>
                <a:spcPts val="250"/>
              </a:spcBef>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16:</a:t>
            </a:r>
          </a:p>
          <a:p>
            <a:pPr eaLnBrk="1" hangingPunct="1">
              <a:lnSpc>
                <a:spcPct val="90000"/>
              </a:lnSpc>
              <a:spcBef>
                <a:spcPts val="250"/>
              </a:spcBef>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NP(x0:NP, x1:VP) </a:t>
            </a:r>
          </a:p>
          <a:p>
            <a:pPr eaLnBrk="1" hangingPunct="1">
              <a:lnSpc>
                <a:spcPct val="90000"/>
              </a:lnSpc>
              <a:spcBef>
                <a:spcPts val="250"/>
              </a:spcBef>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x1 , 的 , x0</a:t>
            </a:r>
          </a:p>
        </p:txBody>
      </p:sp>
      <p:sp>
        <p:nvSpPr>
          <p:cNvPr id="54286" name="Text Box 14">
            <a:extLst>
              <a:ext uri="{FF2B5EF4-FFF2-40B4-BE49-F238E27FC236}">
                <a16:creationId xmlns:a16="http://schemas.microsoft.com/office/drawing/2014/main" id="{BFE051B0-4057-1546-82B9-F7A9807FA2A8}"/>
              </a:ext>
            </a:extLst>
          </p:cNvPr>
          <p:cNvSpPr txBox="1">
            <a:spLocks noChangeArrowheads="1"/>
          </p:cNvSpPr>
          <p:nvPr/>
        </p:nvSpPr>
        <p:spPr bwMode="auto">
          <a:xfrm>
            <a:off x="8305800" y="4648200"/>
            <a:ext cx="762000" cy="561975"/>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9:</a:t>
            </a:r>
          </a:p>
          <a:p>
            <a:pPr eaLnBrk="1" hangingPunct="1">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PUNC(.) </a:t>
            </a:r>
          </a:p>
          <a:p>
            <a:pPr eaLnBrk="1" hangingPunct="1">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a:t>
            </a:r>
          </a:p>
        </p:txBody>
      </p:sp>
      <p:sp>
        <p:nvSpPr>
          <p:cNvPr id="54287" name="Text Box 15">
            <a:extLst>
              <a:ext uri="{FF2B5EF4-FFF2-40B4-BE49-F238E27FC236}">
                <a16:creationId xmlns:a16="http://schemas.microsoft.com/office/drawing/2014/main" id="{17AC2DC9-3520-D64F-8E61-AC4C00325914}"/>
              </a:ext>
            </a:extLst>
          </p:cNvPr>
          <p:cNvSpPr txBox="1">
            <a:spLocks noChangeArrowheads="1"/>
          </p:cNvSpPr>
          <p:nvPr/>
        </p:nvSpPr>
        <p:spPr bwMode="auto">
          <a:xfrm>
            <a:off x="2586038" y="2895600"/>
            <a:ext cx="2447925" cy="561975"/>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Arial" panose="020B0604020202020204" pitchFamily="34" charset="0"/>
              <a:buNone/>
            </a:pPr>
            <a:r>
              <a:rPr lang="en-GB" altLang="en-US" sz="1000" b="1">
                <a:solidFill>
                  <a:srgbClr val="000000"/>
                </a:solidFill>
                <a:ea typeface="宋体" panose="02010600030101010101" pitchFamily="2" charset="-122"/>
                <a:cs typeface="Arial Unicode MS" panose="020B0604020202020204" pitchFamily="34" charset="-128"/>
              </a:rPr>
              <a:t>RULE 11:</a:t>
            </a:r>
          </a:p>
          <a:p>
            <a:pPr eaLnBrk="1" hangingPunct="1">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VP(VBG(coming), PP(IN(from), x0:NP)) </a:t>
            </a:r>
          </a:p>
          <a:p>
            <a:pPr eaLnBrk="1" hangingPunct="1">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来自 , x0</a:t>
            </a:r>
          </a:p>
        </p:txBody>
      </p:sp>
      <p:sp>
        <p:nvSpPr>
          <p:cNvPr id="54288" name="Line 16">
            <a:extLst>
              <a:ext uri="{FF2B5EF4-FFF2-40B4-BE49-F238E27FC236}">
                <a16:creationId xmlns:a16="http://schemas.microsoft.com/office/drawing/2014/main" id="{411B8D9B-5A34-774B-8C60-B62C92DA2175}"/>
              </a:ext>
            </a:extLst>
          </p:cNvPr>
          <p:cNvSpPr>
            <a:spLocks noChangeShapeType="1"/>
          </p:cNvSpPr>
          <p:nvPr/>
        </p:nvSpPr>
        <p:spPr bwMode="auto">
          <a:xfrm>
            <a:off x="6096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89" name="Line 17">
            <a:extLst>
              <a:ext uri="{FF2B5EF4-FFF2-40B4-BE49-F238E27FC236}">
                <a16:creationId xmlns:a16="http://schemas.microsoft.com/office/drawing/2014/main" id="{139FC23C-38F8-3D4D-9660-80782F208112}"/>
              </a:ext>
            </a:extLst>
          </p:cNvPr>
          <p:cNvSpPr>
            <a:spLocks noChangeShapeType="1"/>
          </p:cNvSpPr>
          <p:nvPr/>
        </p:nvSpPr>
        <p:spPr bwMode="auto">
          <a:xfrm>
            <a:off x="22860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0" name="Line 18">
            <a:extLst>
              <a:ext uri="{FF2B5EF4-FFF2-40B4-BE49-F238E27FC236}">
                <a16:creationId xmlns:a16="http://schemas.microsoft.com/office/drawing/2014/main" id="{5B9A5CF1-10A9-6F42-B8F7-846B0397EE06}"/>
              </a:ext>
            </a:extLst>
          </p:cNvPr>
          <p:cNvSpPr>
            <a:spLocks noChangeShapeType="1"/>
          </p:cNvSpPr>
          <p:nvPr/>
        </p:nvSpPr>
        <p:spPr bwMode="auto">
          <a:xfrm>
            <a:off x="4114800" y="5334000"/>
            <a:ext cx="1588" cy="457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1" name="Line 19">
            <a:extLst>
              <a:ext uri="{FF2B5EF4-FFF2-40B4-BE49-F238E27FC236}">
                <a16:creationId xmlns:a16="http://schemas.microsoft.com/office/drawing/2014/main" id="{0A0EB566-AE7E-4645-81DB-A5951575C798}"/>
              </a:ext>
            </a:extLst>
          </p:cNvPr>
          <p:cNvSpPr>
            <a:spLocks noChangeShapeType="1"/>
          </p:cNvSpPr>
          <p:nvPr/>
        </p:nvSpPr>
        <p:spPr bwMode="auto">
          <a:xfrm>
            <a:off x="48006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2" name="Line 20">
            <a:extLst>
              <a:ext uri="{FF2B5EF4-FFF2-40B4-BE49-F238E27FC236}">
                <a16:creationId xmlns:a16="http://schemas.microsoft.com/office/drawing/2014/main" id="{64186EDF-4AEA-CB43-8D7D-97CC8952CC6A}"/>
              </a:ext>
            </a:extLst>
          </p:cNvPr>
          <p:cNvSpPr>
            <a:spLocks noChangeShapeType="1"/>
          </p:cNvSpPr>
          <p:nvPr/>
        </p:nvSpPr>
        <p:spPr bwMode="auto">
          <a:xfrm>
            <a:off x="57150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3" name="Line 21">
            <a:extLst>
              <a:ext uri="{FF2B5EF4-FFF2-40B4-BE49-F238E27FC236}">
                <a16:creationId xmlns:a16="http://schemas.microsoft.com/office/drawing/2014/main" id="{2928A375-9415-4040-A010-71CFE56876CC}"/>
              </a:ext>
            </a:extLst>
          </p:cNvPr>
          <p:cNvSpPr>
            <a:spLocks noChangeShapeType="1"/>
          </p:cNvSpPr>
          <p:nvPr/>
        </p:nvSpPr>
        <p:spPr bwMode="auto">
          <a:xfrm>
            <a:off x="71628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4" name="Line 22">
            <a:extLst>
              <a:ext uri="{FF2B5EF4-FFF2-40B4-BE49-F238E27FC236}">
                <a16:creationId xmlns:a16="http://schemas.microsoft.com/office/drawing/2014/main" id="{10E414EE-E061-614F-AD8E-3AA4DB80E732}"/>
              </a:ext>
            </a:extLst>
          </p:cNvPr>
          <p:cNvSpPr>
            <a:spLocks noChangeShapeType="1"/>
          </p:cNvSpPr>
          <p:nvPr/>
        </p:nvSpPr>
        <p:spPr bwMode="auto">
          <a:xfrm>
            <a:off x="78486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5" name="Line 23">
            <a:extLst>
              <a:ext uri="{FF2B5EF4-FFF2-40B4-BE49-F238E27FC236}">
                <a16:creationId xmlns:a16="http://schemas.microsoft.com/office/drawing/2014/main" id="{305C489C-F380-F748-BB44-10B63DD74DA1}"/>
              </a:ext>
            </a:extLst>
          </p:cNvPr>
          <p:cNvSpPr>
            <a:spLocks noChangeShapeType="1"/>
          </p:cNvSpPr>
          <p:nvPr/>
        </p:nvSpPr>
        <p:spPr bwMode="auto">
          <a:xfrm>
            <a:off x="6248400" y="2667000"/>
            <a:ext cx="304800" cy="3124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6" name="Line 24">
            <a:extLst>
              <a:ext uri="{FF2B5EF4-FFF2-40B4-BE49-F238E27FC236}">
                <a16:creationId xmlns:a16="http://schemas.microsoft.com/office/drawing/2014/main" id="{0C89C789-7E36-8241-B224-CA0478F709AF}"/>
              </a:ext>
            </a:extLst>
          </p:cNvPr>
          <p:cNvSpPr>
            <a:spLocks noChangeShapeType="1"/>
          </p:cNvSpPr>
          <p:nvPr/>
        </p:nvSpPr>
        <p:spPr bwMode="auto">
          <a:xfrm>
            <a:off x="8534400" y="5257800"/>
            <a:ext cx="1588"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7" name="Line 25">
            <a:extLst>
              <a:ext uri="{FF2B5EF4-FFF2-40B4-BE49-F238E27FC236}">
                <a16:creationId xmlns:a16="http://schemas.microsoft.com/office/drawing/2014/main" id="{19399668-DDA0-1041-BC3D-57D0D7B283B7}"/>
              </a:ext>
            </a:extLst>
          </p:cNvPr>
          <p:cNvSpPr>
            <a:spLocks noChangeShapeType="1"/>
          </p:cNvSpPr>
          <p:nvPr/>
        </p:nvSpPr>
        <p:spPr bwMode="auto">
          <a:xfrm>
            <a:off x="4191000" y="4419600"/>
            <a:ext cx="1588" cy="2286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8" name="Line 26">
            <a:extLst>
              <a:ext uri="{FF2B5EF4-FFF2-40B4-BE49-F238E27FC236}">
                <a16:creationId xmlns:a16="http://schemas.microsoft.com/office/drawing/2014/main" id="{5CA4A84D-A9A1-0044-9DE2-848701F2EED9}"/>
              </a:ext>
            </a:extLst>
          </p:cNvPr>
          <p:cNvSpPr>
            <a:spLocks noChangeShapeType="1"/>
          </p:cNvSpPr>
          <p:nvPr/>
        </p:nvSpPr>
        <p:spPr bwMode="auto">
          <a:xfrm>
            <a:off x="4800600" y="4419600"/>
            <a:ext cx="1588" cy="2286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299" name="Line 27">
            <a:extLst>
              <a:ext uri="{FF2B5EF4-FFF2-40B4-BE49-F238E27FC236}">
                <a16:creationId xmlns:a16="http://schemas.microsoft.com/office/drawing/2014/main" id="{24E1152E-26CF-3E49-960B-B52C3FEBED63}"/>
              </a:ext>
            </a:extLst>
          </p:cNvPr>
          <p:cNvSpPr>
            <a:spLocks noChangeShapeType="1"/>
          </p:cNvSpPr>
          <p:nvPr/>
        </p:nvSpPr>
        <p:spPr bwMode="auto">
          <a:xfrm>
            <a:off x="5486400" y="4419600"/>
            <a:ext cx="1588" cy="2286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0" name="Line 28">
            <a:extLst>
              <a:ext uri="{FF2B5EF4-FFF2-40B4-BE49-F238E27FC236}">
                <a16:creationId xmlns:a16="http://schemas.microsoft.com/office/drawing/2014/main" id="{02B131CE-C793-CB4B-92C1-2C5D41E3FB88}"/>
              </a:ext>
            </a:extLst>
          </p:cNvPr>
          <p:cNvSpPr>
            <a:spLocks noChangeShapeType="1"/>
          </p:cNvSpPr>
          <p:nvPr/>
        </p:nvSpPr>
        <p:spPr bwMode="auto">
          <a:xfrm>
            <a:off x="609600" y="4495800"/>
            <a:ext cx="1588" cy="152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1" name="Line 29">
            <a:extLst>
              <a:ext uri="{FF2B5EF4-FFF2-40B4-BE49-F238E27FC236}">
                <a16:creationId xmlns:a16="http://schemas.microsoft.com/office/drawing/2014/main" id="{9D0E40B0-1055-E143-B326-D9EB2A723CAA}"/>
              </a:ext>
            </a:extLst>
          </p:cNvPr>
          <p:cNvSpPr>
            <a:spLocks noChangeShapeType="1"/>
          </p:cNvSpPr>
          <p:nvPr/>
        </p:nvSpPr>
        <p:spPr bwMode="auto">
          <a:xfrm>
            <a:off x="1295400" y="4495800"/>
            <a:ext cx="1588" cy="1295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2" name="Line 30">
            <a:extLst>
              <a:ext uri="{FF2B5EF4-FFF2-40B4-BE49-F238E27FC236}">
                <a16:creationId xmlns:a16="http://schemas.microsoft.com/office/drawing/2014/main" id="{09E92F5A-296B-884C-A3C7-EC4041415103}"/>
              </a:ext>
            </a:extLst>
          </p:cNvPr>
          <p:cNvSpPr>
            <a:spLocks noChangeShapeType="1"/>
          </p:cNvSpPr>
          <p:nvPr/>
        </p:nvSpPr>
        <p:spPr bwMode="auto">
          <a:xfrm>
            <a:off x="3276600" y="3505200"/>
            <a:ext cx="1588" cy="22860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3" name="Line 31">
            <a:extLst>
              <a:ext uri="{FF2B5EF4-FFF2-40B4-BE49-F238E27FC236}">
                <a16:creationId xmlns:a16="http://schemas.microsoft.com/office/drawing/2014/main" id="{73315EA2-DC5F-BC4F-9C89-14173F6D63FC}"/>
              </a:ext>
            </a:extLst>
          </p:cNvPr>
          <p:cNvSpPr>
            <a:spLocks noChangeShapeType="1"/>
          </p:cNvSpPr>
          <p:nvPr/>
        </p:nvSpPr>
        <p:spPr bwMode="auto">
          <a:xfrm>
            <a:off x="4495800" y="3505200"/>
            <a:ext cx="1588" cy="2286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4" name="Line 32">
            <a:extLst>
              <a:ext uri="{FF2B5EF4-FFF2-40B4-BE49-F238E27FC236}">
                <a16:creationId xmlns:a16="http://schemas.microsoft.com/office/drawing/2014/main" id="{6C00FC37-DB08-5549-B994-A579ECD31742}"/>
              </a:ext>
            </a:extLst>
          </p:cNvPr>
          <p:cNvSpPr>
            <a:spLocks noChangeShapeType="1"/>
          </p:cNvSpPr>
          <p:nvPr/>
        </p:nvSpPr>
        <p:spPr bwMode="auto">
          <a:xfrm flipH="1">
            <a:off x="4646613" y="2590800"/>
            <a:ext cx="765175" cy="304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5" name="Line 33">
            <a:extLst>
              <a:ext uri="{FF2B5EF4-FFF2-40B4-BE49-F238E27FC236}">
                <a16:creationId xmlns:a16="http://schemas.microsoft.com/office/drawing/2014/main" id="{D05A5E6D-E781-D649-B5BC-96E0A56FAAD2}"/>
              </a:ext>
            </a:extLst>
          </p:cNvPr>
          <p:cNvSpPr>
            <a:spLocks noChangeShapeType="1"/>
          </p:cNvSpPr>
          <p:nvPr/>
        </p:nvSpPr>
        <p:spPr bwMode="auto">
          <a:xfrm>
            <a:off x="6553200" y="2667000"/>
            <a:ext cx="914400" cy="1981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6" name="Line 34">
            <a:extLst>
              <a:ext uri="{FF2B5EF4-FFF2-40B4-BE49-F238E27FC236}">
                <a16:creationId xmlns:a16="http://schemas.microsoft.com/office/drawing/2014/main" id="{E7B48B70-A3F2-DD42-8AC4-8CF216FBA0DA}"/>
              </a:ext>
            </a:extLst>
          </p:cNvPr>
          <p:cNvSpPr>
            <a:spLocks noChangeShapeType="1"/>
          </p:cNvSpPr>
          <p:nvPr/>
        </p:nvSpPr>
        <p:spPr bwMode="auto">
          <a:xfrm flipV="1">
            <a:off x="838200" y="989013"/>
            <a:ext cx="1219200" cy="2898775"/>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7" name="Line 35">
            <a:extLst>
              <a:ext uri="{FF2B5EF4-FFF2-40B4-BE49-F238E27FC236}">
                <a16:creationId xmlns:a16="http://schemas.microsoft.com/office/drawing/2014/main" id="{55270797-B5CA-F24F-B9EC-F2E6EE2981A8}"/>
              </a:ext>
            </a:extLst>
          </p:cNvPr>
          <p:cNvSpPr>
            <a:spLocks noChangeShapeType="1"/>
          </p:cNvSpPr>
          <p:nvPr/>
        </p:nvSpPr>
        <p:spPr bwMode="auto">
          <a:xfrm>
            <a:off x="3733800" y="1828800"/>
            <a:ext cx="1676400" cy="5334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8" name="Line 36">
            <a:extLst>
              <a:ext uri="{FF2B5EF4-FFF2-40B4-BE49-F238E27FC236}">
                <a16:creationId xmlns:a16="http://schemas.microsoft.com/office/drawing/2014/main" id="{8608DABC-7663-9045-93F5-C566E39075EA}"/>
              </a:ext>
            </a:extLst>
          </p:cNvPr>
          <p:cNvSpPr>
            <a:spLocks noChangeShapeType="1"/>
          </p:cNvSpPr>
          <p:nvPr/>
        </p:nvSpPr>
        <p:spPr bwMode="auto">
          <a:xfrm>
            <a:off x="3200400" y="990600"/>
            <a:ext cx="5029200" cy="685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09" name="Line 37">
            <a:extLst>
              <a:ext uri="{FF2B5EF4-FFF2-40B4-BE49-F238E27FC236}">
                <a16:creationId xmlns:a16="http://schemas.microsoft.com/office/drawing/2014/main" id="{BC2F4305-0AA7-6646-A821-3BACD66E5ADF}"/>
              </a:ext>
            </a:extLst>
          </p:cNvPr>
          <p:cNvSpPr>
            <a:spLocks noChangeShapeType="1"/>
          </p:cNvSpPr>
          <p:nvPr/>
        </p:nvSpPr>
        <p:spPr bwMode="auto">
          <a:xfrm>
            <a:off x="8229600" y="1676400"/>
            <a:ext cx="304800" cy="2971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10" name="Text Box 38">
            <a:extLst>
              <a:ext uri="{FF2B5EF4-FFF2-40B4-BE49-F238E27FC236}">
                <a16:creationId xmlns:a16="http://schemas.microsoft.com/office/drawing/2014/main" id="{C6BA5A5F-9E48-0D4C-8EBD-57DF527A1F71}"/>
              </a:ext>
            </a:extLst>
          </p:cNvPr>
          <p:cNvSpPr txBox="1">
            <a:spLocks noChangeArrowheads="1"/>
          </p:cNvSpPr>
          <p:nvPr/>
        </p:nvSpPr>
        <p:spPr bwMode="auto">
          <a:xfrm>
            <a:off x="2452688" y="1295400"/>
            <a:ext cx="1317625" cy="561975"/>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RULE 14:</a:t>
            </a:r>
          </a:p>
          <a:p>
            <a:pPr eaLnBrk="1" hangingPunct="1">
              <a:buClr>
                <a:srgbClr val="000000"/>
              </a:buClr>
              <a:buSzPct val="100000"/>
              <a:buFont typeface="Arial" panose="020B0604020202020204" pitchFamily="34" charset="0"/>
              <a:buNone/>
            </a:pPr>
            <a:r>
              <a:rPr lang="en-GB" altLang="en-US" sz="1000">
                <a:solidFill>
                  <a:srgbClr val="000000"/>
                </a:solidFill>
                <a:ea typeface="宋体" panose="02010600030101010101" pitchFamily="2" charset="-122"/>
                <a:cs typeface="Arial Unicode MS" panose="020B0604020202020204" pitchFamily="34" charset="-128"/>
              </a:rPr>
              <a:t>VP(x0:VBP, x1:NP) </a:t>
            </a:r>
          </a:p>
          <a:p>
            <a:pPr eaLnBrk="1" hangingPunct="1">
              <a:buClr>
                <a:srgbClr val="000000"/>
              </a:buClr>
              <a:buSzPct val="100000"/>
              <a:buFont typeface="Wingdings" pitchFamily="2" charset="2"/>
              <a:buNone/>
            </a:pPr>
            <a:r>
              <a:rPr lang="en-GB" altLang="en-US" sz="1000">
                <a:solidFill>
                  <a:srgbClr val="000000"/>
                </a:solidFill>
                <a:latin typeface="Wingdings" pitchFamily="2" charset="2"/>
                <a:ea typeface="宋体" panose="02010600030101010101" pitchFamily="2" charset="-122"/>
                <a:cs typeface="Arial Unicode MS" panose="020B0604020202020204" pitchFamily="34" charset="-128"/>
              </a:rPr>
              <a:t></a:t>
            </a:r>
            <a:r>
              <a:rPr lang="en-GB" altLang="en-US" sz="1000">
                <a:solidFill>
                  <a:srgbClr val="000000"/>
                </a:solidFill>
                <a:ea typeface="宋体" panose="02010600030101010101" pitchFamily="2" charset="-122"/>
                <a:cs typeface="Arial Unicode MS" panose="020B0604020202020204" pitchFamily="34" charset="-128"/>
              </a:rPr>
              <a:t> x0 , x1</a:t>
            </a:r>
          </a:p>
        </p:txBody>
      </p:sp>
      <p:sp>
        <p:nvSpPr>
          <p:cNvPr id="54311" name="Line 39">
            <a:extLst>
              <a:ext uri="{FF2B5EF4-FFF2-40B4-BE49-F238E27FC236}">
                <a16:creationId xmlns:a16="http://schemas.microsoft.com/office/drawing/2014/main" id="{08CA98AC-1943-B946-A861-F54977D73871}"/>
              </a:ext>
            </a:extLst>
          </p:cNvPr>
          <p:cNvSpPr>
            <a:spLocks noChangeShapeType="1"/>
          </p:cNvSpPr>
          <p:nvPr/>
        </p:nvSpPr>
        <p:spPr bwMode="auto">
          <a:xfrm flipH="1">
            <a:off x="2284413" y="1905000"/>
            <a:ext cx="307975" cy="27432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12" name="Line 40">
            <a:extLst>
              <a:ext uri="{FF2B5EF4-FFF2-40B4-BE49-F238E27FC236}">
                <a16:creationId xmlns:a16="http://schemas.microsoft.com/office/drawing/2014/main" id="{77C14507-3248-2345-8216-B0E21FFCEFF0}"/>
              </a:ext>
            </a:extLst>
          </p:cNvPr>
          <p:cNvSpPr>
            <a:spLocks noChangeShapeType="1"/>
          </p:cNvSpPr>
          <p:nvPr/>
        </p:nvSpPr>
        <p:spPr bwMode="auto">
          <a:xfrm>
            <a:off x="2590800" y="990600"/>
            <a:ext cx="228600" cy="304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4313" name="Text Box 41">
            <a:extLst>
              <a:ext uri="{FF2B5EF4-FFF2-40B4-BE49-F238E27FC236}">
                <a16:creationId xmlns:a16="http://schemas.microsoft.com/office/drawing/2014/main" id="{BAA0C7FC-1C55-FD48-BBC2-61D3E3AB88D2}"/>
              </a:ext>
            </a:extLst>
          </p:cNvPr>
          <p:cNvSpPr txBox="1">
            <a:spLocks noChangeArrowheads="1"/>
          </p:cNvSpPr>
          <p:nvPr/>
        </p:nvSpPr>
        <p:spPr bwMode="auto">
          <a:xfrm>
            <a:off x="3124200" y="304800"/>
            <a:ext cx="2505075" cy="463846"/>
          </a:xfrm>
          <a:prstGeom prst="rect">
            <a:avLst/>
          </a:prstGeom>
          <a:solidFill>
            <a:srgbClr val="A1BFC2"/>
          </a:solidFill>
          <a:ln>
            <a:noFill/>
          </a:ln>
        </p:spPr>
        <p:txBody>
          <a:bodyPr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“These 7 people include astronauts coming from France and Russia”</a:t>
            </a:r>
          </a:p>
        </p:txBody>
      </p:sp>
      <p:sp>
        <p:nvSpPr>
          <p:cNvPr id="54314" name="Text Box 42">
            <a:extLst>
              <a:ext uri="{FF2B5EF4-FFF2-40B4-BE49-F238E27FC236}">
                <a16:creationId xmlns:a16="http://schemas.microsoft.com/office/drawing/2014/main" id="{6616BE58-42A8-1F40-BFCB-8F7C4B85F7C5}"/>
              </a:ext>
            </a:extLst>
          </p:cNvPr>
          <p:cNvSpPr txBox="1">
            <a:spLocks noChangeArrowheads="1"/>
          </p:cNvSpPr>
          <p:nvPr/>
        </p:nvSpPr>
        <p:spPr bwMode="auto">
          <a:xfrm>
            <a:off x="5410200" y="6324600"/>
            <a:ext cx="2133600" cy="463846"/>
          </a:xfrm>
          <a:prstGeom prst="rect">
            <a:avLst/>
          </a:prstGeom>
          <a:solidFill>
            <a:srgbClr val="A1BFC2"/>
          </a:solidFill>
          <a:ln>
            <a:noFill/>
          </a:ln>
        </p:spPr>
        <p:txBody>
          <a:bodyPr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lgn="ctr" eaLnBrk="1" hangingPunct="1">
              <a:buClr>
                <a:srgbClr val="000000"/>
              </a:buClr>
              <a:buSzPct val="100000"/>
              <a:buFont typeface="Times New Roman" panose="02020603050405020304" pitchFamily="18" charset="0"/>
              <a:buNone/>
            </a:pPr>
            <a:r>
              <a:rPr lang="zh-CN" altLang="en-US" sz="2400">
                <a:solidFill>
                  <a:srgbClr val="000000"/>
                </a:solidFill>
                <a:latin typeface="Times New Roman" panose="02020603050405020304" pitchFamily="18" charset="0"/>
                <a:ea typeface="Arial Unicode MS" panose="020B0604020202020204" pitchFamily="34" charset="-128"/>
                <a:cs typeface="Arial" panose="020B0604020202020204" pitchFamily="34" charset="0"/>
              </a:rPr>
              <a:t>推导树</a:t>
            </a:r>
            <a:endParaRPr lang="en-GB" altLang="en-US" sz="2400">
              <a:solidFill>
                <a:srgbClr val="000000"/>
              </a:solidFill>
              <a:latin typeface="Times New Roman" panose="02020603050405020304" pitchFamily="18" charset="0"/>
              <a:ea typeface="Arial Unicode MS" panose="020B0604020202020204" pitchFamily="34" charset="-128"/>
              <a:cs typeface="Arial" panose="020B0604020202020204" pitchFamily="34" charset="0"/>
            </a:endParaRPr>
          </a:p>
        </p:txBody>
      </p:sp>
      <p:sp>
        <p:nvSpPr>
          <p:cNvPr id="54315" name="Text Box 43">
            <a:extLst>
              <a:ext uri="{FF2B5EF4-FFF2-40B4-BE49-F238E27FC236}">
                <a16:creationId xmlns:a16="http://schemas.microsoft.com/office/drawing/2014/main" id="{B0AA0F92-EA6C-DB42-A05D-8F4E27A2AE22}"/>
              </a:ext>
            </a:extLst>
          </p:cNvPr>
          <p:cNvSpPr txBox="1">
            <a:spLocks noChangeArrowheads="1"/>
          </p:cNvSpPr>
          <p:nvPr/>
        </p:nvSpPr>
        <p:spPr bwMode="auto">
          <a:xfrm>
            <a:off x="4884738" y="3657600"/>
            <a:ext cx="1436687" cy="274638"/>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Times New Roman" panose="02020603050405020304" pitchFamily="18" charset="0"/>
                <a:ea typeface="Arial Unicode MS" panose="020B0604020202020204" pitchFamily="34" charset="-128"/>
                <a:cs typeface="Arial" panose="020B0604020202020204" pitchFamily="34" charset="0"/>
              </a:rPr>
              <a:t>“France and Russia”</a:t>
            </a:r>
          </a:p>
        </p:txBody>
      </p:sp>
      <p:sp>
        <p:nvSpPr>
          <p:cNvPr id="54316" name="Text Box 44">
            <a:extLst>
              <a:ext uri="{FF2B5EF4-FFF2-40B4-BE49-F238E27FC236}">
                <a16:creationId xmlns:a16="http://schemas.microsoft.com/office/drawing/2014/main" id="{DF0AA541-1035-3D40-B85E-87FE4D1C3F2F}"/>
              </a:ext>
            </a:extLst>
          </p:cNvPr>
          <p:cNvSpPr txBox="1">
            <a:spLocks noChangeArrowheads="1"/>
          </p:cNvSpPr>
          <p:nvPr/>
        </p:nvSpPr>
        <p:spPr bwMode="auto">
          <a:xfrm>
            <a:off x="3533775" y="2743200"/>
            <a:ext cx="2313752"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“coming from France and Russia”</a:t>
            </a:r>
          </a:p>
        </p:txBody>
      </p:sp>
      <p:sp>
        <p:nvSpPr>
          <p:cNvPr id="54317" name="Text Box 45">
            <a:extLst>
              <a:ext uri="{FF2B5EF4-FFF2-40B4-BE49-F238E27FC236}">
                <a16:creationId xmlns:a16="http://schemas.microsoft.com/office/drawing/2014/main" id="{DD5F4EA0-7108-E84B-AAE8-C381E46FEFA6}"/>
              </a:ext>
            </a:extLst>
          </p:cNvPr>
          <p:cNvSpPr txBox="1">
            <a:spLocks noChangeArrowheads="1"/>
          </p:cNvSpPr>
          <p:nvPr/>
        </p:nvSpPr>
        <p:spPr bwMode="auto">
          <a:xfrm>
            <a:off x="6202363" y="1752600"/>
            <a:ext cx="1789570" cy="463846"/>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“astronauts coming from</a:t>
            </a:r>
          </a:p>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France and Russia”</a:t>
            </a:r>
          </a:p>
        </p:txBody>
      </p:sp>
      <p:sp>
        <p:nvSpPr>
          <p:cNvPr id="54318" name="Text Box 46">
            <a:extLst>
              <a:ext uri="{FF2B5EF4-FFF2-40B4-BE49-F238E27FC236}">
                <a16:creationId xmlns:a16="http://schemas.microsoft.com/office/drawing/2014/main" id="{F7499727-AE24-2440-BDFA-C820DF7F9351}"/>
              </a:ext>
            </a:extLst>
          </p:cNvPr>
          <p:cNvSpPr txBox="1">
            <a:spLocks noChangeArrowheads="1"/>
          </p:cNvSpPr>
          <p:nvPr/>
        </p:nvSpPr>
        <p:spPr bwMode="auto">
          <a:xfrm>
            <a:off x="1071563" y="3733800"/>
            <a:ext cx="1252564"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Times New Roman" panose="02020603050405020304" pitchFamily="18" charset="0"/>
                <a:ea typeface="Arial Unicode MS" panose="020B0604020202020204" pitchFamily="34" charset="-128"/>
                <a:cs typeface="Arial" panose="020B0604020202020204" pitchFamily="34" charset="0"/>
              </a:rPr>
              <a:t>“</a:t>
            </a:r>
            <a:r>
              <a:rPr lang="en-GB" altLang="en-US" sz="1200">
                <a:solidFill>
                  <a:srgbClr val="000000"/>
                </a:solidFill>
                <a:latin typeface="+mn-lt"/>
                <a:ea typeface="Arial Unicode MS" panose="020B0604020202020204" pitchFamily="34" charset="-128"/>
                <a:cs typeface="Arial" panose="020B0604020202020204" pitchFamily="34" charset="0"/>
              </a:rPr>
              <a:t>these 7 people”</a:t>
            </a:r>
          </a:p>
        </p:txBody>
      </p:sp>
      <p:sp>
        <p:nvSpPr>
          <p:cNvPr id="54319" name="Text Box 47">
            <a:extLst>
              <a:ext uri="{FF2B5EF4-FFF2-40B4-BE49-F238E27FC236}">
                <a16:creationId xmlns:a16="http://schemas.microsoft.com/office/drawing/2014/main" id="{28DFC1AD-E372-F24F-B67F-96759ACE4291}"/>
              </a:ext>
            </a:extLst>
          </p:cNvPr>
          <p:cNvSpPr txBox="1">
            <a:spLocks noChangeArrowheads="1"/>
          </p:cNvSpPr>
          <p:nvPr/>
        </p:nvSpPr>
        <p:spPr bwMode="auto">
          <a:xfrm>
            <a:off x="3652838" y="1447800"/>
            <a:ext cx="2297722" cy="463846"/>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pPr>
            <a:r>
              <a:rPr lang="en-GB" altLang="en-US" sz="1200">
                <a:solidFill>
                  <a:srgbClr val="000000"/>
                </a:solidFill>
                <a:latin typeface="+mn-lt"/>
                <a:ea typeface="Arial Unicode MS" panose="020B0604020202020204" pitchFamily="34" charset="-128"/>
                <a:cs typeface="Arial" panose="020B0604020202020204" pitchFamily="34" charset="0"/>
              </a:rPr>
              <a:t>“include astronauts coming from</a:t>
            </a:r>
          </a:p>
          <a:p>
            <a:pPr eaLnBrk="1" hangingPunct="1">
              <a:buClr>
                <a:srgbClr val="000000"/>
              </a:buClr>
              <a:buSzPct val="100000"/>
            </a:pPr>
            <a:r>
              <a:rPr lang="en-GB" altLang="en-US" sz="1200">
                <a:solidFill>
                  <a:srgbClr val="000000"/>
                </a:solidFill>
                <a:latin typeface="+mn-lt"/>
                <a:ea typeface="Arial Unicode MS" panose="020B0604020202020204" pitchFamily="34" charset="-128"/>
                <a:cs typeface="Arial" panose="020B0604020202020204" pitchFamily="34" charset="0"/>
              </a:rPr>
              <a:t>France and Russia”</a:t>
            </a:r>
          </a:p>
        </p:txBody>
      </p:sp>
      <p:sp>
        <p:nvSpPr>
          <p:cNvPr id="54320" name="Text Box 48">
            <a:extLst>
              <a:ext uri="{FF2B5EF4-FFF2-40B4-BE49-F238E27FC236}">
                <a16:creationId xmlns:a16="http://schemas.microsoft.com/office/drawing/2014/main" id="{79B392F8-7875-EF41-BC2F-A64BEC96727E}"/>
              </a:ext>
            </a:extLst>
          </p:cNvPr>
          <p:cNvSpPr txBox="1">
            <a:spLocks noChangeArrowheads="1"/>
          </p:cNvSpPr>
          <p:nvPr/>
        </p:nvSpPr>
        <p:spPr bwMode="auto">
          <a:xfrm>
            <a:off x="300189" y="4432410"/>
            <a:ext cx="665865"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pPr>
            <a:r>
              <a:rPr lang="en-GB" altLang="en-US" sz="1200">
                <a:solidFill>
                  <a:srgbClr val="000000"/>
                </a:solidFill>
                <a:latin typeface="+mn-lt"/>
                <a:ea typeface="Arial Unicode MS" panose="020B0604020202020204" pitchFamily="34" charset="-128"/>
                <a:cs typeface="Arial" panose="020B0604020202020204" pitchFamily="34" charset="0"/>
              </a:rPr>
              <a:t>“these”</a:t>
            </a:r>
          </a:p>
        </p:txBody>
      </p:sp>
      <p:sp>
        <p:nvSpPr>
          <p:cNvPr id="54321" name="Text Box 49">
            <a:extLst>
              <a:ext uri="{FF2B5EF4-FFF2-40B4-BE49-F238E27FC236}">
                <a16:creationId xmlns:a16="http://schemas.microsoft.com/office/drawing/2014/main" id="{185A8471-1AC9-734E-91BD-B3C434DF48CE}"/>
              </a:ext>
            </a:extLst>
          </p:cNvPr>
          <p:cNvSpPr txBox="1">
            <a:spLocks noChangeArrowheads="1"/>
          </p:cNvSpPr>
          <p:nvPr/>
        </p:nvSpPr>
        <p:spPr bwMode="auto">
          <a:xfrm>
            <a:off x="5862638" y="4419600"/>
            <a:ext cx="728382"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“Russia”</a:t>
            </a:r>
          </a:p>
        </p:txBody>
      </p:sp>
      <p:sp>
        <p:nvSpPr>
          <p:cNvPr id="54322" name="Text Box 50">
            <a:extLst>
              <a:ext uri="{FF2B5EF4-FFF2-40B4-BE49-F238E27FC236}">
                <a16:creationId xmlns:a16="http://schemas.microsoft.com/office/drawing/2014/main" id="{D7D41FDE-F175-6348-BD19-7A696F98CE7C}"/>
              </a:ext>
            </a:extLst>
          </p:cNvPr>
          <p:cNvSpPr txBox="1">
            <a:spLocks noChangeArrowheads="1"/>
          </p:cNvSpPr>
          <p:nvPr/>
        </p:nvSpPr>
        <p:spPr bwMode="auto">
          <a:xfrm>
            <a:off x="6707188" y="4419600"/>
            <a:ext cx="1002495"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“astronauts”</a:t>
            </a:r>
          </a:p>
        </p:txBody>
      </p:sp>
      <p:sp>
        <p:nvSpPr>
          <p:cNvPr id="54323" name="Text Box 51">
            <a:extLst>
              <a:ext uri="{FF2B5EF4-FFF2-40B4-BE49-F238E27FC236}">
                <a16:creationId xmlns:a16="http://schemas.microsoft.com/office/drawing/2014/main" id="{AE788ADB-DD78-5844-9F13-200EDE0E8649}"/>
              </a:ext>
            </a:extLst>
          </p:cNvPr>
          <p:cNvSpPr txBox="1">
            <a:spLocks noChangeArrowheads="1"/>
          </p:cNvSpPr>
          <p:nvPr/>
        </p:nvSpPr>
        <p:spPr bwMode="auto">
          <a:xfrm>
            <a:off x="8764588" y="4419600"/>
            <a:ext cx="357187" cy="276225"/>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Times New Roman" panose="02020603050405020304" pitchFamily="18" charset="0"/>
                <a:ea typeface="Arial Unicode MS" panose="020B0604020202020204" pitchFamily="34" charset="-128"/>
                <a:cs typeface="Arial" panose="020B0604020202020204" pitchFamily="34" charset="0"/>
              </a:rPr>
              <a:t>“.”</a:t>
            </a:r>
          </a:p>
        </p:txBody>
      </p:sp>
      <p:sp>
        <p:nvSpPr>
          <p:cNvPr id="54324" name="Text Box 52">
            <a:extLst>
              <a:ext uri="{FF2B5EF4-FFF2-40B4-BE49-F238E27FC236}">
                <a16:creationId xmlns:a16="http://schemas.microsoft.com/office/drawing/2014/main" id="{B44DD311-A2BA-E445-BC81-9168B5A3644C}"/>
              </a:ext>
            </a:extLst>
          </p:cNvPr>
          <p:cNvSpPr txBox="1">
            <a:spLocks noChangeArrowheads="1"/>
          </p:cNvSpPr>
          <p:nvPr/>
        </p:nvSpPr>
        <p:spPr bwMode="auto">
          <a:xfrm>
            <a:off x="2049842" y="4419600"/>
            <a:ext cx="790899"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“include”</a:t>
            </a:r>
          </a:p>
        </p:txBody>
      </p:sp>
      <p:sp>
        <p:nvSpPr>
          <p:cNvPr id="54325" name="Text Box 53">
            <a:extLst>
              <a:ext uri="{FF2B5EF4-FFF2-40B4-BE49-F238E27FC236}">
                <a16:creationId xmlns:a16="http://schemas.microsoft.com/office/drawing/2014/main" id="{6BD0FC9F-E15D-C442-98C9-2A28C23B711C}"/>
              </a:ext>
            </a:extLst>
          </p:cNvPr>
          <p:cNvSpPr txBox="1">
            <a:spLocks noChangeArrowheads="1"/>
          </p:cNvSpPr>
          <p:nvPr/>
        </p:nvSpPr>
        <p:spPr bwMode="auto">
          <a:xfrm>
            <a:off x="3305175" y="4419600"/>
            <a:ext cx="750824"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“France”</a:t>
            </a:r>
          </a:p>
        </p:txBody>
      </p:sp>
      <p:sp>
        <p:nvSpPr>
          <p:cNvPr id="54326" name="Text Box 54">
            <a:extLst>
              <a:ext uri="{FF2B5EF4-FFF2-40B4-BE49-F238E27FC236}">
                <a16:creationId xmlns:a16="http://schemas.microsoft.com/office/drawing/2014/main" id="{1876CDC4-658F-A44C-9206-52B1AD9E0CBE}"/>
              </a:ext>
            </a:extLst>
          </p:cNvPr>
          <p:cNvSpPr txBox="1">
            <a:spLocks noChangeArrowheads="1"/>
          </p:cNvSpPr>
          <p:nvPr/>
        </p:nvSpPr>
        <p:spPr bwMode="auto">
          <a:xfrm>
            <a:off x="4821238" y="4419600"/>
            <a:ext cx="406178" cy="279180"/>
          </a:xfrm>
          <a:prstGeom prst="rect">
            <a:avLst/>
          </a:prstGeom>
          <a:solidFill>
            <a:srgbClr val="A1BFC2"/>
          </a:solidFill>
          <a:ln>
            <a:noFill/>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altLang="en-US" sz="1200">
                <a:solidFill>
                  <a:srgbClr val="000000"/>
                </a:solidFill>
                <a:latin typeface="+mn-lt"/>
                <a:ea typeface="Arial Unicode MS" panose="020B0604020202020204" pitchFamily="34" charset="-128"/>
                <a:cs typeface="Arial" panose="020B0604020202020204" pitchFamily="34" charset="0"/>
              </a:rPr>
              <a:t>“&amp;”</a:t>
            </a:r>
          </a:p>
        </p:txBody>
      </p:sp>
    </p:spTree>
    <p:extLst>
      <p:ext uri="{BB962C8B-B14F-4D97-AF65-F5344CB8AC3E}">
        <p14:creationId xmlns:p14="http://schemas.microsoft.com/office/powerpoint/2010/main" val="10130120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AutoShape 2">
            <a:extLst>
              <a:ext uri="{FF2B5EF4-FFF2-40B4-BE49-F238E27FC236}">
                <a16:creationId xmlns:a16="http://schemas.microsoft.com/office/drawing/2014/main" id="{DD5F1EC5-57FC-BB4F-9CB9-A6A095B8A6EC}"/>
              </a:ext>
            </a:extLst>
          </p:cNvPr>
          <p:cNvSpPr>
            <a:spLocks noGrp="1" noChangeArrowheads="1"/>
          </p:cNvSpPr>
          <p:nvPr>
            <p:ph type="title"/>
          </p:nvPr>
        </p:nvSpPr>
        <p:spPr>
          <a:xfrm>
            <a:off x="685800" y="457200"/>
            <a:ext cx="8229600" cy="1066800"/>
          </a:xfrm>
        </p:spPr>
        <p:txBody>
          <a:bodyPr/>
          <a:lstStyle/>
          <a:p>
            <a:r>
              <a:rPr lang="en-US" altLang="en-US" b="1" dirty="0">
                <a:solidFill>
                  <a:srgbClr val="0000FF"/>
                </a:solidFill>
              </a:rPr>
              <a:t>Pragmatics</a:t>
            </a:r>
          </a:p>
        </p:txBody>
      </p:sp>
      <p:sp>
        <p:nvSpPr>
          <p:cNvPr id="33795" name="Rectangle 3">
            <a:extLst>
              <a:ext uri="{FF2B5EF4-FFF2-40B4-BE49-F238E27FC236}">
                <a16:creationId xmlns:a16="http://schemas.microsoft.com/office/drawing/2014/main" id="{13287D2D-C91A-F645-B199-E25916952313}"/>
              </a:ext>
            </a:extLst>
          </p:cNvPr>
          <p:cNvSpPr>
            <a:spLocks noGrp="1" noChangeArrowheads="1"/>
          </p:cNvSpPr>
          <p:nvPr>
            <p:ph idx="1"/>
          </p:nvPr>
        </p:nvSpPr>
        <p:spPr>
          <a:xfrm>
            <a:off x="228600" y="1371600"/>
            <a:ext cx="8610600" cy="5599176"/>
          </a:xfrm>
        </p:spPr>
        <p:txBody>
          <a:bodyPr>
            <a:normAutofit/>
          </a:bodyPr>
          <a:lstStyle/>
          <a:p>
            <a:r>
              <a:rPr lang="en-US" altLang="zh-CN"/>
              <a:t>Practical usage of language: what a sentence means in practice (intentions)</a:t>
            </a:r>
          </a:p>
          <a:p>
            <a:pPr lvl="1"/>
            <a:r>
              <a:rPr lang="en-US" altLang="zh-CN" sz="2400"/>
              <a:t>Do you have time?</a:t>
            </a:r>
          </a:p>
          <a:p>
            <a:pPr lvl="1"/>
            <a:r>
              <a:rPr lang="en-US" altLang="zh-CN" sz="2400"/>
              <a:t>How do you do?</a:t>
            </a:r>
          </a:p>
          <a:p>
            <a:pPr>
              <a:lnSpc>
                <a:spcPct val="90000"/>
              </a:lnSpc>
            </a:pPr>
            <a:r>
              <a:rPr lang="en-US" altLang="en-US"/>
              <a:t>Uses context of utterance</a:t>
            </a:r>
          </a:p>
          <a:p>
            <a:pPr lvl="1">
              <a:lnSpc>
                <a:spcPct val="90000"/>
              </a:lnSpc>
            </a:pPr>
            <a:r>
              <a:rPr lang="en-US" altLang="en-US" sz="2400"/>
              <a:t>Where, by who, to whom, why, when it was said</a:t>
            </a:r>
          </a:p>
          <a:p>
            <a:pPr lvl="1">
              <a:lnSpc>
                <a:spcPct val="90000"/>
              </a:lnSpc>
            </a:pPr>
            <a:r>
              <a:rPr lang="en-US" altLang="en-US" sz="2400"/>
              <a:t>Intentions: </a:t>
            </a:r>
            <a:r>
              <a:rPr lang="en-US" altLang="en-US" sz="2400" i="1"/>
              <a:t>inform, request, promise</a:t>
            </a:r>
            <a:r>
              <a:rPr lang="en-US" altLang="en-US" sz="2400"/>
              <a:t>, </a:t>
            </a:r>
            <a:r>
              <a:rPr lang="en-US" altLang="en-US" sz="2400" i="1"/>
              <a:t>criticize,</a:t>
            </a:r>
            <a:r>
              <a:rPr lang="en-US" altLang="en-US" sz="2400"/>
              <a:t> …</a:t>
            </a:r>
          </a:p>
          <a:p>
            <a:pPr>
              <a:lnSpc>
                <a:spcPct val="90000"/>
              </a:lnSpc>
            </a:pPr>
            <a:r>
              <a:rPr lang="en-US" altLang="en-US"/>
              <a:t>Handling Pronouns</a:t>
            </a:r>
          </a:p>
          <a:p>
            <a:pPr lvl="1">
              <a:lnSpc>
                <a:spcPct val="90000"/>
              </a:lnSpc>
            </a:pPr>
            <a:r>
              <a:rPr lang="en-US" altLang="en-US" sz="2400"/>
              <a:t>“Mary eats apples. She likes them.”</a:t>
            </a:r>
          </a:p>
          <a:p>
            <a:pPr lvl="2">
              <a:lnSpc>
                <a:spcPct val="90000"/>
              </a:lnSpc>
            </a:pPr>
            <a:r>
              <a:rPr lang="en-US" altLang="en-US"/>
              <a:t>She=“Mary”, them=“apples”.</a:t>
            </a:r>
          </a:p>
          <a:p>
            <a:pPr>
              <a:lnSpc>
                <a:spcPct val="90000"/>
              </a:lnSpc>
            </a:pPr>
            <a:r>
              <a:rPr lang="en-US" altLang="en-US"/>
              <a:t>Handling ambiguity</a:t>
            </a:r>
          </a:p>
          <a:p>
            <a:pPr lvl="1">
              <a:lnSpc>
                <a:spcPct val="90000"/>
              </a:lnSpc>
            </a:pPr>
            <a:r>
              <a:rPr lang="en-US" altLang="en-US" sz="2400"/>
              <a:t>Pragmatic ambiguity: </a:t>
            </a:r>
            <a:r>
              <a:rPr lang="en-US" altLang="en-US" sz="2400">
                <a:solidFill>
                  <a:srgbClr val="CC0000"/>
                </a:solidFill>
              </a:rPr>
              <a:t>“you’re late”</a:t>
            </a:r>
            <a:r>
              <a:rPr lang="en-US" altLang="en-US" sz="2400"/>
              <a:t>: What’s the speaker’s intention: informing or criticizing?</a:t>
            </a:r>
          </a:p>
        </p:txBody>
      </p:sp>
      <p:cxnSp>
        <p:nvCxnSpPr>
          <p:cNvPr id="33796" name="AutoShape 4">
            <a:extLst>
              <a:ext uri="{FF2B5EF4-FFF2-40B4-BE49-F238E27FC236}">
                <a16:creationId xmlns:a16="http://schemas.microsoft.com/office/drawing/2014/main" id="{BB589588-59E5-C842-97B7-A991FFBADFE7}"/>
              </a:ext>
            </a:extLst>
          </p:cNvPr>
          <p:cNvCxnSpPr>
            <a:cxnSpLocks noChangeShapeType="1"/>
            <a:stCxn id="33795" idx="1"/>
            <a:endCxn id="33795" idx="1"/>
          </p:cNvCxnSpPr>
          <p:nvPr/>
        </p:nvCxnSpPr>
        <p:spPr bwMode="auto">
          <a:xfrm>
            <a:off x="228600" y="4171188"/>
            <a:ext cx="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905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527810" y="3678173"/>
            <a:ext cx="1379220" cy="734695"/>
          </a:xfrm>
          <a:custGeom>
            <a:avLst/>
            <a:gdLst/>
            <a:ahLst/>
            <a:cxnLst/>
            <a:rect l="l" t="t" r="r" b="b"/>
            <a:pathLst>
              <a:path w="1379220" h="734695">
                <a:moveTo>
                  <a:pt x="1305814" y="0"/>
                </a:moveTo>
                <a:lnTo>
                  <a:pt x="73406" y="0"/>
                </a:lnTo>
                <a:lnTo>
                  <a:pt x="44844" y="5772"/>
                </a:lnTo>
                <a:lnTo>
                  <a:pt x="21510" y="21510"/>
                </a:lnTo>
                <a:lnTo>
                  <a:pt x="5772" y="44844"/>
                </a:lnTo>
                <a:lnTo>
                  <a:pt x="0" y="73405"/>
                </a:lnTo>
                <a:lnTo>
                  <a:pt x="0" y="661162"/>
                </a:lnTo>
                <a:lnTo>
                  <a:pt x="5772" y="689723"/>
                </a:lnTo>
                <a:lnTo>
                  <a:pt x="21510" y="713057"/>
                </a:lnTo>
                <a:lnTo>
                  <a:pt x="44844" y="728795"/>
                </a:lnTo>
                <a:lnTo>
                  <a:pt x="73406" y="734568"/>
                </a:lnTo>
                <a:lnTo>
                  <a:pt x="1305814" y="734568"/>
                </a:lnTo>
                <a:lnTo>
                  <a:pt x="1334375" y="728795"/>
                </a:lnTo>
                <a:lnTo>
                  <a:pt x="1357709" y="713057"/>
                </a:lnTo>
                <a:lnTo>
                  <a:pt x="1373447" y="689723"/>
                </a:lnTo>
                <a:lnTo>
                  <a:pt x="1379220" y="661162"/>
                </a:lnTo>
                <a:lnTo>
                  <a:pt x="1379220" y="73405"/>
                </a:lnTo>
                <a:lnTo>
                  <a:pt x="1373447" y="44844"/>
                </a:lnTo>
                <a:lnTo>
                  <a:pt x="1357709" y="21510"/>
                </a:lnTo>
                <a:lnTo>
                  <a:pt x="1334375" y="5772"/>
                </a:lnTo>
                <a:lnTo>
                  <a:pt x="1305814" y="0"/>
                </a:lnTo>
                <a:close/>
              </a:path>
            </a:pathLst>
          </a:custGeom>
          <a:solidFill>
            <a:srgbClr val="EB631B"/>
          </a:solidFill>
        </p:spPr>
        <p:txBody>
          <a:bodyPr wrap="square" lIns="0" tIns="0" rIns="0" bIns="0" rtlCol="0"/>
          <a:lstStyle/>
          <a:p>
            <a:endParaRPr/>
          </a:p>
        </p:txBody>
      </p:sp>
      <p:sp>
        <p:nvSpPr>
          <p:cNvPr id="4" name="object 4"/>
          <p:cNvSpPr/>
          <p:nvPr/>
        </p:nvSpPr>
        <p:spPr>
          <a:xfrm>
            <a:off x="1524000" y="4516755"/>
            <a:ext cx="1379220" cy="2265045"/>
          </a:xfrm>
          <a:custGeom>
            <a:avLst/>
            <a:gdLst/>
            <a:ahLst/>
            <a:cxnLst/>
            <a:rect l="l" t="t" r="r" b="b"/>
            <a:pathLst>
              <a:path w="1379220" h="2265045">
                <a:moveTo>
                  <a:pt x="1241298" y="0"/>
                </a:moveTo>
                <a:lnTo>
                  <a:pt x="137922" y="0"/>
                </a:lnTo>
                <a:lnTo>
                  <a:pt x="94317" y="7028"/>
                </a:lnTo>
                <a:lnTo>
                  <a:pt x="56455" y="26602"/>
                </a:lnTo>
                <a:lnTo>
                  <a:pt x="26602" y="56455"/>
                </a:lnTo>
                <a:lnTo>
                  <a:pt x="7028" y="94317"/>
                </a:lnTo>
                <a:lnTo>
                  <a:pt x="0" y="137922"/>
                </a:lnTo>
                <a:lnTo>
                  <a:pt x="0" y="2126742"/>
                </a:lnTo>
                <a:lnTo>
                  <a:pt x="7028" y="2170336"/>
                </a:lnTo>
                <a:lnTo>
                  <a:pt x="26602" y="2208197"/>
                </a:lnTo>
                <a:lnTo>
                  <a:pt x="56455" y="2238053"/>
                </a:lnTo>
                <a:lnTo>
                  <a:pt x="94317" y="2257632"/>
                </a:lnTo>
                <a:lnTo>
                  <a:pt x="137922" y="2264664"/>
                </a:lnTo>
                <a:lnTo>
                  <a:pt x="1241298" y="2264664"/>
                </a:lnTo>
                <a:lnTo>
                  <a:pt x="1284902" y="2257632"/>
                </a:lnTo>
                <a:lnTo>
                  <a:pt x="1322764" y="2238053"/>
                </a:lnTo>
                <a:lnTo>
                  <a:pt x="1352617" y="2208197"/>
                </a:lnTo>
                <a:lnTo>
                  <a:pt x="1372191" y="2170336"/>
                </a:lnTo>
                <a:lnTo>
                  <a:pt x="1379220" y="2126742"/>
                </a:lnTo>
                <a:lnTo>
                  <a:pt x="1379220" y="137922"/>
                </a:lnTo>
                <a:lnTo>
                  <a:pt x="1372191" y="94317"/>
                </a:lnTo>
                <a:lnTo>
                  <a:pt x="1352617" y="56455"/>
                </a:lnTo>
                <a:lnTo>
                  <a:pt x="1322764" y="26602"/>
                </a:lnTo>
                <a:lnTo>
                  <a:pt x="1284902" y="7028"/>
                </a:lnTo>
                <a:lnTo>
                  <a:pt x="1241298" y="0"/>
                </a:lnTo>
                <a:close/>
              </a:path>
            </a:pathLst>
          </a:custGeom>
          <a:solidFill>
            <a:srgbClr val="FFFFFF">
              <a:alpha val="90194"/>
            </a:srgbClr>
          </a:solidFill>
        </p:spPr>
        <p:txBody>
          <a:bodyPr wrap="square" lIns="0" tIns="0" rIns="0" bIns="0" rtlCol="0"/>
          <a:lstStyle/>
          <a:p>
            <a:endParaRPr/>
          </a:p>
        </p:txBody>
      </p:sp>
      <p:sp>
        <p:nvSpPr>
          <p:cNvPr id="5" name="object 5"/>
          <p:cNvSpPr/>
          <p:nvPr/>
        </p:nvSpPr>
        <p:spPr>
          <a:xfrm>
            <a:off x="1524000" y="4516755"/>
            <a:ext cx="1379220" cy="2265045"/>
          </a:xfrm>
          <a:custGeom>
            <a:avLst/>
            <a:gdLst/>
            <a:ahLst/>
            <a:cxnLst/>
            <a:rect l="l" t="t" r="r" b="b"/>
            <a:pathLst>
              <a:path w="1379220" h="2265045">
                <a:moveTo>
                  <a:pt x="0" y="137922"/>
                </a:moveTo>
                <a:lnTo>
                  <a:pt x="7028" y="94317"/>
                </a:lnTo>
                <a:lnTo>
                  <a:pt x="26602" y="56455"/>
                </a:lnTo>
                <a:lnTo>
                  <a:pt x="56455" y="26602"/>
                </a:lnTo>
                <a:lnTo>
                  <a:pt x="94317" y="7028"/>
                </a:lnTo>
                <a:lnTo>
                  <a:pt x="137922" y="0"/>
                </a:lnTo>
                <a:lnTo>
                  <a:pt x="1241298" y="0"/>
                </a:lnTo>
                <a:lnTo>
                  <a:pt x="1284902" y="7028"/>
                </a:lnTo>
                <a:lnTo>
                  <a:pt x="1322764" y="26602"/>
                </a:lnTo>
                <a:lnTo>
                  <a:pt x="1352617" y="56455"/>
                </a:lnTo>
                <a:lnTo>
                  <a:pt x="1372191" y="94317"/>
                </a:lnTo>
                <a:lnTo>
                  <a:pt x="1379220" y="137922"/>
                </a:lnTo>
                <a:lnTo>
                  <a:pt x="1379220" y="2126742"/>
                </a:lnTo>
                <a:lnTo>
                  <a:pt x="1372191" y="2170336"/>
                </a:lnTo>
                <a:lnTo>
                  <a:pt x="1352617" y="2208197"/>
                </a:lnTo>
                <a:lnTo>
                  <a:pt x="1322764" y="2238053"/>
                </a:lnTo>
                <a:lnTo>
                  <a:pt x="1284902" y="2257632"/>
                </a:lnTo>
                <a:lnTo>
                  <a:pt x="1241298" y="2264664"/>
                </a:lnTo>
                <a:lnTo>
                  <a:pt x="137922" y="2264664"/>
                </a:lnTo>
                <a:lnTo>
                  <a:pt x="94317" y="2257632"/>
                </a:lnTo>
                <a:lnTo>
                  <a:pt x="56455" y="2238053"/>
                </a:lnTo>
                <a:lnTo>
                  <a:pt x="26602" y="2208197"/>
                </a:lnTo>
                <a:lnTo>
                  <a:pt x="7028" y="2170336"/>
                </a:lnTo>
                <a:lnTo>
                  <a:pt x="0" y="2126742"/>
                </a:lnTo>
                <a:lnTo>
                  <a:pt x="0" y="137922"/>
                </a:lnTo>
                <a:close/>
              </a:path>
            </a:pathLst>
          </a:custGeom>
          <a:ln w="19812">
            <a:solidFill>
              <a:srgbClr val="EB631B"/>
            </a:solidFill>
          </a:ln>
        </p:spPr>
        <p:txBody>
          <a:bodyPr wrap="square" lIns="0" tIns="0" rIns="0" bIns="0" rtlCol="0"/>
          <a:lstStyle/>
          <a:p>
            <a:endParaRPr/>
          </a:p>
        </p:txBody>
      </p:sp>
      <p:sp>
        <p:nvSpPr>
          <p:cNvPr id="6" name="object 6"/>
          <p:cNvSpPr txBox="1"/>
          <p:nvPr/>
        </p:nvSpPr>
        <p:spPr>
          <a:xfrm>
            <a:off x="1672717" y="4576800"/>
            <a:ext cx="1063625" cy="2007235"/>
          </a:xfrm>
          <a:prstGeom prst="rect">
            <a:avLst/>
          </a:prstGeom>
        </p:spPr>
        <p:txBody>
          <a:bodyPr vert="horz" wrap="square" lIns="0" tIns="83820" rIns="0" bIns="0" rtlCol="0">
            <a:spAutoFit/>
          </a:bodyPr>
          <a:lstStyle/>
          <a:p>
            <a:pPr marL="184785" indent="-172085">
              <a:lnSpc>
                <a:spcPct val="100000"/>
              </a:lnSpc>
              <a:spcBef>
                <a:spcPts val="660"/>
              </a:spcBef>
              <a:buFont typeface="Helvetica"/>
              <a:buChar char="•"/>
              <a:tabLst>
                <a:tab pos="185420" algn="l"/>
              </a:tabLst>
            </a:pPr>
            <a:r>
              <a:rPr sz="1700">
                <a:solidFill>
                  <a:srgbClr val="2A4975"/>
                </a:solidFill>
                <a:latin typeface="华文楷体"/>
                <a:cs typeface="华文楷体"/>
              </a:rPr>
              <a:t>词法分析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句法分析</a:t>
            </a:r>
            <a:endParaRPr sz="1700">
              <a:latin typeface="华文楷体"/>
              <a:cs typeface="华文楷体"/>
            </a:endParaRPr>
          </a:p>
          <a:p>
            <a:pPr marL="184785" indent="-172085">
              <a:lnSpc>
                <a:spcPct val="100000"/>
              </a:lnSpc>
              <a:spcBef>
                <a:spcPts val="555"/>
              </a:spcBef>
              <a:buFont typeface="Helvetica"/>
              <a:buChar char="•"/>
              <a:tabLst>
                <a:tab pos="185420" algn="l"/>
              </a:tabLst>
            </a:pPr>
            <a:r>
              <a:rPr sz="1700">
                <a:solidFill>
                  <a:srgbClr val="2A4975"/>
                </a:solidFill>
                <a:latin typeface="华文楷体"/>
                <a:cs typeface="华文楷体"/>
              </a:rPr>
              <a:t>实体识别</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语义分析</a:t>
            </a:r>
            <a:endParaRPr sz="1700">
              <a:latin typeface="华文楷体"/>
              <a:cs typeface="华文楷体"/>
            </a:endParaRPr>
          </a:p>
          <a:p>
            <a:pPr marL="184785" indent="-172085">
              <a:lnSpc>
                <a:spcPct val="100000"/>
              </a:lnSpc>
              <a:spcBef>
                <a:spcPts val="550"/>
              </a:spcBef>
              <a:buFont typeface="Helvetica"/>
              <a:buChar char="•"/>
              <a:tabLst>
                <a:tab pos="185420" algn="l"/>
              </a:tabLst>
            </a:pPr>
            <a:r>
              <a:rPr sz="1700">
                <a:solidFill>
                  <a:srgbClr val="2A4975"/>
                </a:solidFill>
                <a:latin typeface="华文楷体"/>
                <a:cs typeface="华文楷体"/>
              </a:rPr>
              <a:t>篇章分析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语言模型</a:t>
            </a:r>
            <a:endParaRPr sz="1700">
              <a:latin typeface="华文楷体"/>
              <a:cs typeface="华文楷体"/>
            </a:endParaRPr>
          </a:p>
        </p:txBody>
      </p:sp>
      <p:sp>
        <p:nvSpPr>
          <p:cNvPr id="7" name="object 7"/>
          <p:cNvSpPr/>
          <p:nvPr/>
        </p:nvSpPr>
        <p:spPr>
          <a:xfrm>
            <a:off x="3119627" y="3902072"/>
            <a:ext cx="441959" cy="342900"/>
          </a:xfrm>
          <a:custGeom>
            <a:avLst/>
            <a:gdLst/>
            <a:ahLst/>
            <a:cxnLst/>
            <a:rect l="l" t="t" r="r" b="b"/>
            <a:pathLst>
              <a:path w="441960" h="342900">
                <a:moveTo>
                  <a:pt x="270509" y="0"/>
                </a:moveTo>
                <a:lnTo>
                  <a:pt x="270509" y="68580"/>
                </a:lnTo>
                <a:lnTo>
                  <a:pt x="0" y="68580"/>
                </a:lnTo>
                <a:lnTo>
                  <a:pt x="0" y="274319"/>
                </a:lnTo>
                <a:lnTo>
                  <a:pt x="270509" y="274319"/>
                </a:lnTo>
                <a:lnTo>
                  <a:pt x="270509" y="342900"/>
                </a:lnTo>
                <a:lnTo>
                  <a:pt x="441959" y="171450"/>
                </a:lnTo>
                <a:lnTo>
                  <a:pt x="270509" y="0"/>
                </a:lnTo>
                <a:close/>
              </a:path>
            </a:pathLst>
          </a:custGeom>
          <a:solidFill>
            <a:srgbClr val="EB631B"/>
          </a:solidFill>
        </p:spPr>
        <p:txBody>
          <a:bodyPr wrap="square" lIns="0" tIns="0" rIns="0" bIns="0" rtlCol="0"/>
          <a:lstStyle/>
          <a:p>
            <a:endParaRPr/>
          </a:p>
        </p:txBody>
      </p:sp>
      <p:sp>
        <p:nvSpPr>
          <p:cNvPr id="8" name="object 8"/>
          <p:cNvSpPr/>
          <p:nvPr/>
        </p:nvSpPr>
        <p:spPr>
          <a:xfrm>
            <a:off x="3742182" y="3678173"/>
            <a:ext cx="1379220" cy="734695"/>
          </a:xfrm>
          <a:custGeom>
            <a:avLst/>
            <a:gdLst/>
            <a:ahLst/>
            <a:cxnLst/>
            <a:rect l="l" t="t" r="r" b="b"/>
            <a:pathLst>
              <a:path w="1379220" h="734695">
                <a:moveTo>
                  <a:pt x="1305814" y="0"/>
                </a:moveTo>
                <a:lnTo>
                  <a:pt x="73405" y="0"/>
                </a:lnTo>
                <a:lnTo>
                  <a:pt x="44844" y="5772"/>
                </a:lnTo>
                <a:lnTo>
                  <a:pt x="21510" y="21510"/>
                </a:lnTo>
                <a:lnTo>
                  <a:pt x="5772" y="44844"/>
                </a:lnTo>
                <a:lnTo>
                  <a:pt x="0" y="73405"/>
                </a:lnTo>
                <a:lnTo>
                  <a:pt x="0" y="661162"/>
                </a:lnTo>
                <a:lnTo>
                  <a:pt x="5772" y="689723"/>
                </a:lnTo>
                <a:lnTo>
                  <a:pt x="21510" y="713057"/>
                </a:lnTo>
                <a:lnTo>
                  <a:pt x="44844" y="728795"/>
                </a:lnTo>
                <a:lnTo>
                  <a:pt x="73405" y="734568"/>
                </a:lnTo>
                <a:lnTo>
                  <a:pt x="1305814" y="734568"/>
                </a:lnTo>
                <a:lnTo>
                  <a:pt x="1334375" y="728795"/>
                </a:lnTo>
                <a:lnTo>
                  <a:pt x="1357709" y="713057"/>
                </a:lnTo>
                <a:lnTo>
                  <a:pt x="1373447" y="689723"/>
                </a:lnTo>
                <a:lnTo>
                  <a:pt x="1379219" y="661162"/>
                </a:lnTo>
                <a:lnTo>
                  <a:pt x="1379219" y="73405"/>
                </a:lnTo>
                <a:lnTo>
                  <a:pt x="1373447" y="44844"/>
                </a:lnTo>
                <a:lnTo>
                  <a:pt x="1357709" y="21510"/>
                </a:lnTo>
                <a:lnTo>
                  <a:pt x="1334375" y="5772"/>
                </a:lnTo>
                <a:lnTo>
                  <a:pt x="1305814" y="0"/>
                </a:lnTo>
                <a:close/>
              </a:path>
            </a:pathLst>
          </a:custGeom>
          <a:solidFill>
            <a:srgbClr val="DA1F28"/>
          </a:solidFill>
        </p:spPr>
        <p:txBody>
          <a:bodyPr wrap="square" lIns="0" tIns="0" rIns="0" bIns="0" rtlCol="0"/>
          <a:lstStyle/>
          <a:p>
            <a:endParaRPr/>
          </a:p>
        </p:txBody>
      </p:sp>
      <p:sp>
        <p:nvSpPr>
          <p:cNvPr id="9" name="object 9"/>
          <p:cNvSpPr/>
          <p:nvPr/>
        </p:nvSpPr>
        <p:spPr>
          <a:xfrm>
            <a:off x="3738371" y="4516755"/>
            <a:ext cx="1379220" cy="2265045"/>
          </a:xfrm>
          <a:custGeom>
            <a:avLst/>
            <a:gdLst/>
            <a:ahLst/>
            <a:cxnLst/>
            <a:rect l="l" t="t" r="r" b="b"/>
            <a:pathLst>
              <a:path w="1379220" h="2265045">
                <a:moveTo>
                  <a:pt x="1241298" y="0"/>
                </a:moveTo>
                <a:lnTo>
                  <a:pt x="137922" y="0"/>
                </a:lnTo>
                <a:lnTo>
                  <a:pt x="94317" y="7028"/>
                </a:lnTo>
                <a:lnTo>
                  <a:pt x="56455" y="26602"/>
                </a:lnTo>
                <a:lnTo>
                  <a:pt x="26602" y="56455"/>
                </a:lnTo>
                <a:lnTo>
                  <a:pt x="7028" y="94317"/>
                </a:lnTo>
                <a:lnTo>
                  <a:pt x="0" y="137922"/>
                </a:lnTo>
                <a:lnTo>
                  <a:pt x="0" y="2126742"/>
                </a:lnTo>
                <a:lnTo>
                  <a:pt x="7028" y="2170336"/>
                </a:lnTo>
                <a:lnTo>
                  <a:pt x="26602" y="2208197"/>
                </a:lnTo>
                <a:lnTo>
                  <a:pt x="56455" y="2238053"/>
                </a:lnTo>
                <a:lnTo>
                  <a:pt x="94317" y="2257632"/>
                </a:lnTo>
                <a:lnTo>
                  <a:pt x="137922" y="2264664"/>
                </a:lnTo>
                <a:lnTo>
                  <a:pt x="1241298" y="2264664"/>
                </a:lnTo>
                <a:lnTo>
                  <a:pt x="1284902" y="2257632"/>
                </a:lnTo>
                <a:lnTo>
                  <a:pt x="1322764" y="2238053"/>
                </a:lnTo>
                <a:lnTo>
                  <a:pt x="1352617" y="2208197"/>
                </a:lnTo>
                <a:lnTo>
                  <a:pt x="1372191" y="2170336"/>
                </a:lnTo>
                <a:lnTo>
                  <a:pt x="1379219" y="2126742"/>
                </a:lnTo>
                <a:lnTo>
                  <a:pt x="1379219" y="137922"/>
                </a:lnTo>
                <a:lnTo>
                  <a:pt x="1372191" y="94317"/>
                </a:lnTo>
                <a:lnTo>
                  <a:pt x="1352617" y="56455"/>
                </a:lnTo>
                <a:lnTo>
                  <a:pt x="1322764" y="26602"/>
                </a:lnTo>
                <a:lnTo>
                  <a:pt x="1284902" y="7028"/>
                </a:lnTo>
                <a:lnTo>
                  <a:pt x="1241298" y="0"/>
                </a:lnTo>
                <a:close/>
              </a:path>
            </a:pathLst>
          </a:custGeom>
          <a:solidFill>
            <a:srgbClr val="FFFFFF">
              <a:alpha val="90194"/>
            </a:srgbClr>
          </a:solidFill>
        </p:spPr>
        <p:txBody>
          <a:bodyPr wrap="square" lIns="0" tIns="0" rIns="0" bIns="0" rtlCol="0"/>
          <a:lstStyle/>
          <a:p>
            <a:endParaRPr/>
          </a:p>
        </p:txBody>
      </p:sp>
      <p:sp>
        <p:nvSpPr>
          <p:cNvPr id="10" name="object 10"/>
          <p:cNvSpPr/>
          <p:nvPr/>
        </p:nvSpPr>
        <p:spPr>
          <a:xfrm>
            <a:off x="3738371" y="4516755"/>
            <a:ext cx="1379220" cy="2265045"/>
          </a:xfrm>
          <a:custGeom>
            <a:avLst/>
            <a:gdLst/>
            <a:ahLst/>
            <a:cxnLst/>
            <a:rect l="l" t="t" r="r" b="b"/>
            <a:pathLst>
              <a:path w="1379220" h="2265045">
                <a:moveTo>
                  <a:pt x="0" y="137922"/>
                </a:moveTo>
                <a:lnTo>
                  <a:pt x="7028" y="94317"/>
                </a:lnTo>
                <a:lnTo>
                  <a:pt x="26602" y="56455"/>
                </a:lnTo>
                <a:lnTo>
                  <a:pt x="56455" y="26602"/>
                </a:lnTo>
                <a:lnTo>
                  <a:pt x="94317" y="7028"/>
                </a:lnTo>
                <a:lnTo>
                  <a:pt x="137922" y="0"/>
                </a:lnTo>
                <a:lnTo>
                  <a:pt x="1241298" y="0"/>
                </a:lnTo>
                <a:lnTo>
                  <a:pt x="1284902" y="7028"/>
                </a:lnTo>
                <a:lnTo>
                  <a:pt x="1322764" y="26602"/>
                </a:lnTo>
                <a:lnTo>
                  <a:pt x="1352617" y="56455"/>
                </a:lnTo>
                <a:lnTo>
                  <a:pt x="1372191" y="94317"/>
                </a:lnTo>
                <a:lnTo>
                  <a:pt x="1379219" y="137922"/>
                </a:lnTo>
                <a:lnTo>
                  <a:pt x="1379219" y="2126742"/>
                </a:lnTo>
                <a:lnTo>
                  <a:pt x="1372191" y="2170336"/>
                </a:lnTo>
                <a:lnTo>
                  <a:pt x="1352617" y="2208197"/>
                </a:lnTo>
                <a:lnTo>
                  <a:pt x="1322764" y="2238053"/>
                </a:lnTo>
                <a:lnTo>
                  <a:pt x="1284902" y="2257632"/>
                </a:lnTo>
                <a:lnTo>
                  <a:pt x="1241298" y="2264664"/>
                </a:lnTo>
                <a:lnTo>
                  <a:pt x="137922" y="2264664"/>
                </a:lnTo>
                <a:lnTo>
                  <a:pt x="94317" y="2257632"/>
                </a:lnTo>
                <a:lnTo>
                  <a:pt x="56455" y="2238053"/>
                </a:lnTo>
                <a:lnTo>
                  <a:pt x="26602" y="2208197"/>
                </a:lnTo>
                <a:lnTo>
                  <a:pt x="7028" y="2170336"/>
                </a:lnTo>
                <a:lnTo>
                  <a:pt x="0" y="2126742"/>
                </a:lnTo>
                <a:lnTo>
                  <a:pt x="0" y="137922"/>
                </a:lnTo>
                <a:close/>
              </a:path>
            </a:pathLst>
          </a:custGeom>
          <a:ln w="19812">
            <a:solidFill>
              <a:srgbClr val="DA1F28"/>
            </a:solidFill>
          </a:ln>
        </p:spPr>
        <p:txBody>
          <a:bodyPr wrap="square" lIns="0" tIns="0" rIns="0" bIns="0" rtlCol="0"/>
          <a:lstStyle/>
          <a:p>
            <a:endParaRPr/>
          </a:p>
        </p:txBody>
      </p:sp>
      <p:sp>
        <p:nvSpPr>
          <p:cNvPr id="11" name="object 11"/>
          <p:cNvSpPr txBox="1"/>
          <p:nvPr/>
        </p:nvSpPr>
        <p:spPr>
          <a:xfrm>
            <a:off x="3887342" y="4576800"/>
            <a:ext cx="1063625" cy="2007235"/>
          </a:xfrm>
          <a:prstGeom prst="rect">
            <a:avLst/>
          </a:prstGeom>
        </p:spPr>
        <p:txBody>
          <a:bodyPr vert="horz" wrap="square" lIns="0" tIns="83820" rIns="0" bIns="0" rtlCol="0">
            <a:spAutoFit/>
          </a:bodyPr>
          <a:lstStyle/>
          <a:p>
            <a:pPr marL="184785" indent="-172085">
              <a:lnSpc>
                <a:spcPct val="100000"/>
              </a:lnSpc>
              <a:spcBef>
                <a:spcPts val="660"/>
              </a:spcBef>
              <a:buFont typeface="Helvetica"/>
              <a:buChar char="•"/>
              <a:tabLst>
                <a:tab pos="185420" algn="l"/>
              </a:tabLst>
            </a:pPr>
            <a:r>
              <a:rPr sz="1700">
                <a:solidFill>
                  <a:srgbClr val="2A4975"/>
                </a:solidFill>
                <a:latin typeface="华文楷体"/>
                <a:cs typeface="华文楷体"/>
              </a:rPr>
              <a:t>机器翻译</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自动问答</a:t>
            </a:r>
            <a:endParaRPr sz="1700">
              <a:latin typeface="华文楷体"/>
              <a:cs typeface="华文楷体"/>
            </a:endParaRPr>
          </a:p>
          <a:p>
            <a:pPr marL="184785" indent="-172085">
              <a:lnSpc>
                <a:spcPct val="100000"/>
              </a:lnSpc>
              <a:spcBef>
                <a:spcPts val="555"/>
              </a:spcBef>
              <a:buFont typeface="Helvetica"/>
              <a:buChar char="•"/>
              <a:tabLst>
                <a:tab pos="185420" algn="l"/>
              </a:tabLst>
            </a:pPr>
            <a:r>
              <a:rPr sz="1700">
                <a:solidFill>
                  <a:srgbClr val="2A4975"/>
                </a:solidFill>
                <a:latin typeface="华文楷体"/>
                <a:cs typeface="华文楷体"/>
              </a:rPr>
              <a:t>情感分析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信息抽取</a:t>
            </a:r>
            <a:endParaRPr sz="1700">
              <a:latin typeface="华文楷体"/>
              <a:cs typeface="华文楷体"/>
            </a:endParaRPr>
          </a:p>
          <a:p>
            <a:pPr marL="184785" indent="-172085">
              <a:lnSpc>
                <a:spcPct val="100000"/>
              </a:lnSpc>
              <a:spcBef>
                <a:spcPts val="550"/>
              </a:spcBef>
              <a:buFont typeface="Helvetica"/>
              <a:buChar char="•"/>
              <a:tabLst>
                <a:tab pos="185420" algn="l"/>
              </a:tabLst>
            </a:pPr>
            <a:r>
              <a:rPr sz="1700">
                <a:solidFill>
                  <a:srgbClr val="2A4975"/>
                </a:solidFill>
                <a:latin typeface="华文楷体"/>
                <a:cs typeface="华文楷体"/>
              </a:rPr>
              <a:t>文本摘要</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文本蕴涵</a:t>
            </a:r>
            <a:endParaRPr sz="1700">
              <a:latin typeface="华文楷体"/>
              <a:cs typeface="华文楷体"/>
            </a:endParaRPr>
          </a:p>
        </p:txBody>
      </p:sp>
      <p:sp>
        <p:nvSpPr>
          <p:cNvPr id="12" name="object 12"/>
          <p:cNvSpPr/>
          <p:nvPr/>
        </p:nvSpPr>
        <p:spPr>
          <a:xfrm>
            <a:off x="5334000" y="3902072"/>
            <a:ext cx="441959" cy="342900"/>
          </a:xfrm>
          <a:custGeom>
            <a:avLst/>
            <a:gdLst/>
            <a:ahLst/>
            <a:cxnLst/>
            <a:rect l="l" t="t" r="r" b="b"/>
            <a:pathLst>
              <a:path w="441960" h="342900">
                <a:moveTo>
                  <a:pt x="270510" y="0"/>
                </a:moveTo>
                <a:lnTo>
                  <a:pt x="270510" y="68580"/>
                </a:lnTo>
                <a:lnTo>
                  <a:pt x="0" y="68580"/>
                </a:lnTo>
                <a:lnTo>
                  <a:pt x="0" y="274319"/>
                </a:lnTo>
                <a:lnTo>
                  <a:pt x="270510" y="274319"/>
                </a:lnTo>
                <a:lnTo>
                  <a:pt x="270510" y="342900"/>
                </a:lnTo>
                <a:lnTo>
                  <a:pt x="441960" y="171450"/>
                </a:lnTo>
                <a:lnTo>
                  <a:pt x="270510" y="0"/>
                </a:lnTo>
                <a:close/>
              </a:path>
            </a:pathLst>
          </a:custGeom>
          <a:solidFill>
            <a:srgbClr val="DA1F28"/>
          </a:solidFill>
        </p:spPr>
        <p:txBody>
          <a:bodyPr wrap="square" lIns="0" tIns="0" rIns="0" bIns="0" rtlCol="0"/>
          <a:lstStyle/>
          <a:p>
            <a:endParaRPr/>
          </a:p>
        </p:txBody>
      </p:sp>
      <p:sp>
        <p:nvSpPr>
          <p:cNvPr id="13" name="object 13"/>
          <p:cNvSpPr/>
          <p:nvPr/>
        </p:nvSpPr>
        <p:spPr>
          <a:xfrm>
            <a:off x="5956553" y="3678173"/>
            <a:ext cx="1379220" cy="734695"/>
          </a:xfrm>
          <a:custGeom>
            <a:avLst/>
            <a:gdLst/>
            <a:ahLst/>
            <a:cxnLst/>
            <a:rect l="l" t="t" r="r" b="b"/>
            <a:pathLst>
              <a:path w="1379220" h="734695">
                <a:moveTo>
                  <a:pt x="1305814" y="0"/>
                </a:moveTo>
                <a:lnTo>
                  <a:pt x="73406" y="0"/>
                </a:lnTo>
                <a:lnTo>
                  <a:pt x="44844" y="5772"/>
                </a:lnTo>
                <a:lnTo>
                  <a:pt x="21510" y="21510"/>
                </a:lnTo>
                <a:lnTo>
                  <a:pt x="5772" y="44844"/>
                </a:lnTo>
                <a:lnTo>
                  <a:pt x="0" y="73405"/>
                </a:lnTo>
                <a:lnTo>
                  <a:pt x="0" y="661162"/>
                </a:lnTo>
                <a:lnTo>
                  <a:pt x="5772" y="689723"/>
                </a:lnTo>
                <a:lnTo>
                  <a:pt x="21510" y="713057"/>
                </a:lnTo>
                <a:lnTo>
                  <a:pt x="44844" y="728795"/>
                </a:lnTo>
                <a:lnTo>
                  <a:pt x="73406" y="734568"/>
                </a:lnTo>
                <a:lnTo>
                  <a:pt x="1305814" y="734568"/>
                </a:lnTo>
                <a:lnTo>
                  <a:pt x="1334375" y="728795"/>
                </a:lnTo>
                <a:lnTo>
                  <a:pt x="1357709" y="713057"/>
                </a:lnTo>
                <a:lnTo>
                  <a:pt x="1373447" y="689723"/>
                </a:lnTo>
                <a:lnTo>
                  <a:pt x="1379220" y="661162"/>
                </a:lnTo>
                <a:lnTo>
                  <a:pt x="1379220" y="73405"/>
                </a:lnTo>
                <a:lnTo>
                  <a:pt x="1373447" y="44844"/>
                </a:lnTo>
                <a:lnTo>
                  <a:pt x="1357709" y="21510"/>
                </a:lnTo>
                <a:lnTo>
                  <a:pt x="1334375" y="5772"/>
                </a:lnTo>
                <a:lnTo>
                  <a:pt x="1305814" y="0"/>
                </a:lnTo>
                <a:close/>
              </a:path>
            </a:pathLst>
          </a:custGeom>
          <a:solidFill>
            <a:srgbClr val="39629D"/>
          </a:solidFill>
        </p:spPr>
        <p:txBody>
          <a:bodyPr wrap="square" lIns="0" tIns="0" rIns="0" bIns="0" rtlCol="0"/>
          <a:lstStyle/>
          <a:p>
            <a:endParaRPr/>
          </a:p>
        </p:txBody>
      </p:sp>
      <p:sp>
        <p:nvSpPr>
          <p:cNvPr id="14" name="object 14"/>
          <p:cNvSpPr txBox="1"/>
          <p:nvPr/>
        </p:nvSpPr>
        <p:spPr>
          <a:xfrm>
            <a:off x="634366" y="1159151"/>
            <a:ext cx="8052434" cy="3159839"/>
          </a:xfrm>
          <a:prstGeom prst="rect">
            <a:avLst/>
          </a:prstGeom>
        </p:spPr>
        <p:txBody>
          <a:bodyPr vert="horz" wrap="square" lIns="0" tIns="76200" rIns="0" bIns="0" rtlCol="0">
            <a:spAutoFit/>
          </a:bodyPr>
          <a:lstStyle/>
          <a:p>
            <a:pPr marL="12700">
              <a:lnSpc>
                <a:spcPct val="150000"/>
              </a:lnSpc>
              <a:spcBef>
                <a:spcPts val="600"/>
              </a:spcBef>
            </a:pPr>
            <a:r>
              <a:rPr lang="en-US" sz="2000" spc="10">
                <a:solidFill>
                  <a:srgbClr val="1C304E"/>
                </a:solidFill>
                <a:latin typeface="Wingdings 3"/>
                <a:cs typeface="Wingdings 3"/>
              </a:rPr>
              <a:t></a:t>
            </a:r>
            <a:r>
              <a:rPr lang="en-US" sz="2000" spc="-1614">
                <a:solidFill>
                  <a:srgbClr val="1C304E"/>
                </a:solidFill>
                <a:latin typeface="Wingdings 3"/>
                <a:cs typeface="Wingdings 3"/>
              </a:rPr>
              <a:t> </a:t>
            </a:r>
            <a:r>
              <a:rPr sz="2000" spc="-5" err="1">
                <a:solidFill>
                  <a:srgbClr val="FF0000"/>
                </a:solidFill>
                <a:latin typeface="+mj-ea"/>
                <a:ea typeface="+mj-ea"/>
                <a:cs typeface="Helvetica" panose="020B0604020202020204" pitchFamily="34" charset="0"/>
              </a:rPr>
              <a:t>自然语</a:t>
            </a:r>
            <a:r>
              <a:rPr sz="2000" spc="-15" err="1">
                <a:solidFill>
                  <a:srgbClr val="FF0000"/>
                </a:solidFill>
                <a:latin typeface="+mj-ea"/>
                <a:ea typeface="+mj-ea"/>
                <a:cs typeface="Helvetica" panose="020B0604020202020204" pitchFamily="34" charset="0"/>
              </a:rPr>
              <a:t>言</a:t>
            </a:r>
            <a:r>
              <a:rPr sz="2000" spc="-5" err="1">
                <a:solidFill>
                  <a:srgbClr val="2A4975"/>
                </a:solidFill>
                <a:latin typeface="+mj-ea"/>
                <a:ea typeface="+mj-ea"/>
                <a:cs typeface="Helvetica" panose="020B0604020202020204" pitchFamily="34" charset="0"/>
              </a:rPr>
              <a:t>≈人类语言</a:t>
            </a:r>
            <a:endParaRPr lang="zh-CN" altLang="en-US" sz="2000">
              <a:latin typeface="+mj-ea"/>
              <a:ea typeface="+mj-ea"/>
              <a:cs typeface="Helvetica" panose="020B0604020202020204" pitchFamily="34" charset="0"/>
            </a:endParaRPr>
          </a:p>
          <a:p>
            <a:pPr marL="217804">
              <a:lnSpc>
                <a:spcPct val="150000"/>
              </a:lnSpc>
              <a:spcBef>
                <a:spcPts val="434"/>
              </a:spcBef>
            </a:pPr>
            <a:r>
              <a:rPr lang="en-US" sz="1400" spc="10">
                <a:solidFill>
                  <a:srgbClr val="EB631B"/>
                </a:solidFill>
                <a:latin typeface="Helvetica" panose="020B0604020202020204" pitchFamily="34" charset="0"/>
                <a:cs typeface="Helvetica" panose="020B0604020202020204" pitchFamily="34" charset="0"/>
              </a:rPr>
              <a:t> </a:t>
            </a:r>
            <a:r>
              <a:rPr lang="zh-CN" altLang="en-US" sz="1400" spc="-1155">
                <a:solidFill>
                  <a:srgbClr val="EB631B"/>
                </a:solidFill>
                <a:latin typeface="Helvetica" panose="020B0604020202020204" pitchFamily="34" charset="0"/>
                <a:cs typeface="Helvetica" panose="020B0604020202020204" pitchFamily="34" charset="0"/>
              </a:rPr>
              <a:t> </a:t>
            </a:r>
            <a:r>
              <a:rPr lang="zh-CN" altLang="en-US" spc="-5">
                <a:solidFill>
                  <a:srgbClr val="2A4975"/>
                </a:solidFill>
                <a:latin typeface="+mn-ea"/>
                <a:cs typeface="Helvetica" panose="020B0604020202020204" pitchFamily="34" charset="0"/>
              </a:rPr>
              <a:t>区别于人工语言（比如程序语言）</a:t>
            </a:r>
            <a:endParaRPr lang="zh-CN" altLang="en-US">
              <a:latin typeface="+mn-ea"/>
              <a:cs typeface="Helvetica" panose="020B0604020202020204" pitchFamily="34" charset="0"/>
            </a:endParaRPr>
          </a:p>
          <a:p>
            <a:pPr marL="217804" marR="5080" indent="-205740">
              <a:lnSpc>
                <a:spcPct val="150000"/>
              </a:lnSpc>
              <a:spcBef>
                <a:spcPts val="470"/>
              </a:spcBef>
            </a:pPr>
            <a:r>
              <a:rPr lang="en-US" spc="10">
                <a:solidFill>
                  <a:srgbClr val="1C304E"/>
                </a:solidFill>
                <a:latin typeface="Helvetica" panose="020B0604020202020204" pitchFamily="34" charset="0"/>
                <a:cs typeface="Helvetica" panose="020B0604020202020204" pitchFamily="34" charset="0"/>
              </a:rPr>
              <a:t></a:t>
            </a:r>
            <a:r>
              <a:rPr sz="2000" spc="-5">
                <a:solidFill>
                  <a:srgbClr val="2A4975"/>
                </a:solidFill>
                <a:latin typeface="+mn-ea"/>
                <a:cs typeface="Helvetica" panose="020B0604020202020204" pitchFamily="34" charset="0"/>
              </a:rPr>
              <a:t>自然语言处理包括语音识别、自然</a:t>
            </a:r>
            <a:r>
              <a:rPr sz="2000" spc="5">
                <a:solidFill>
                  <a:srgbClr val="2A4975"/>
                </a:solidFill>
                <a:latin typeface="+mn-ea"/>
                <a:cs typeface="Helvetica" panose="020B0604020202020204" pitchFamily="34" charset="0"/>
              </a:rPr>
              <a:t>语</a:t>
            </a:r>
            <a:r>
              <a:rPr sz="2000" spc="-5">
                <a:solidFill>
                  <a:srgbClr val="2A4975"/>
                </a:solidFill>
                <a:latin typeface="+mn-ea"/>
                <a:cs typeface="Helvetica" panose="020B0604020202020204" pitchFamily="34" charset="0"/>
              </a:rPr>
              <a:t>言理</a:t>
            </a:r>
            <a:r>
              <a:rPr sz="2000" spc="5">
                <a:solidFill>
                  <a:srgbClr val="2A4975"/>
                </a:solidFill>
                <a:latin typeface="+mn-ea"/>
                <a:cs typeface="Helvetica" panose="020B0604020202020204" pitchFamily="34" charset="0"/>
              </a:rPr>
              <a:t>解</a:t>
            </a:r>
            <a:r>
              <a:rPr sz="2000" spc="-5">
                <a:solidFill>
                  <a:srgbClr val="2A4975"/>
                </a:solidFill>
                <a:latin typeface="+mn-ea"/>
                <a:cs typeface="Helvetica" panose="020B0604020202020204" pitchFamily="34" charset="0"/>
              </a:rPr>
              <a:t>、自然 </a:t>
            </a:r>
            <a:r>
              <a:rPr sz="2000" spc="-5" err="1">
                <a:solidFill>
                  <a:srgbClr val="2A4975"/>
                </a:solidFill>
                <a:latin typeface="+mn-ea"/>
                <a:cs typeface="Helvetica" panose="020B0604020202020204" pitchFamily="34" charset="0"/>
              </a:rPr>
              <a:t>语言生成、人机</a:t>
            </a:r>
            <a:r>
              <a:rPr lang="zh-CN" altLang="en-US" sz="2000" spc="-5">
                <a:solidFill>
                  <a:srgbClr val="2A4975"/>
                </a:solidFill>
                <a:latin typeface="+mn-ea"/>
                <a:cs typeface="Helvetica" panose="020B0604020202020204" pitchFamily="34" charset="0"/>
              </a:rPr>
              <a:t>交互</a:t>
            </a:r>
            <a:r>
              <a:rPr sz="2000" spc="-5">
                <a:solidFill>
                  <a:srgbClr val="2A4975"/>
                </a:solidFill>
                <a:latin typeface="+mn-ea"/>
                <a:cs typeface="Helvetica" panose="020B0604020202020204" pitchFamily="34" charset="0"/>
              </a:rPr>
              <a:t>以及所涉及的</a:t>
            </a:r>
            <a:r>
              <a:rPr sz="2000" spc="5">
                <a:solidFill>
                  <a:srgbClr val="2A4975"/>
                </a:solidFill>
                <a:latin typeface="+mn-ea"/>
                <a:cs typeface="Helvetica" panose="020B0604020202020204" pitchFamily="34" charset="0"/>
              </a:rPr>
              <a:t>中</a:t>
            </a:r>
            <a:r>
              <a:rPr sz="2000" spc="-5">
                <a:solidFill>
                  <a:srgbClr val="2A4975"/>
                </a:solidFill>
                <a:latin typeface="+mn-ea"/>
                <a:cs typeface="Helvetica" panose="020B0604020202020204" pitchFamily="34" charset="0"/>
              </a:rPr>
              <a:t>间阶</a:t>
            </a:r>
            <a:r>
              <a:rPr sz="2000" spc="5">
                <a:solidFill>
                  <a:srgbClr val="2A4975"/>
                </a:solidFill>
                <a:latin typeface="+mn-ea"/>
                <a:cs typeface="Helvetica" panose="020B0604020202020204" pitchFamily="34" charset="0"/>
              </a:rPr>
              <a:t>段</a:t>
            </a:r>
            <a:r>
              <a:rPr sz="2000" spc="-5">
                <a:solidFill>
                  <a:srgbClr val="2A4975"/>
                </a:solidFill>
                <a:latin typeface="+mn-ea"/>
                <a:cs typeface="Helvetica" panose="020B0604020202020204" pitchFamily="34" charset="0"/>
              </a:rPr>
              <a:t>。</a:t>
            </a:r>
            <a:endParaRPr lang="zh-CN" altLang="en-US" sz="2000">
              <a:latin typeface="+mn-ea"/>
              <a:cs typeface="Helvetica" panose="020B0604020202020204" pitchFamily="34" charset="0"/>
            </a:endParaRPr>
          </a:p>
          <a:p>
            <a:pPr marL="217804">
              <a:lnSpc>
                <a:spcPct val="150000"/>
              </a:lnSpc>
              <a:spcBef>
                <a:spcPts val="434"/>
              </a:spcBef>
            </a:pPr>
            <a:r>
              <a:rPr lang="en-US" sz="1400" spc="10">
                <a:solidFill>
                  <a:srgbClr val="EB631B"/>
                </a:solidFill>
                <a:latin typeface="Helvetica" panose="020B0604020202020204" pitchFamily="34" charset="0"/>
                <a:cs typeface="Helvetica" panose="020B0604020202020204" pitchFamily="34" charset="0"/>
              </a:rPr>
              <a:t></a:t>
            </a:r>
            <a:r>
              <a:rPr lang="zh-CN" altLang="en-US" sz="1400" spc="-1150">
                <a:solidFill>
                  <a:srgbClr val="EB631B"/>
                </a:solidFill>
                <a:latin typeface="Helvetica" panose="020B0604020202020204" pitchFamily="34" charset="0"/>
                <a:cs typeface="Helvetica" panose="020B0604020202020204" pitchFamily="34" charset="0"/>
              </a:rPr>
              <a:t>  </a:t>
            </a:r>
            <a:r>
              <a:rPr lang="zh-CN" altLang="en-US">
                <a:solidFill>
                  <a:srgbClr val="2A4975"/>
                </a:solidFill>
                <a:latin typeface="+mn-ea"/>
                <a:cs typeface="Helvetica" panose="020B0604020202020204" pitchFamily="34" charset="0"/>
              </a:rPr>
              <a:t>是人工智能和计算机科学的子学科</a:t>
            </a:r>
            <a:r>
              <a:rPr lang="zh-CN" altLang="en-US">
                <a:solidFill>
                  <a:srgbClr val="2A4975"/>
                </a:solidFill>
                <a:latin typeface="+mn-ea"/>
                <a:cs typeface="华文楷体"/>
              </a:rPr>
              <a:t>。</a:t>
            </a:r>
          </a:p>
          <a:p>
            <a:pPr marL="217804">
              <a:lnSpc>
                <a:spcPct val="100000"/>
              </a:lnSpc>
              <a:spcBef>
                <a:spcPts val="434"/>
              </a:spcBef>
            </a:pPr>
            <a:endParaRPr sz="1400">
              <a:latin typeface="华文楷体"/>
              <a:cs typeface="华文楷体"/>
            </a:endParaRPr>
          </a:p>
          <a:p>
            <a:pPr marL="1111885">
              <a:lnSpc>
                <a:spcPct val="100000"/>
              </a:lnSpc>
              <a:spcBef>
                <a:spcPts val="1055"/>
              </a:spcBef>
              <a:tabLst>
                <a:tab pos="3326765" algn="l"/>
                <a:tab pos="5541645" algn="l"/>
              </a:tabLst>
            </a:pPr>
            <a:r>
              <a:rPr sz="1600">
                <a:solidFill>
                  <a:srgbClr val="FFFFFF"/>
                </a:solidFill>
                <a:latin typeface="华文楷体"/>
                <a:cs typeface="华文楷体"/>
              </a:rPr>
              <a:t>基础技术	核心技术	应用</a:t>
            </a:r>
            <a:endParaRPr sz="1600">
              <a:latin typeface="华文楷体"/>
              <a:cs typeface="华文楷体"/>
            </a:endParaRPr>
          </a:p>
        </p:txBody>
      </p:sp>
      <p:sp>
        <p:nvSpPr>
          <p:cNvPr id="15" name="object 15"/>
          <p:cNvSpPr/>
          <p:nvPr/>
        </p:nvSpPr>
        <p:spPr>
          <a:xfrm>
            <a:off x="5952744" y="4516755"/>
            <a:ext cx="1379220" cy="2265045"/>
          </a:xfrm>
          <a:custGeom>
            <a:avLst/>
            <a:gdLst/>
            <a:ahLst/>
            <a:cxnLst/>
            <a:rect l="l" t="t" r="r" b="b"/>
            <a:pathLst>
              <a:path w="1379220" h="2265045">
                <a:moveTo>
                  <a:pt x="1241298" y="0"/>
                </a:moveTo>
                <a:lnTo>
                  <a:pt x="137921" y="0"/>
                </a:lnTo>
                <a:lnTo>
                  <a:pt x="94317" y="7028"/>
                </a:lnTo>
                <a:lnTo>
                  <a:pt x="56455" y="26602"/>
                </a:lnTo>
                <a:lnTo>
                  <a:pt x="26602" y="56455"/>
                </a:lnTo>
                <a:lnTo>
                  <a:pt x="7028" y="94317"/>
                </a:lnTo>
                <a:lnTo>
                  <a:pt x="0" y="137922"/>
                </a:lnTo>
                <a:lnTo>
                  <a:pt x="0" y="2126742"/>
                </a:lnTo>
                <a:lnTo>
                  <a:pt x="7028" y="2170336"/>
                </a:lnTo>
                <a:lnTo>
                  <a:pt x="26602" y="2208197"/>
                </a:lnTo>
                <a:lnTo>
                  <a:pt x="56455" y="2238053"/>
                </a:lnTo>
                <a:lnTo>
                  <a:pt x="94317" y="2257632"/>
                </a:lnTo>
                <a:lnTo>
                  <a:pt x="137921" y="2264664"/>
                </a:lnTo>
                <a:lnTo>
                  <a:pt x="1241298" y="2264664"/>
                </a:lnTo>
                <a:lnTo>
                  <a:pt x="1284902" y="2257632"/>
                </a:lnTo>
                <a:lnTo>
                  <a:pt x="1322764" y="2238053"/>
                </a:lnTo>
                <a:lnTo>
                  <a:pt x="1352617" y="2208197"/>
                </a:lnTo>
                <a:lnTo>
                  <a:pt x="1372191" y="2170336"/>
                </a:lnTo>
                <a:lnTo>
                  <a:pt x="1379220" y="2126742"/>
                </a:lnTo>
                <a:lnTo>
                  <a:pt x="1379220" y="137922"/>
                </a:lnTo>
                <a:lnTo>
                  <a:pt x="1372191" y="94317"/>
                </a:lnTo>
                <a:lnTo>
                  <a:pt x="1352617" y="56455"/>
                </a:lnTo>
                <a:lnTo>
                  <a:pt x="1322764" y="26602"/>
                </a:lnTo>
                <a:lnTo>
                  <a:pt x="1284902" y="7028"/>
                </a:lnTo>
                <a:lnTo>
                  <a:pt x="1241298" y="0"/>
                </a:lnTo>
                <a:close/>
              </a:path>
            </a:pathLst>
          </a:custGeom>
          <a:solidFill>
            <a:srgbClr val="FFFFFF">
              <a:alpha val="90194"/>
            </a:srgbClr>
          </a:solidFill>
        </p:spPr>
        <p:txBody>
          <a:bodyPr wrap="square" lIns="0" tIns="0" rIns="0" bIns="0" rtlCol="0"/>
          <a:lstStyle/>
          <a:p>
            <a:endParaRPr/>
          </a:p>
        </p:txBody>
      </p:sp>
      <p:sp>
        <p:nvSpPr>
          <p:cNvPr id="16" name="object 16"/>
          <p:cNvSpPr/>
          <p:nvPr/>
        </p:nvSpPr>
        <p:spPr>
          <a:xfrm>
            <a:off x="5952744" y="4516755"/>
            <a:ext cx="1379220" cy="2265045"/>
          </a:xfrm>
          <a:custGeom>
            <a:avLst/>
            <a:gdLst/>
            <a:ahLst/>
            <a:cxnLst/>
            <a:rect l="l" t="t" r="r" b="b"/>
            <a:pathLst>
              <a:path w="1379220" h="2265045">
                <a:moveTo>
                  <a:pt x="0" y="137922"/>
                </a:moveTo>
                <a:lnTo>
                  <a:pt x="7028" y="94317"/>
                </a:lnTo>
                <a:lnTo>
                  <a:pt x="26602" y="56455"/>
                </a:lnTo>
                <a:lnTo>
                  <a:pt x="56455" y="26602"/>
                </a:lnTo>
                <a:lnTo>
                  <a:pt x="94317" y="7028"/>
                </a:lnTo>
                <a:lnTo>
                  <a:pt x="137921" y="0"/>
                </a:lnTo>
                <a:lnTo>
                  <a:pt x="1241298" y="0"/>
                </a:lnTo>
                <a:lnTo>
                  <a:pt x="1284902" y="7028"/>
                </a:lnTo>
                <a:lnTo>
                  <a:pt x="1322764" y="26602"/>
                </a:lnTo>
                <a:lnTo>
                  <a:pt x="1352617" y="56455"/>
                </a:lnTo>
                <a:lnTo>
                  <a:pt x="1372191" y="94317"/>
                </a:lnTo>
                <a:lnTo>
                  <a:pt x="1379220" y="137922"/>
                </a:lnTo>
                <a:lnTo>
                  <a:pt x="1379220" y="2126742"/>
                </a:lnTo>
                <a:lnTo>
                  <a:pt x="1372191" y="2170336"/>
                </a:lnTo>
                <a:lnTo>
                  <a:pt x="1352617" y="2208197"/>
                </a:lnTo>
                <a:lnTo>
                  <a:pt x="1322764" y="2238053"/>
                </a:lnTo>
                <a:lnTo>
                  <a:pt x="1284902" y="2257632"/>
                </a:lnTo>
                <a:lnTo>
                  <a:pt x="1241298" y="2264664"/>
                </a:lnTo>
                <a:lnTo>
                  <a:pt x="137921" y="2264664"/>
                </a:lnTo>
                <a:lnTo>
                  <a:pt x="94317" y="2257632"/>
                </a:lnTo>
                <a:lnTo>
                  <a:pt x="56455" y="2238053"/>
                </a:lnTo>
                <a:lnTo>
                  <a:pt x="26602" y="2208197"/>
                </a:lnTo>
                <a:lnTo>
                  <a:pt x="7028" y="2170336"/>
                </a:lnTo>
                <a:lnTo>
                  <a:pt x="0" y="2126742"/>
                </a:lnTo>
                <a:lnTo>
                  <a:pt x="0" y="137922"/>
                </a:lnTo>
                <a:close/>
              </a:path>
            </a:pathLst>
          </a:custGeom>
          <a:ln w="19812">
            <a:solidFill>
              <a:srgbClr val="39629D"/>
            </a:solidFill>
          </a:ln>
        </p:spPr>
        <p:txBody>
          <a:bodyPr wrap="square" lIns="0" tIns="0" rIns="0" bIns="0" rtlCol="0"/>
          <a:lstStyle/>
          <a:p>
            <a:endParaRPr/>
          </a:p>
        </p:txBody>
      </p:sp>
      <p:sp>
        <p:nvSpPr>
          <p:cNvPr id="17" name="object 17"/>
          <p:cNvSpPr txBox="1"/>
          <p:nvPr/>
        </p:nvSpPr>
        <p:spPr>
          <a:xfrm>
            <a:off x="6102350" y="4576800"/>
            <a:ext cx="1063625" cy="2007235"/>
          </a:xfrm>
          <a:prstGeom prst="rect">
            <a:avLst/>
          </a:prstGeom>
        </p:spPr>
        <p:txBody>
          <a:bodyPr vert="horz" wrap="square" lIns="0" tIns="83820" rIns="0" bIns="0" rtlCol="0">
            <a:spAutoFit/>
          </a:bodyPr>
          <a:lstStyle/>
          <a:p>
            <a:pPr marL="184785" indent="-172085">
              <a:lnSpc>
                <a:spcPct val="100000"/>
              </a:lnSpc>
              <a:spcBef>
                <a:spcPts val="660"/>
              </a:spcBef>
              <a:buFont typeface="Helvetica"/>
              <a:buChar char="•"/>
              <a:tabLst>
                <a:tab pos="185420" algn="l"/>
              </a:tabLst>
            </a:pPr>
            <a:r>
              <a:rPr sz="1700">
                <a:solidFill>
                  <a:srgbClr val="2A4975"/>
                </a:solidFill>
                <a:latin typeface="华文楷体"/>
                <a:cs typeface="华文楷体"/>
              </a:rPr>
              <a:t>智能客服</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搜索引擎</a:t>
            </a:r>
            <a:endParaRPr sz="1700">
              <a:latin typeface="华文楷体"/>
              <a:cs typeface="华文楷体"/>
            </a:endParaRPr>
          </a:p>
          <a:p>
            <a:pPr marL="184785" indent="-172085">
              <a:lnSpc>
                <a:spcPct val="100000"/>
              </a:lnSpc>
              <a:spcBef>
                <a:spcPts val="555"/>
              </a:spcBef>
              <a:buFont typeface="Helvetica"/>
              <a:buChar char="•"/>
              <a:tabLst>
                <a:tab pos="185420" algn="l"/>
              </a:tabLst>
            </a:pPr>
            <a:r>
              <a:rPr sz="1700">
                <a:solidFill>
                  <a:srgbClr val="2A4975"/>
                </a:solidFill>
                <a:latin typeface="华文楷体"/>
                <a:cs typeface="华文楷体"/>
              </a:rPr>
              <a:t>个人助理</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推荐系统</a:t>
            </a:r>
            <a:endParaRPr sz="1700">
              <a:latin typeface="华文楷体"/>
              <a:cs typeface="华文楷体"/>
            </a:endParaRPr>
          </a:p>
          <a:p>
            <a:pPr marL="184785" indent="-172085">
              <a:lnSpc>
                <a:spcPct val="100000"/>
              </a:lnSpc>
              <a:spcBef>
                <a:spcPts val="550"/>
              </a:spcBef>
              <a:buFont typeface="Helvetica"/>
              <a:buChar char="•"/>
              <a:tabLst>
                <a:tab pos="185420" algn="l"/>
              </a:tabLst>
            </a:pPr>
            <a:r>
              <a:rPr sz="1700">
                <a:solidFill>
                  <a:srgbClr val="2A4975"/>
                </a:solidFill>
                <a:latin typeface="华文楷体"/>
                <a:cs typeface="华文楷体"/>
              </a:rPr>
              <a:t>舆情分析</a:t>
            </a:r>
            <a:endParaRPr sz="1700">
              <a:latin typeface="华文楷体"/>
              <a:cs typeface="华文楷体"/>
            </a:endParaRPr>
          </a:p>
          <a:p>
            <a:pPr marL="184785" indent="-172085">
              <a:lnSpc>
                <a:spcPct val="100000"/>
              </a:lnSpc>
              <a:spcBef>
                <a:spcPts val="565"/>
              </a:spcBef>
              <a:buFont typeface="Helvetica"/>
              <a:buChar char="•"/>
              <a:tabLst>
                <a:tab pos="185420" algn="l"/>
              </a:tabLst>
            </a:pPr>
            <a:r>
              <a:rPr sz="1700">
                <a:solidFill>
                  <a:srgbClr val="2A4975"/>
                </a:solidFill>
                <a:latin typeface="华文楷体"/>
                <a:cs typeface="华文楷体"/>
              </a:rPr>
              <a:t>知识图谱</a:t>
            </a:r>
            <a:endParaRPr sz="1700">
              <a:latin typeface="华文楷体"/>
              <a:cs typeface="华文楷体"/>
            </a:endParaRPr>
          </a:p>
        </p:txBody>
      </p:sp>
      <p:sp>
        <p:nvSpPr>
          <p:cNvPr id="21" name="Title 20">
            <a:extLst>
              <a:ext uri="{FF2B5EF4-FFF2-40B4-BE49-F238E27FC236}">
                <a16:creationId xmlns:a16="http://schemas.microsoft.com/office/drawing/2014/main" id="{A338E5A0-A86C-4193-8996-1599E167820A}"/>
              </a:ext>
            </a:extLst>
          </p:cNvPr>
          <p:cNvSpPr>
            <a:spLocks noGrp="1"/>
          </p:cNvSpPr>
          <p:nvPr>
            <p:ph type="title"/>
          </p:nvPr>
        </p:nvSpPr>
        <p:spPr>
          <a:xfrm>
            <a:off x="457200" y="484662"/>
            <a:ext cx="7543800" cy="731165"/>
          </a:xfrm>
        </p:spPr>
        <p:txBody>
          <a:bodyPr>
            <a:normAutofit/>
          </a:bodyPr>
          <a:lstStyle/>
          <a:p>
            <a:r>
              <a:rPr lang="zh-CN" altLang="en-US" sz="3200" b="1" spc="-85">
                <a:solidFill>
                  <a:srgbClr val="438086"/>
                </a:solidFill>
                <a:latin typeface="+mj-ea"/>
                <a:cs typeface="Helvetica" panose="020B0604020202020204" pitchFamily="34" charset="0"/>
              </a:rPr>
              <a:t> </a:t>
            </a:r>
            <a:r>
              <a:rPr lang="zh-CN" altLang="en-US" sz="3200" b="1">
                <a:solidFill>
                  <a:srgbClr val="438086"/>
                </a:solidFill>
                <a:latin typeface="+mj-ea"/>
                <a:cs typeface="Helvetica" panose="020B0604020202020204" pitchFamily="34" charset="0"/>
              </a:rPr>
              <a:t>什么是自然语言处理</a:t>
            </a:r>
            <a:r>
              <a:rPr lang="zh-CN" altLang="en-US" sz="3200" b="1" spc="-15">
                <a:solidFill>
                  <a:srgbClr val="438086"/>
                </a:solidFill>
                <a:latin typeface="+mj-ea"/>
                <a:cs typeface="Helvetica" panose="020B0604020202020204" pitchFamily="34" charset="0"/>
              </a:rPr>
              <a:t>（</a:t>
            </a:r>
            <a:r>
              <a:rPr lang="en-US" altLang="zh-CN" sz="3200" b="1" spc="275">
                <a:solidFill>
                  <a:srgbClr val="438086"/>
                </a:solidFill>
                <a:latin typeface="+mj-ea"/>
                <a:cs typeface="Helvetica" panose="020B0604020202020204" pitchFamily="34" charset="0"/>
              </a:rPr>
              <a:t>N</a:t>
            </a:r>
            <a:r>
              <a:rPr lang="en-US" altLang="zh-CN" sz="3200" b="1" spc="-160">
                <a:solidFill>
                  <a:srgbClr val="438086"/>
                </a:solidFill>
                <a:latin typeface="+mj-ea"/>
                <a:cs typeface="Helvetica" panose="020B0604020202020204" pitchFamily="34" charset="0"/>
              </a:rPr>
              <a:t>LP</a:t>
            </a:r>
            <a:r>
              <a:rPr lang="zh-CN" altLang="en-US" sz="3200" b="1" spc="-160">
                <a:solidFill>
                  <a:srgbClr val="438086"/>
                </a:solidFill>
                <a:latin typeface="+mj-ea"/>
                <a:cs typeface="Helvetica" panose="020B0604020202020204" pitchFamily="34" charset="0"/>
              </a:rPr>
              <a:t>）</a:t>
            </a:r>
            <a:endParaRPr lang="en-US" sz="3200" b="1">
              <a:solidFill>
                <a:srgbClr val="438086"/>
              </a:solidFill>
              <a:latin typeface="+mj-ea"/>
            </a:endParaRPr>
          </a:p>
        </p:txBody>
      </p:sp>
    </p:spTree>
    <p:extLst>
      <p:ext uri="{BB962C8B-B14F-4D97-AF65-F5344CB8AC3E}">
        <p14:creationId xmlns:p14="http://schemas.microsoft.com/office/powerpoint/2010/main" val="4016983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a:extLst>
              <a:ext uri="{FF2B5EF4-FFF2-40B4-BE49-F238E27FC236}">
                <a16:creationId xmlns:a16="http://schemas.microsoft.com/office/drawing/2014/main" id="{DD5F1EC5-57FC-BB4F-9CB9-A6A095B8A6EC}"/>
              </a:ext>
            </a:extLst>
          </p:cNvPr>
          <p:cNvSpPr>
            <a:spLocks noGrp="1" noChangeArrowheads="1"/>
          </p:cNvSpPr>
          <p:nvPr>
            <p:ph type="title"/>
          </p:nvPr>
        </p:nvSpPr>
        <p:spPr>
          <a:xfrm>
            <a:off x="248174" y="457200"/>
            <a:ext cx="8229600" cy="1066800"/>
          </a:xfrm>
        </p:spPr>
        <p:txBody>
          <a:bodyPr>
            <a:normAutofit/>
          </a:bodyPr>
          <a:lstStyle/>
          <a:p>
            <a:r>
              <a:rPr lang="zh-CN" altLang="en-US" sz="3200" b="1" dirty="0">
                <a:solidFill>
                  <a:schemeClr val="accent2">
                    <a:lumMod val="75000"/>
                  </a:schemeClr>
                </a:solidFill>
                <a:latin typeface="+mj-ea"/>
              </a:rPr>
              <a:t>语用学 （</a:t>
            </a:r>
            <a:r>
              <a:rPr lang="en-US" altLang="zh-CN" sz="3200" b="1" dirty="0">
                <a:solidFill>
                  <a:schemeClr val="accent2">
                    <a:lumMod val="75000"/>
                  </a:schemeClr>
                </a:solidFill>
                <a:latin typeface="+mj-ea"/>
              </a:rPr>
              <a:t>Pragmatics</a:t>
            </a:r>
            <a:r>
              <a:rPr lang="zh-CN" altLang="en-US" sz="3200" b="1" dirty="0">
                <a:solidFill>
                  <a:schemeClr val="accent2">
                    <a:lumMod val="75000"/>
                  </a:schemeClr>
                </a:solidFill>
                <a:latin typeface="+mj-ea"/>
              </a:rPr>
              <a:t>）</a:t>
            </a:r>
            <a:endParaRPr lang="en-US" altLang="en-US" sz="3200" b="1" dirty="0">
              <a:solidFill>
                <a:schemeClr val="accent2">
                  <a:lumMod val="75000"/>
                </a:schemeClr>
              </a:solidFill>
              <a:latin typeface="+mj-ea"/>
            </a:endParaRPr>
          </a:p>
        </p:txBody>
      </p:sp>
      <p:sp>
        <p:nvSpPr>
          <p:cNvPr id="33795" name="Rectangle 3">
            <a:extLst>
              <a:ext uri="{FF2B5EF4-FFF2-40B4-BE49-F238E27FC236}">
                <a16:creationId xmlns:a16="http://schemas.microsoft.com/office/drawing/2014/main" id="{13287D2D-C91A-F645-B199-E25916952313}"/>
              </a:ext>
            </a:extLst>
          </p:cNvPr>
          <p:cNvSpPr>
            <a:spLocks noGrp="1" noChangeArrowheads="1"/>
          </p:cNvSpPr>
          <p:nvPr>
            <p:ph idx="1"/>
          </p:nvPr>
        </p:nvSpPr>
        <p:spPr>
          <a:xfrm>
            <a:off x="248174" y="1361661"/>
            <a:ext cx="8610600" cy="5599176"/>
          </a:xfrm>
        </p:spPr>
        <p:txBody>
          <a:bodyPr>
            <a:normAutofit/>
          </a:bodyPr>
          <a:lstStyle/>
          <a:p>
            <a:r>
              <a:rPr lang="zh-CN" altLang="en-US" sz="2400" dirty="0">
                <a:latin typeface="+mn-ea"/>
              </a:rPr>
              <a:t>语言的实际使用：句子在实践中的含义（意图）</a:t>
            </a:r>
            <a:endParaRPr lang="en-US" altLang="zh-CN" dirty="0">
              <a:latin typeface="+mn-ea"/>
            </a:endParaRPr>
          </a:p>
          <a:p>
            <a:pPr lvl="1"/>
            <a:r>
              <a:rPr lang="zh-CN" altLang="en-US" sz="2000" dirty="0">
                <a:latin typeface="+mn-ea"/>
              </a:rPr>
              <a:t>你有空吗？</a:t>
            </a:r>
            <a:endParaRPr lang="en-US" altLang="zh-CN" sz="2000" dirty="0">
              <a:latin typeface="+mn-ea"/>
            </a:endParaRPr>
          </a:p>
          <a:p>
            <a:pPr lvl="1"/>
            <a:r>
              <a:rPr lang="zh-CN" altLang="en-US" sz="2000" dirty="0">
                <a:latin typeface="+mn-ea"/>
              </a:rPr>
              <a:t>你好吗？</a:t>
            </a:r>
            <a:endParaRPr lang="en-US" altLang="zh-CN" sz="2000" dirty="0">
              <a:latin typeface="+mn-ea"/>
            </a:endParaRPr>
          </a:p>
          <a:p>
            <a:pPr lvl="1"/>
            <a:endParaRPr lang="en-US" altLang="zh-CN" sz="2000" dirty="0">
              <a:latin typeface="+mn-ea"/>
            </a:endParaRPr>
          </a:p>
          <a:p>
            <a:r>
              <a:rPr lang="zh-CN" altLang="en-US" sz="2400" dirty="0">
                <a:latin typeface="+mn-ea"/>
              </a:rPr>
              <a:t>使用上下文</a:t>
            </a:r>
            <a:endParaRPr lang="en-US" altLang="en-US" sz="2400" dirty="0">
              <a:latin typeface="+mn-ea"/>
            </a:endParaRPr>
          </a:p>
          <a:p>
            <a:pPr lvl="1"/>
            <a:r>
              <a:rPr lang="zh-CN" altLang="en-US" sz="2000" dirty="0">
                <a:latin typeface="+mn-ea"/>
              </a:rPr>
              <a:t>何时，何人，向谁，为什么，何时说 </a:t>
            </a:r>
            <a:endParaRPr lang="en-US" altLang="en-US" sz="2000" dirty="0">
              <a:latin typeface="+mn-ea"/>
            </a:endParaRPr>
          </a:p>
          <a:p>
            <a:pPr lvl="1"/>
            <a:r>
              <a:rPr lang="zh-CN" altLang="en-US" sz="2000" dirty="0">
                <a:latin typeface="+mn-ea"/>
              </a:rPr>
              <a:t>意图：告知，要求，承诺，批评</a:t>
            </a:r>
            <a:r>
              <a:rPr lang="en-US" altLang="en-US" sz="2000" i="1" dirty="0">
                <a:latin typeface="+mn-ea"/>
              </a:rPr>
              <a:t>,</a:t>
            </a:r>
            <a:r>
              <a:rPr lang="en-US" altLang="en-US" sz="2000" dirty="0">
                <a:latin typeface="+mn-ea"/>
              </a:rPr>
              <a:t> …</a:t>
            </a:r>
          </a:p>
          <a:p>
            <a:pPr lvl="1"/>
            <a:endParaRPr lang="en-US" altLang="en-US" sz="2000" dirty="0">
              <a:latin typeface="+mn-ea"/>
            </a:endParaRPr>
          </a:p>
          <a:p>
            <a:r>
              <a:rPr lang="zh-CN" altLang="en-US" sz="2400" dirty="0">
                <a:latin typeface="+mn-ea"/>
              </a:rPr>
              <a:t>处理代词</a:t>
            </a:r>
            <a:endParaRPr lang="en-US" altLang="en-US" sz="2400" dirty="0">
              <a:latin typeface="+mn-ea"/>
            </a:endParaRPr>
          </a:p>
          <a:p>
            <a:pPr lvl="1"/>
            <a:r>
              <a:rPr lang="en-US" altLang="en-US" sz="2400" dirty="0">
                <a:latin typeface="+mn-ea"/>
              </a:rPr>
              <a:t>“</a:t>
            </a:r>
            <a:r>
              <a:rPr lang="en-US" altLang="en-US" sz="2000" dirty="0">
                <a:latin typeface="+mn-ea"/>
              </a:rPr>
              <a:t>Mary eats apples. She likes them.”</a:t>
            </a:r>
          </a:p>
          <a:p>
            <a:pPr lvl="2"/>
            <a:r>
              <a:rPr lang="en-US" altLang="en-US" sz="2000" dirty="0">
                <a:latin typeface="+mn-ea"/>
              </a:rPr>
              <a:t>She=“Mary”, them=“apples”.</a:t>
            </a:r>
          </a:p>
          <a:p>
            <a:pPr lvl="2"/>
            <a:endParaRPr lang="en-US" altLang="en-US" sz="2000" dirty="0">
              <a:latin typeface="+mn-ea"/>
            </a:endParaRPr>
          </a:p>
          <a:p>
            <a:r>
              <a:rPr lang="zh-CN" altLang="en-US" sz="2400" dirty="0">
                <a:latin typeface="+mn-ea"/>
              </a:rPr>
              <a:t>处理歧义</a:t>
            </a:r>
            <a:endParaRPr lang="en-US" altLang="en-US" sz="2400" dirty="0">
              <a:latin typeface="+mn-ea"/>
            </a:endParaRPr>
          </a:p>
          <a:p>
            <a:pPr lvl="1"/>
            <a:r>
              <a:rPr lang="zh-CN" altLang="en-US" sz="2000" dirty="0">
                <a:latin typeface="+mn-ea"/>
              </a:rPr>
              <a:t>现实中的歧义：</a:t>
            </a:r>
            <a:r>
              <a:rPr lang="zh-CN" altLang="en-US" sz="2000" dirty="0">
                <a:solidFill>
                  <a:srgbClr val="FF0000"/>
                </a:solidFill>
                <a:latin typeface="+mn-ea"/>
              </a:rPr>
              <a:t>“你</a:t>
            </a:r>
            <a:r>
              <a:rPr lang="ja-JP" altLang="en-US" sz="2000">
                <a:solidFill>
                  <a:srgbClr val="FF0000"/>
                </a:solidFill>
                <a:latin typeface="+mn-ea"/>
              </a:rPr>
              <a:t>晚</a:t>
            </a:r>
            <a:r>
              <a:rPr lang="zh-CN" altLang="en-US" sz="2000" dirty="0">
                <a:solidFill>
                  <a:srgbClr val="FF0000"/>
                </a:solidFill>
                <a:latin typeface="+mn-ea"/>
              </a:rPr>
              <a:t>了”</a:t>
            </a:r>
            <a:r>
              <a:rPr lang="zh-CN" altLang="en-US" sz="2000" dirty="0">
                <a:latin typeface="+mn-ea"/>
              </a:rPr>
              <a:t>，这是批评还是告知？</a:t>
            </a:r>
            <a:endParaRPr lang="en-US" altLang="en-US" sz="2000" dirty="0">
              <a:latin typeface="+mn-ea"/>
            </a:endParaRPr>
          </a:p>
        </p:txBody>
      </p:sp>
      <p:cxnSp>
        <p:nvCxnSpPr>
          <p:cNvPr id="33796" name="AutoShape 4">
            <a:extLst>
              <a:ext uri="{FF2B5EF4-FFF2-40B4-BE49-F238E27FC236}">
                <a16:creationId xmlns:a16="http://schemas.microsoft.com/office/drawing/2014/main" id="{BB589588-59E5-C842-97B7-A991FFBADFE7}"/>
              </a:ext>
            </a:extLst>
          </p:cNvPr>
          <p:cNvCxnSpPr>
            <a:cxnSpLocks noChangeShapeType="1"/>
            <a:stCxn id="33795" idx="1"/>
            <a:endCxn id="33795" idx="1"/>
          </p:cNvCxnSpPr>
          <p:nvPr/>
        </p:nvCxnSpPr>
        <p:spPr bwMode="auto">
          <a:xfrm>
            <a:off x="248174" y="4161249"/>
            <a:ext cx="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33254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9037B799-96F9-E944-AB99-0F1440C6E325}"/>
              </a:ext>
            </a:extLst>
          </p:cNvPr>
          <p:cNvSpPr>
            <a:spLocks noGrp="1" noChangeArrowheads="1"/>
          </p:cNvSpPr>
          <p:nvPr>
            <p:ph type="title"/>
          </p:nvPr>
        </p:nvSpPr>
        <p:spPr>
          <a:xfrm>
            <a:off x="457200" y="544286"/>
            <a:ext cx="8229600" cy="1066800"/>
          </a:xfrm>
        </p:spPr>
        <p:txBody>
          <a:bodyPr/>
          <a:lstStyle/>
          <a:p>
            <a:r>
              <a:rPr lang="en-US" altLang="en-US" b="1">
                <a:solidFill>
                  <a:srgbClr val="0000FF"/>
                </a:solidFill>
              </a:rPr>
              <a:t>Discourse</a:t>
            </a:r>
          </a:p>
        </p:txBody>
      </p:sp>
      <p:sp>
        <p:nvSpPr>
          <p:cNvPr id="29701" name="Rectangle 3">
            <a:extLst>
              <a:ext uri="{FF2B5EF4-FFF2-40B4-BE49-F238E27FC236}">
                <a16:creationId xmlns:a16="http://schemas.microsoft.com/office/drawing/2014/main" id="{606D8309-8D19-5B43-97CD-C4E1E1FFBAC6}"/>
              </a:ext>
            </a:extLst>
          </p:cNvPr>
          <p:cNvSpPr>
            <a:spLocks noGrp="1" noChangeArrowheads="1"/>
          </p:cNvSpPr>
          <p:nvPr>
            <p:ph idx="1"/>
          </p:nvPr>
        </p:nvSpPr>
        <p:spPr>
          <a:xfrm>
            <a:off x="152400" y="1600200"/>
            <a:ext cx="8839200" cy="5980176"/>
          </a:xfrm>
        </p:spPr>
        <p:txBody>
          <a:bodyPr>
            <a:normAutofit/>
          </a:bodyPr>
          <a:lstStyle/>
          <a:p>
            <a:r>
              <a:rPr lang="en-US" altLang="en-US" sz="2400">
                <a:latin typeface="Arial" panose="020B0604020202020204" pitchFamily="34" charset="0"/>
                <a:cs typeface="Arial" panose="020B0604020202020204" pitchFamily="34" charset="0"/>
              </a:rPr>
              <a:t>Discourses are collection of coherent sentences (not arbitrary set of sentences)</a:t>
            </a:r>
          </a:p>
          <a:p>
            <a:r>
              <a:rPr lang="en-US" altLang="en-US" sz="2400">
                <a:latin typeface="Arial" panose="020B0604020202020204" pitchFamily="34" charset="0"/>
                <a:cs typeface="Arial" panose="020B0604020202020204" pitchFamily="34" charset="0"/>
              </a:rPr>
              <a:t>Discourses have also hierarchical structures (similar to sentences)</a:t>
            </a:r>
          </a:p>
          <a:p>
            <a:r>
              <a:rPr lang="en-US" altLang="en-US" sz="2400" b="1">
                <a:latin typeface="Arial" panose="020B0604020202020204" pitchFamily="34" charset="0"/>
                <a:cs typeface="Arial" panose="020B0604020202020204" pitchFamily="34" charset="0"/>
              </a:rPr>
              <a:t>anaphora resolution</a:t>
            </a:r>
            <a:r>
              <a:rPr lang="en-US" altLang="en-US" sz="2400">
                <a:latin typeface="Arial" panose="020B0604020202020204" pitchFamily="34" charset="0"/>
                <a:cs typeface="Arial" panose="020B0604020202020204" pitchFamily="34" charset="0"/>
              </a:rPr>
              <a:t> -- to resolve referring expression</a:t>
            </a:r>
          </a:p>
          <a:p>
            <a:pPr lvl="1"/>
            <a:r>
              <a:rPr lang="en-US" altLang="en-US" sz="2400">
                <a:latin typeface="Arial" panose="020B0604020202020204" pitchFamily="34" charset="0"/>
                <a:cs typeface="Arial" panose="020B0604020202020204" pitchFamily="34" charset="0"/>
              </a:rPr>
              <a:t>Mary bought a book for Kelly. </a:t>
            </a:r>
            <a:r>
              <a:rPr lang="en-US" altLang="en-US" sz="2400" b="1" u="sng">
                <a:latin typeface="Arial" panose="020B0604020202020204" pitchFamily="34" charset="0"/>
                <a:cs typeface="Arial" panose="020B0604020202020204" pitchFamily="34" charset="0"/>
              </a:rPr>
              <a:t>She</a:t>
            </a:r>
            <a:r>
              <a:rPr lang="en-US" altLang="en-US" sz="2400">
                <a:latin typeface="Arial" panose="020B0604020202020204" pitchFamily="34" charset="0"/>
                <a:cs typeface="Arial" panose="020B0604020202020204" pitchFamily="34" charset="0"/>
              </a:rPr>
              <a:t> didn’t like </a:t>
            </a:r>
            <a:r>
              <a:rPr lang="en-US" altLang="en-US" sz="2400" b="1" u="sng">
                <a:latin typeface="Arial" panose="020B0604020202020204" pitchFamily="34" charset="0"/>
                <a:cs typeface="Arial" panose="020B0604020202020204" pitchFamily="34" charset="0"/>
              </a:rPr>
              <a:t>it</a:t>
            </a:r>
            <a:r>
              <a:rPr lang="en-US" altLang="en-US" sz="2400">
                <a:latin typeface="Arial" panose="020B0604020202020204" pitchFamily="34" charset="0"/>
                <a:cs typeface="Arial" panose="020B0604020202020204" pitchFamily="34" charset="0"/>
              </a:rPr>
              <a:t>.</a:t>
            </a:r>
          </a:p>
          <a:p>
            <a:pPr lvl="2"/>
            <a:r>
              <a:rPr lang="en-US" altLang="en-US" sz="2000" b="1">
                <a:latin typeface="Arial" panose="020B0604020202020204" pitchFamily="34" charset="0"/>
                <a:cs typeface="Arial" panose="020B0604020202020204" pitchFamily="34" charset="0"/>
              </a:rPr>
              <a:t>She</a:t>
            </a:r>
            <a:r>
              <a:rPr lang="en-US" altLang="en-US" sz="2000">
                <a:latin typeface="Arial" panose="020B0604020202020204" pitchFamily="34" charset="0"/>
                <a:cs typeface="Arial" panose="020B0604020202020204" pitchFamily="34" charset="0"/>
              </a:rPr>
              <a:t> refers to Mary or Kelly. -- possibly Kelly</a:t>
            </a:r>
          </a:p>
          <a:p>
            <a:pPr lvl="2"/>
            <a:r>
              <a:rPr lang="en-US" altLang="en-US" sz="2000" b="1">
                <a:latin typeface="Arial" panose="020B0604020202020204" pitchFamily="34" charset="0"/>
                <a:cs typeface="Arial" panose="020B0604020202020204" pitchFamily="34" charset="0"/>
              </a:rPr>
              <a:t>It</a:t>
            </a:r>
            <a:r>
              <a:rPr lang="en-US" altLang="en-US" sz="2000">
                <a:latin typeface="Arial" panose="020B0604020202020204" pitchFamily="34" charset="0"/>
                <a:cs typeface="Arial" panose="020B0604020202020204" pitchFamily="34" charset="0"/>
              </a:rPr>
              <a:t> refers to what -- book.</a:t>
            </a:r>
          </a:p>
          <a:p>
            <a:pPr lvl="1"/>
            <a:r>
              <a:rPr lang="en-US" altLang="en-US" sz="2400">
                <a:latin typeface="Arial" panose="020B0604020202020204" pitchFamily="34" charset="0"/>
                <a:cs typeface="Arial" panose="020B0604020202020204" pitchFamily="34" charset="0"/>
              </a:rPr>
              <a:t>Mary had to lie for Kelly. </a:t>
            </a:r>
            <a:r>
              <a:rPr lang="en-US" altLang="en-US" sz="2400" b="1" u="sng">
                <a:latin typeface="Arial" panose="020B0604020202020204" pitchFamily="34" charset="0"/>
                <a:cs typeface="Arial" panose="020B0604020202020204" pitchFamily="34" charset="0"/>
              </a:rPr>
              <a:t>She</a:t>
            </a:r>
            <a:r>
              <a:rPr lang="en-US" altLang="en-US" sz="2400">
                <a:latin typeface="Arial" panose="020B0604020202020204" pitchFamily="34" charset="0"/>
                <a:cs typeface="Arial" panose="020B0604020202020204" pitchFamily="34" charset="0"/>
              </a:rPr>
              <a:t> didn’t like </a:t>
            </a:r>
            <a:r>
              <a:rPr lang="en-US" altLang="en-US" sz="2400" b="1" u="sng">
                <a:latin typeface="Arial" panose="020B0604020202020204" pitchFamily="34" charset="0"/>
                <a:cs typeface="Arial" panose="020B0604020202020204" pitchFamily="34" charset="0"/>
              </a:rPr>
              <a:t>it</a:t>
            </a:r>
            <a:r>
              <a:rPr lang="en-US" altLang="en-US" sz="2400">
                <a:latin typeface="Arial" panose="020B0604020202020204" pitchFamily="34" charset="0"/>
                <a:cs typeface="Arial" panose="020B0604020202020204" pitchFamily="34" charset="0"/>
              </a:rPr>
              <a:t>.</a:t>
            </a:r>
          </a:p>
          <a:p>
            <a:r>
              <a:rPr lang="en-US" altLang="en-US" sz="2400">
                <a:latin typeface="Arial" panose="020B0604020202020204" pitchFamily="34" charset="0"/>
                <a:cs typeface="Arial" panose="020B0604020202020204" pitchFamily="34" charset="0"/>
              </a:rPr>
              <a:t>Discourse structure may depend on application.</a:t>
            </a:r>
          </a:p>
          <a:p>
            <a:pPr lvl="1"/>
            <a:r>
              <a:rPr lang="en-US" altLang="en-US" sz="2400">
                <a:latin typeface="Arial" panose="020B0604020202020204" pitchFamily="34" charset="0"/>
                <a:cs typeface="Arial" panose="020B0604020202020204" pitchFamily="34" charset="0"/>
              </a:rPr>
              <a:t>Monologue</a:t>
            </a:r>
          </a:p>
          <a:p>
            <a:pPr lvl="1"/>
            <a:r>
              <a:rPr lang="en-US" altLang="en-US" sz="2400">
                <a:latin typeface="Arial" panose="020B0604020202020204" pitchFamily="34" charset="0"/>
                <a:cs typeface="Arial" panose="020B0604020202020204" pitchFamily="34" charset="0"/>
              </a:rPr>
              <a:t>Dialogue</a:t>
            </a:r>
          </a:p>
          <a:p>
            <a:pPr lvl="1"/>
            <a:r>
              <a:rPr lang="en-US" altLang="en-US" sz="2400">
                <a:latin typeface="Arial" panose="020B0604020202020204" pitchFamily="34" charset="0"/>
                <a:cs typeface="Arial" panose="020B0604020202020204" pitchFamily="34" charset="0"/>
              </a:rPr>
              <a:t>Human-Computer Interaction</a:t>
            </a:r>
          </a:p>
          <a:p>
            <a:pPr lvl="1"/>
            <a:endParaRPr lang="en-US" altLang="en-US" sz="2400">
              <a:latin typeface="Arial" panose="020B0604020202020204" pitchFamily="34" charset="0"/>
              <a:cs typeface="Arial" panose="020B0604020202020204" pitchFamily="34" charset="0"/>
            </a:endParaRPr>
          </a:p>
          <a:p>
            <a:pPr lvl="1"/>
            <a:endParaRPr lang="en-US" altLang="en-US" sz="2400">
              <a:latin typeface="Arial" panose="020B0604020202020204" pitchFamily="34" charset="0"/>
              <a:cs typeface="Arial" panose="020B0604020202020204" pitchFamily="34" charset="0"/>
            </a:endParaRPr>
          </a:p>
        </p:txBody>
      </p:sp>
      <p:sp>
        <p:nvSpPr>
          <p:cNvPr id="29699" name="Slide Number Placeholder 5">
            <a:extLst>
              <a:ext uri="{FF2B5EF4-FFF2-40B4-BE49-F238E27FC236}">
                <a16:creationId xmlns:a16="http://schemas.microsoft.com/office/drawing/2014/main" id="{A9DE5F7E-65F8-A443-A858-B8BA8F276FD1}"/>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B491F9E-BDDA-A443-A6CD-0258B30F196F}" type="slidenum">
              <a:rPr lang="en-US" altLang="en-US" sz="800"/>
              <a:pPr/>
              <a:t>41</a:t>
            </a:fld>
            <a:endParaRPr lang="en-US" altLang="en-US" sz="800"/>
          </a:p>
        </p:txBody>
      </p:sp>
    </p:spTree>
    <p:extLst>
      <p:ext uri="{BB962C8B-B14F-4D97-AF65-F5344CB8AC3E}">
        <p14:creationId xmlns:p14="http://schemas.microsoft.com/office/powerpoint/2010/main" val="2355155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9037B799-96F9-E944-AB99-0F1440C6E325}"/>
              </a:ext>
            </a:extLst>
          </p:cNvPr>
          <p:cNvSpPr>
            <a:spLocks noGrp="1" noChangeArrowheads="1"/>
          </p:cNvSpPr>
          <p:nvPr>
            <p:ph type="title"/>
          </p:nvPr>
        </p:nvSpPr>
        <p:spPr>
          <a:xfrm>
            <a:off x="457200" y="544286"/>
            <a:ext cx="8229600" cy="1066800"/>
          </a:xfrm>
        </p:spPr>
        <p:txBody>
          <a:bodyPr>
            <a:normAutofit/>
          </a:bodyPr>
          <a:lstStyle/>
          <a:p>
            <a:r>
              <a:rPr lang="zh-CN" altLang="en-US" sz="3600" b="1" dirty="0">
                <a:solidFill>
                  <a:schemeClr val="accent2">
                    <a:lumMod val="75000"/>
                  </a:schemeClr>
                </a:solidFill>
                <a:latin typeface="+mj-ea"/>
              </a:rPr>
              <a:t>语篇 （</a:t>
            </a:r>
            <a:r>
              <a:rPr lang="en-US" altLang="en-US" sz="3600" b="1" dirty="0">
                <a:solidFill>
                  <a:schemeClr val="accent2">
                    <a:lumMod val="75000"/>
                  </a:schemeClr>
                </a:solidFill>
                <a:latin typeface="+mj-ea"/>
              </a:rPr>
              <a:t>Discourse</a:t>
            </a:r>
            <a:r>
              <a:rPr lang="zh-CN" altLang="en-US" sz="3600" b="1" dirty="0">
                <a:solidFill>
                  <a:schemeClr val="accent2">
                    <a:lumMod val="75000"/>
                  </a:schemeClr>
                </a:solidFill>
                <a:latin typeface="+mj-ea"/>
              </a:rPr>
              <a:t>）</a:t>
            </a:r>
            <a:endParaRPr lang="en-US" altLang="en-US" sz="3600" b="1" dirty="0">
              <a:solidFill>
                <a:schemeClr val="accent2">
                  <a:lumMod val="75000"/>
                </a:schemeClr>
              </a:solidFill>
              <a:latin typeface="+mj-ea"/>
            </a:endParaRPr>
          </a:p>
        </p:txBody>
      </p:sp>
      <p:sp>
        <p:nvSpPr>
          <p:cNvPr id="29701" name="Rectangle 3">
            <a:extLst>
              <a:ext uri="{FF2B5EF4-FFF2-40B4-BE49-F238E27FC236}">
                <a16:creationId xmlns:a16="http://schemas.microsoft.com/office/drawing/2014/main" id="{606D8309-8D19-5B43-97CD-C4E1E1FFBAC6}"/>
              </a:ext>
            </a:extLst>
          </p:cNvPr>
          <p:cNvSpPr>
            <a:spLocks noGrp="1" noChangeArrowheads="1"/>
          </p:cNvSpPr>
          <p:nvPr>
            <p:ph idx="1"/>
          </p:nvPr>
        </p:nvSpPr>
        <p:spPr>
          <a:xfrm>
            <a:off x="380997" y="1411356"/>
            <a:ext cx="8839200" cy="5980176"/>
          </a:xfrm>
        </p:spPr>
        <p:txBody>
          <a:bodyPr>
            <a:normAutofit/>
          </a:bodyPr>
          <a:lstStyle/>
          <a:p>
            <a:r>
              <a:rPr lang="zh-CN" altLang="en-US" sz="2400" dirty="0">
                <a:latin typeface="+mn-ea"/>
                <a:cs typeface="Arial" panose="020B0604020202020204" pitchFamily="34" charset="0"/>
              </a:rPr>
              <a:t>语篇是连贯语句（不是任意语句集）的集合</a:t>
            </a:r>
            <a:endParaRPr lang="en-US" altLang="en-US" sz="2400" dirty="0">
              <a:latin typeface="+mn-ea"/>
              <a:cs typeface="Arial" panose="020B0604020202020204" pitchFamily="34" charset="0"/>
            </a:endParaRPr>
          </a:p>
          <a:p>
            <a:r>
              <a:rPr lang="zh-CN" altLang="en-US" sz="2400" dirty="0">
                <a:latin typeface="+mn-ea"/>
                <a:cs typeface="Arial" panose="020B0604020202020204" pitchFamily="34" charset="0"/>
              </a:rPr>
              <a:t>语篇也具有层次结构（类似于语句）</a:t>
            </a:r>
            <a:endParaRPr lang="en-US" altLang="zh-CN" sz="2400" dirty="0">
              <a:latin typeface="+mn-ea"/>
              <a:cs typeface="Arial" panose="020B0604020202020204" pitchFamily="34" charset="0"/>
            </a:endParaRPr>
          </a:p>
          <a:p>
            <a:endParaRPr lang="en-US" altLang="en-US" sz="2400" dirty="0">
              <a:latin typeface="+mn-ea"/>
              <a:cs typeface="Arial" panose="020B0604020202020204" pitchFamily="34" charset="0"/>
            </a:endParaRPr>
          </a:p>
          <a:p>
            <a:r>
              <a:rPr lang="zh-CN" altLang="en-US" sz="2400" b="1" dirty="0">
                <a:latin typeface="+mn-ea"/>
                <a:cs typeface="Arial" panose="020B0604020202020204" pitchFamily="34" charset="0"/>
              </a:rPr>
              <a:t>复指分辨率 </a:t>
            </a:r>
            <a:r>
              <a:rPr lang="en-US" altLang="en-US" sz="2400" b="1" dirty="0">
                <a:latin typeface="+mn-ea"/>
                <a:cs typeface="Arial" panose="020B0604020202020204" pitchFamily="34" charset="0"/>
              </a:rPr>
              <a:t>anaphora resolution</a:t>
            </a:r>
            <a:r>
              <a:rPr lang="en-US" altLang="en-US" sz="2400" dirty="0">
                <a:latin typeface="+mn-ea"/>
                <a:cs typeface="Arial" panose="020B0604020202020204" pitchFamily="34" charset="0"/>
              </a:rPr>
              <a:t> -- </a:t>
            </a:r>
            <a:r>
              <a:rPr lang="zh-CN" altLang="en-US" sz="2400" dirty="0">
                <a:latin typeface="+mn-ea"/>
                <a:cs typeface="Arial" panose="020B0604020202020204" pitchFamily="34" charset="0"/>
              </a:rPr>
              <a:t>解决引用表达式</a:t>
            </a:r>
            <a:endParaRPr lang="en-US" altLang="en-US" sz="2400" dirty="0">
              <a:latin typeface="+mn-ea"/>
              <a:cs typeface="Arial" panose="020B0604020202020204" pitchFamily="34" charset="0"/>
            </a:endParaRPr>
          </a:p>
          <a:p>
            <a:pPr lvl="1"/>
            <a:r>
              <a:rPr lang="en-US" altLang="en-US" sz="2400" dirty="0">
                <a:latin typeface="Arial" panose="020B0604020202020204" pitchFamily="34" charset="0"/>
                <a:cs typeface="Arial" panose="020B0604020202020204" pitchFamily="34" charset="0"/>
              </a:rPr>
              <a:t>Mary bought a book for Kelly. </a:t>
            </a:r>
            <a:r>
              <a:rPr lang="en-US" altLang="en-US" sz="2400" b="1" u="sng" dirty="0">
                <a:latin typeface="Arial" panose="020B0604020202020204" pitchFamily="34" charset="0"/>
                <a:cs typeface="Arial" panose="020B0604020202020204" pitchFamily="34" charset="0"/>
              </a:rPr>
              <a:t>She</a:t>
            </a:r>
            <a:r>
              <a:rPr lang="en-US" altLang="en-US" sz="2400" dirty="0">
                <a:latin typeface="Arial" panose="020B0604020202020204" pitchFamily="34" charset="0"/>
                <a:cs typeface="Arial" panose="020B0604020202020204" pitchFamily="34" charset="0"/>
              </a:rPr>
              <a:t> didn’t like </a:t>
            </a:r>
            <a:r>
              <a:rPr lang="en-US" altLang="en-US" sz="2400" b="1" u="sng" dirty="0">
                <a:latin typeface="Arial" panose="020B0604020202020204" pitchFamily="34" charset="0"/>
                <a:cs typeface="Arial" panose="020B0604020202020204" pitchFamily="34" charset="0"/>
              </a:rPr>
              <a:t>it</a:t>
            </a:r>
            <a:r>
              <a:rPr lang="en-US" altLang="en-US" sz="2400" dirty="0">
                <a:latin typeface="Arial" panose="020B0604020202020204" pitchFamily="34" charset="0"/>
                <a:cs typeface="Arial" panose="020B0604020202020204" pitchFamily="34" charset="0"/>
              </a:rPr>
              <a:t>.</a:t>
            </a:r>
          </a:p>
          <a:p>
            <a:pPr lvl="2"/>
            <a:r>
              <a:rPr lang="en-US" altLang="en-US" sz="2000" b="1" dirty="0">
                <a:latin typeface="+mn-ea"/>
                <a:cs typeface="Arial" panose="020B0604020202020204" pitchFamily="34" charset="0"/>
              </a:rPr>
              <a:t>She</a:t>
            </a:r>
            <a:r>
              <a:rPr lang="en-US" altLang="en-US" sz="2000" dirty="0">
                <a:latin typeface="+mn-ea"/>
                <a:cs typeface="Arial" panose="020B0604020202020204" pitchFamily="34" charset="0"/>
              </a:rPr>
              <a:t> </a:t>
            </a:r>
            <a:r>
              <a:rPr lang="zh-CN" altLang="en-US" sz="2000" dirty="0">
                <a:latin typeface="+mn-ea"/>
                <a:cs typeface="Arial" panose="020B0604020202020204" pitchFamily="34" charset="0"/>
              </a:rPr>
              <a:t>指</a:t>
            </a:r>
            <a:r>
              <a:rPr lang="en-US" altLang="en-US" sz="2000" dirty="0">
                <a:latin typeface="+mn-ea"/>
                <a:cs typeface="Arial" panose="020B0604020202020204" pitchFamily="34" charset="0"/>
              </a:rPr>
              <a:t> Mary </a:t>
            </a:r>
            <a:r>
              <a:rPr lang="zh-CN" altLang="en-US" sz="2000" dirty="0">
                <a:latin typeface="+mn-ea"/>
                <a:cs typeface="Arial" panose="020B0604020202020204" pitchFamily="34" charset="0"/>
              </a:rPr>
              <a:t>或</a:t>
            </a:r>
            <a:r>
              <a:rPr lang="en-US" altLang="en-US" sz="2000" dirty="0">
                <a:latin typeface="+mn-ea"/>
                <a:cs typeface="Arial" panose="020B0604020202020204" pitchFamily="34" charset="0"/>
              </a:rPr>
              <a:t> Kelly. – </a:t>
            </a:r>
            <a:r>
              <a:rPr lang="zh-CN" altLang="en-US" sz="2000" dirty="0">
                <a:latin typeface="+mn-ea"/>
                <a:cs typeface="Arial" panose="020B0604020202020204" pitchFamily="34" charset="0"/>
              </a:rPr>
              <a:t>可能是</a:t>
            </a:r>
            <a:r>
              <a:rPr lang="en-US" altLang="en-US" sz="2000" dirty="0">
                <a:latin typeface="+mn-ea"/>
                <a:cs typeface="Arial" panose="020B0604020202020204" pitchFamily="34" charset="0"/>
              </a:rPr>
              <a:t> Kelly</a:t>
            </a:r>
          </a:p>
          <a:p>
            <a:pPr lvl="2"/>
            <a:r>
              <a:rPr lang="en-US" altLang="en-US" sz="2000" b="1" dirty="0">
                <a:latin typeface="+mn-ea"/>
                <a:cs typeface="Arial" panose="020B0604020202020204" pitchFamily="34" charset="0"/>
              </a:rPr>
              <a:t>It</a:t>
            </a:r>
            <a:r>
              <a:rPr lang="en-US" altLang="en-US" sz="2000" dirty="0">
                <a:latin typeface="+mn-ea"/>
                <a:cs typeface="Arial" panose="020B0604020202020204" pitchFamily="34" charset="0"/>
              </a:rPr>
              <a:t> </a:t>
            </a:r>
            <a:r>
              <a:rPr lang="zh-CN" altLang="en-US" sz="2000" dirty="0">
                <a:latin typeface="+mn-ea"/>
                <a:cs typeface="Arial" panose="020B0604020202020204" pitchFamily="34" charset="0"/>
              </a:rPr>
              <a:t>指</a:t>
            </a:r>
            <a:r>
              <a:rPr lang="en-US" altLang="en-US" sz="2000" dirty="0">
                <a:latin typeface="+mn-ea"/>
                <a:cs typeface="Arial" panose="020B0604020202020204" pitchFamily="34" charset="0"/>
              </a:rPr>
              <a:t> book.</a:t>
            </a:r>
          </a:p>
          <a:p>
            <a:pPr lvl="1"/>
            <a:r>
              <a:rPr lang="en-US" altLang="en-US" sz="2400" dirty="0">
                <a:latin typeface="Arial" panose="020B0604020202020204" pitchFamily="34" charset="0"/>
                <a:cs typeface="Arial" panose="020B0604020202020204" pitchFamily="34" charset="0"/>
              </a:rPr>
              <a:t>Mary had to lie for Kelly. </a:t>
            </a:r>
            <a:r>
              <a:rPr lang="en-US" altLang="en-US" sz="2400" b="1" u="sng" dirty="0">
                <a:latin typeface="Arial" panose="020B0604020202020204" pitchFamily="34" charset="0"/>
                <a:cs typeface="Arial" panose="020B0604020202020204" pitchFamily="34" charset="0"/>
              </a:rPr>
              <a:t>She</a:t>
            </a:r>
            <a:r>
              <a:rPr lang="en-US" altLang="en-US" sz="2400" dirty="0">
                <a:latin typeface="Arial" panose="020B0604020202020204" pitchFamily="34" charset="0"/>
                <a:cs typeface="Arial" panose="020B0604020202020204" pitchFamily="34" charset="0"/>
              </a:rPr>
              <a:t> didn’t like </a:t>
            </a:r>
            <a:r>
              <a:rPr lang="en-US" altLang="en-US" sz="2400" b="1" u="sng" dirty="0">
                <a:latin typeface="Arial" panose="020B0604020202020204" pitchFamily="34" charset="0"/>
                <a:cs typeface="Arial" panose="020B0604020202020204" pitchFamily="34" charset="0"/>
              </a:rPr>
              <a:t>it</a:t>
            </a:r>
            <a:r>
              <a:rPr lang="en-US" altLang="en-US" sz="2400" dirty="0">
                <a:latin typeface="Arial" panose="020B0604020202020204" pitchFamily="34" charset="0"/>
                <a:cs typeface="Arial" panose="020B0604020202020204" pitchFamily="34" charset="0"/>
              </a:rPr>
              <a:t>.</a:t>
            </a:r>
          </a:p>
          <a:p>
            <a:pPr lvl="1"/>
            <a:endParaRPr lang="en-US" altLang="en-US" sz="2400" dirty="0">
              <a:latin typeface="Arial" panose="020B0604020202020204" pitchFamily="34" charset="0"/>
              <a:cs typeface="Arial" panose="020B0604020202020204" pitchFamily="34" charset="0"/>
            </a:endParaRPr>
          </a:p>
          <a:p>
            <a:r>
              <a:rPr lang="zh-CN" altLang="en-US" sz="2400" dirty="0">
                <a:latin typeface="+mn-ea"/>
                <a:cs typeface="Arial" panose="020B0604020202020204" pitchFamily="34" charset="0"/>
              </a:rPr>
              <a:t>语篇结构可能会根据应用改变</a:t>
            </a:r>
            <a:endParaRPr lang="en-US" altLang="en-US" sz="2400" dirty="0">
              <a:latin typeface="+mn-ea"/>
              <a:cs typeface="Arial" panose="020B0604020202020204" pitchFamily="34" charset="0"/>
            </a:endParaRPr>
          </a:p>
          <a:p>
            <a:pPr lvl="1"/>
            <a:r>
              <a:rPr lang="zh-CN" altLang="en-US" sz="2400" dirty="0">
                <a:latin typeface="+mn-ea"/>
                <a:cs typeface="Arial" panose="020B0604020202020204" pitchFamily="34" charset="0"/>
              </a:rPr>
              <a:t>独白</a:t>
            </a:r>
            <a:endParaRPr lang="en-US" altLang="en-US" sz="2400" dirty="0">
              <a:latin typeface="+mn-ea"/>
              <a:cs typeface="Arial" panose="020B0604020202020204" pitchFamily="34" charset="0"/>
            </a:endParaRPr>
          </a:p>
          <a:p>
            <a:pPr lvl="1"/>
            <a:r>
              <a:rPr lang="zh-CN" altLang="en-US" sz="2400" dirty="0">
                <a:latin typeface="+mn-ea"/>
                <a:cs typeface="Arial" panose="020B0604020202020204" pitchFamily="34" charset="0"/>
              </a:rPr>
              <a:t>对话</a:t>
            </a:r>
            <a:endParaRPr lang="en-US" altLang="en-US" sz="2400" dirty="0">
              <a:latin typeface="+mn-ea"/>
              <a:cs typeface="Arial" panose="020B0604020202020204" pitchFamily="34" charset="0"/>
            </a:endParaRPr>
          </a:p>
          <a:p>
            <a:pPr lvl="1"/>
            <a:r>
              <a:rPr lang="zh-CN" altLang="en-US" sz="2400" dirty="0">
                <a:latin typeface="+mn-ea"/>
                <a:cs typeface="Arial" panose="020B0604020202020204" pitchFamily="34" charset="0"/>
              </a:rPr>
              <a:t>人机交互</a:t>
            </a:r>
            <a:endParaRPr lang="en-US" altLang="en-US" sz="2400" dirty="0">
              <a:latin typeface="+mn-ea"/>
              <a:cs typeface="Arial" panose="020B0604020202020204" pitchFamily="34" charset="0"/>
            </a:endParaRPr>
          </a:p>
          <a:p>
            <a:pPr lvl="1"/>
            <a:endParaRPr lang="en-US" altLang="en-US" sz="2400" dirty="0">
              <a:latin typeface="+mn-ea"/>
              <a:cs typeface="Arial" panose="020B0604020202020204" pitchFamily="34" charset="0"/>
            </a:endParaRPr>
          </a:p>
        </p:txBody>
      </p:sp>
      <p:sp>
        <p:nvSpPr>
          <p:cNvPr id="29699" name="Slide Number Placeholder 5">
            <a:extLst>
              <a:ext uri="{FF2B5EF4-FFF2-40B4-BE49-F238E27FC236}">
                <a16:creationId xmlns:a16="http://schemas.microsoft.com/office/drawing/2014/main" id="{A9DE5F7E-65F8-A443-A858-B8BA8F276FD1}"/>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B491F9E-BDDA-A443-A6CD-0258B30F196F}" type="slidenum">
              <a:rPr lang="en-US" altLang="en-US" sz="800"/>
              <a:pPr/>
              <a:t>42</a:t>
            </a:fld>
            <a:endParaRPr lang="en-US" altLang="en-US" sz="800"/>
          </a:p>
        </p:txBody>
      </p:sp>
    </p:spTree>
    <p:extLst>
      <p:ext uri="{BB962C8B-B14F-4D97-AF65-F5344CB8AC3E}">
        <p14:creationId xmlns:p14="http://schemas.microsoft.com/office/powerpoint/2010/main" val="2035218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a:extLst>
              <a:ext uri="{FF2B5EF4-FFF2-40B4-BE49-F238E27FC236}">
                <a16:creationId xmlns:a16="http://schemas.microsoft.com/office/drawing/2014/main" id="{89FC4878-8A6F-D947-B2A3-E1A65B94AF34}"/>
              </a:ext>
            </a:extLst>
          </p:cNvPr>
          <p:cNvSpPr>
            <a:spLocks noGrp="1" noChangeArrowheads="1"/>
          </p:cNvSpPr>
          <p:nvPr>
            <p:ph type="title"/>
          </p:nvPr>
        </p:nvSpPr>
        <p:spPr>
          <a:xfrm>
            <a:off x="381000" y="1187741"/>
            <a:ext cx="7086600" cy="487362"/>
          </a:xfrm>
          <a:noFill/>
          <a:ln/>
        </p:spPr>
        <p:txBody>
          <a:bodyPr lIns="92075" tIns="46038" rIns="92075" bIns="46038" anchor="b">
            <a:noAutofit/>
          </a:bodyPr>
          <a:lstStyle/>
          <a:p>
            <a:r>
              <a:rPr lang="zh-CN" altLang="en-US" b="1" dirty="0">
                <a:solidFill>
                  <a:schemeClr val="accent2">
                    <a:lumMod val="75000"/>
                  </a:schemeClr>
                </a:solidFill>
                <a:latin typeface="+mj-ea"/>
              </a:rPr>
              <a:t>主题</a:t>
            </a:r>
            <a:r>
              <a:rPr lang="ja-JP" altLang="en-US" b="1">
                <a:solidFill>
                  <a:schemeClr val="accent2">
                    <a:lumMod val="75000"/>
                  </a:schemeClr>
                </a:solidFill>
                <a:latin typeface="+mj-ea"/>
              </a:rPr>
              <a:t>模型</a:t>
            </a:r>
            <a:endParaRPr lang="en-US" altLang="zh-CN" b="1" dirty="0">
              <a:solidFill>
                <a:schemeClr val="accent2">
                  <a:lumMod val="75000"/>
                </a:schemeClr>
              </a:solidFill>
              <a:latin typeface="+mj-ea"/>
            </a:endParaRPr>
          </a:p>
        </p:txBody>
      </p:sp>
      <p:pic>
        <p:nvPicPr>
          <p:cNvPr id="920581" name="Picture 5">
            <a:extLst>
              <a:ext uri="{FF2B5EF4-FFF2-40B4-BE49-F238E27FC236}">
                <a16:creationId xmlns:a16="http://schemas.microsoft.com/office/drawing/2014/main" id="{029AEE52-DCD8-5B4C-AE4C-659D47058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286000"/>
            <a:ext cx="456247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920582" name="Picture 6">
            <a:extLst>
              <a:ext uri="{FF2B5EF4-FFF2-40B4-BE49-F238E27FC236}">
                <a16:creationId xmlns:a16="http://schemas.microsoft.com/office/drawing/2014/main" id="{862FBE0C-AD7E-174A-854A-E3B978F8B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62200"/>
            <a:ext cx="4495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1254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28" name="Picture 4">
            <a:extLst>
              <a:ext uri="{FF2B5EF4-FFF2-40B4-BE49-F238E27FC236}">
                <a16:creationId xmlns:a16="http://schemas.microsoft.com/office/drawing/2014/main" id="{7EABE594-7D83-2D44-9533-34E9C2A18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4419600"/>
            <a:ext cx="7348537"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22629" name="Picture 5">
            <a:extLst>
              <a:ext uri="{FF2B5EF4-FFF2-40B4-BE49-F238E27FC236}">
                <a16:creationId xmlns:a16="http://schemas.microsoft.com/office/drawing/2014/main" id="{BDB5E437-6FED-BC47-84AC-65846B26C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1069848"/>
            <a:ext cx="4562475" cy="3276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113C8C62-EA75-4744-BD33-962E94144C24}"/>
              </a:ext>
            </a:extLst>
          </p:cNvPr>
          <p:cNvSpPr>
            <a:spLocks noGrp="1" noChangeArrowheads="1"/>
          </p:cNvSpPr>
          <p:nvPr>
            <p:ph type="title"/>
          </p:nvPr>
        </p:nvSpPr>
        <p:spPr>
          <a:xfrm>
            <a:off x="609600" y="1192213"/>
            <a:ext cx="7086600" cy="487362"/>
          </a:xfrm>
          <a:noFill/>
          <a:ln/>
        </p:spPr>
        <p:txBody>
          <a:bodyPr lIns="92075" tIns="46038" rIns="92075" bIns="46038" anchor="b">
            <a:noAutofit/>
          </a:bodyPr>
          <a:lstStyle/>
          <a:p>
            <a:r>
              <a:rPr lang="zh-CN" altLang="en-US" b="1" dirty="0">
                <a:solidFill>
                  <a:schemeClr val="accent2">
                    <a:lumMod val="75000"/>
                  </a:schemeClr>
                </a:solidFill>
                <a:latin typeface="+mj-ea"/>
              </a:rPr>
              <a:t>主题</a:t>
            </a:r>
            <a:r>
              <a:rPr lang="ja-JP" altLang="en-US" b="1">
                <a:solidFill>
                  <a:schemeClr val="accent2">
                    <a:lumMod val="75000"/>
                  </a:schemeClr>
                </a:solidFill>
                <a:latin typeface="+mj-ea"/>
              </a:rPr>
              <a:t>模型</a:t>
            </a:r>
            <a:endParaRPr lang="en-US" altLang="zh-CN" b="1" dirty="0">
              <a:solidFill>
                <a:schemeClr val="accent2">
                  <a:lumMod val="75000"/>
                </a:schemeClr>
              </a:solidFill>
              <a:latin typeface="+mj-ea"/>
            </a:endParaRPr>
          </a:p>
        </p:txBody>
      </p:sp>
    </p:spTree>
    <p:extLst>
      <p:ext uri="{BB962C8B-B14F-4D97-AF65-F5344CB8AC3E}">
        <p14:creationId xmlns:p14="http://schemas.microsoft.com/office/powerpoint/2010/main" val="596776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9794" name="Rectangle 2">
            <a:extLst>
              <a:ext uri="{FF2B5EF4-FFF2-40B4-BE49-F238E27FC236}">
                <a16:creationId xmlns:a16="http://schemas.microsoft.com/office/drawing/2014/main" id="{F42F3A30-7709-5540-9A41-5586B1BD6491}"/>
              </a:ext>
            </a:extLst>
          </p:cNvPr>
          <p:cNvSpPr>
            <a:spLocks noGrp="1" noChangeArrowheads="1"/>
          </p:cNvSpPr>
          <p:nvPr>
            <p:ph type="title"/>
          </p:nvPr>
        </p:nvSpPr>
        <p:spPr>
          <a:xfrm>
            <a:off x="457200" y="433481"/>
            <a:ext cx="8229600" cy="1066800"/>
          </a:xfrm>
        </p:spPr>
        <p:txBody>
          <a:bodyPr>
            <a:noAutofit/>
          </a:bodyPr>
          <a:lstStyle/>
          <a:p>
            <a:r>
              <a:rPr lang="en-US" sz="3200" b="1">
                <a:solidFill>
                  <a:schemeClr val="accent2">
                    <a:lumMod val="75000"/>
                  </a:schemeClr>
                </a:solidFill>
                <a:latin typeface="+mj-ea"/>
              </a:rPr>
              <a:t>LDA</a:t>
            </a:r>
            <a:r>
              <a:rPr lang="zh-CN" altLang="en-US" sz="3200" b="1">
                <a:solidFill>
                  <a:schemeClr val="accent2">
                    <a:lumMod val="75000"/>
                  </a:schemeClr>
                </a:solidFill>
                <a:latin typeface="+mj-ea"/>
              </a:rPr>
              <a:t>模型</a:t>
            </a:r>
            <a:r>
              <a:rPr lang="en-US" sz="3200" b="1">
                <a:solidFill>
                  <a:schemeClr val="accent2">
                    <a:lumMod val="75000"/>
                  </a:schemeClr>
                </a:solidFill>
                <a:latin typeface="+mj-ea"/>
              </a:rPr>
              <a:t>（Latent Dirichlet Allocation）</a:t>
            </a:r>
            <a:endParaRPr lang="zh-CN" altLang="en-US" sz="3200" b="1">
              <a:solidFill>
                <a:schemeClr val="accent2">
                  <a:lumMod val="75000"/>
                </a:schemeClr>
              </a:solidFill>
              <a:latin typeface="+mj-ea"/>
            </a:endParaRPr>
          </a:p>
        </p:txBody>
      </p:sp>
      <p:grpSp>
        <p:nvGrpSpPr>
          <p:cNvPr id="929795" name="Group 3">
            <a:extLst>
              <a:ext uri="{FF2B5EF4-FFF2-40B4-BE49-F238E27FC236}">
                <a16:creationId xmlns:a16="http://schemas.microsoft.com/office/drawing/2014/main" id="{91BA4A9A-7FF8-9840-856A-916469C75615}"/>
              </a:ext>
            </a:extLst>
          </p:cNvPr>
          <p:cNvGrpSpPr>
            <a:grpSpLocks/>
          </p:cNvGrpSpPr>
          <p:nvPr/>
        </p:nvGrpSpPr>
        <p:grpSpPr bwMode="auto">
          <a:xfrm>
            <a:off x="3403600" y="1844675"/>
            <a:ext cx="4481513" cy="4751388"/>
            <a:chOff x="2144" y="981"/>
            <a:chExt cx="2823" cy="2993"/>
          </a:xfrm>
        </p:grpSpPr>
        <p:grpSp>
          <p:nvGrpSpPr>
            <p:cNvPr id="929796" name="Group 4">
              <a:extLst>
                <a:ext uri="{FF2B5EF4-FFF2-40B4-BE49-F238E27FC236}">
                  <a16:creationId xmlns:a16="http://schemas.microsoft.com/office/drawing/2014/main" id="{F0CE8FBB-D5DA-3A42-ABF5-F4E7BF59897B}"/>
                </a:ext>
              </a:extLst>
            </p:cNvPr>
            <p:cNvGrpSpPr>
              <a:grpSpLocks/>
            </p:cNvGrpSpPr>
            <p:nvPr/>
          </p:nvGrpSpPr>
          <p:grpSpPr bwMode="auto">
            <a:xfrm>
              <a:off x="2144" y="1253"/>
              <a:ext cx="1496" cy="2721"/>
              <a:chOff x="2144" y="754"/>
              <a:chExt cx="1496" cy="2721"/>
            </a:xfrm>
          </p:grpSpPr>
          <p:sp>
            <p:nvSpPr>
              <p:cNvPr id="929797" name="Rectangle 5">
                <a:extLst>
                  <a:ext uri="{FF2B5EF4-FFF2-40B4-BE49-F238E27FC236}">
                    <a16:creationId xmlns:a16="http://schemas.microsoft.com/office/drawing/2014/main" id="{C9C1019C-D193-5946-94C6-C84DE19F7A3B}"/>
                  </a:ext>
                </a:extLst>
              </p:cNvPr>
              <p:cNvSpPr>
                <a:spLocks noChangeArrowheads="1"/>
              </p:cNvSpPr>
              <p:nvPr/>
            </p:nvSpPr>
            <p:spPr bwMode="auto">
              <a:xfrm>
                <a:off x="2144" y="754"/>
                <a:ext cx="1496" cy="272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798" name="Object 6">
                <a:extLst>
                  <a:ext uri="{FF2B5EF4-FFF2-40B4-BE49-F238E27FC236}">
                    <a16:creationId xmlns:a16="http://schemas.microsoft.com/office/drawing/2014/main" id="{17E7646E-EA14-BB45-AA8B-11552D3672D4}"/>
                  </a:ext>
                </a:extLst>
              </p:cNvPr>
              <p:cNvGraphicFramePr>
                <a:graphicFrameLocks noChangeAspect="1"/>
              </p:cNvGraphicFramePr>
              <p:nvPr/>
            </p:nvGraphicFramePr>
            <p:xfrm>
              <a:off x="2925" y="3250"/>
              <a:ext cx="708" cy="225"/>
            </p:xfrm>
            <a:graphic>
              <a:graphicData uri="http://schemas.openxmlformats.org/presentationml/2006/ole">
                <mc:AlternateContent xmlns:mc="http://schemas.openxmlformats.org/markup-compatibility/2006">
                  <mc:Choice xmlns:v="urn:schemas-microsoft-com:vml" Requires="v">
                    <p:oleObj spid="_x0000_s214334" name="Equation" r:id="rId4" imgW="12877800" imgH="4102100" progId="Equation.DSMT4">
                      <p:embed/>
                    </p:oleObj>
                  </mc:Choice>
                  <mc:Fallback>
                    <p:oleObj name="Equation" r:id="rId4" imgW="12877800" imgH="4102100" progId="Equation.DSMT4">
                      <p:embed/>
                      <p:pic>
                        <p:nvPicPr>
                          <p:cNvPr id="929798" name="Object 6">
                            <a:extLst>
                              <a:ext uri="{FF2B5EF4-FFF2-40B4-BE49-F238E27FC236}">
                                <a16:creationId xmlns:a16="http://schemas.microsoft.com/office/drawing/2014/main" id="{17E7646E-EA14-BB45-AA8B-11552D367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 y="3250"/>
                            <a:ext cx="708" cy="2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9799" name="AutoShape 7">
              <a:extLst>
                <a:ext uri="{FF2B5EF4-FFF2-40B4-BE49-F238E27FC236}">
                  <a16:creationId xmlns:a16="http://schemas.microsoft.com/office/drawing/2014/main" id="{7F1F4DC7-1B5F-2D43-B117-C589A8DE25B3}"/>
                </a:ext>
              </a:extLst>
            </p:cNvPr>
            <p:cNvSpPr>
              <a:spLocks noChangeArrowheads="1"/>
            </p:cNvSpPr>
            <p:nvPr/>
          </p:nvSpPr>
          <p:spPr bwMode="auto">
            <a:xfrm>
              <a:off x="3885" y="981"/>
              <a:ext cx="1082" cy="318"/>
            </a:xfrm>
            <a:prstGeom prst="wedgeRectCallout">
              <a:avLst>
                <a:gd name="adj1" fmla="val -73569"/>
                <a:gd name="adj2" fmla="val 171384"/>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solidFill>
                    <a:srgbClr val="000000"/>
                  </a:solidFill>
                  <a:latin typeface="Times New Roman" panose="02020603050405020304" pitchFamily="18" charset="0"/>
                  <a:ea typeface="宋体" panose="02010600030101010101" pitchFamily="2" charset="-122"/>
                </a:rPr>
                <a:t>Documents</a:t>
              </a:r>
            </a:p>
          </p:txBody>
        </p:sp>
      </p:grpSp>
      <p:grpSp>
        <p:nvGrpSpPr>
          <p:cNvPr id="929800" name="Group 8">
            <a:extLst>
              <a:ext uri="{FF2B5EF4-FFF2-40B4-BE49-F238E27FC236}">
                <a16:creationId xmlns:a16="http://schemas.microsoft.com/office/drawing/2014/main" id="{19017373-F7FD-E741-8D06-52FDD15E4D4B}"/>
              </a:ext>
            </a:extLst>
          </p:cNvPr>
          <p:cNvGrpSpPr>
            <a:grpSpLocks/>
          </p:cNvGrpSpPr>
          <p:nvPr/>
        </p:nvGrpSpPr>
        <p:grpSpPr bwMode="auto">
          <a:xfrm>
            <a:off x="3708400" y="3140075"/>
            <a:ext cx="4176713" cy="3024188"/>
            <a:chOff x="2336" y="1978"/>
            <a:chExt cx="2631" cy="1905"/>
          </a:xfrm>
        </p:grpSpPr>
        <p:grpSp>
          <p:nvGrpSpPr>
            <p:cNvPr id="929801" name="Group 9">
              <a:extLst>
                <a:ext uri="{FF2B5EF4-FFF2-40B4-BE49-F238E27FC236}">
                  <a16:creationId xmlns:a16="http://schemas.microsoft.com/office/drawing/2014/main" id="{3C80B93E-F416-F04C-A3DF-940AC173D175}"/>
                </a:ext>
              </a:extLst>
            </p:cNvPr>
            <p:cNvGrpSpPr>
              <a:grpSpLocks/>
            </p:cNvGrpSpPr>
            <p:nvPr/>
          </p:nvGrpSpPr>
          <p:grpSpPr bwMode="auto">
            <a:xfrm>
              <a:off x="2336" y="2205"/>
              <a:ext cx="1088" cy="1678"/>
              <a:chOff x="2336" y="2205"/>
              <a:chExt cx="1088" cy="1678"/>
            </a:xfrm>
          </p:grpSpPr>
          <p:sp>
            <p:nvSpPr>
              <p:cNvPr id="929802" name="Rectangle 10">
                <a:extLst>
                  <a:ext uri="{FF2B5EF4-FFF2-40B4-BE49-F238E27FC236}">
                    <a16:creationId xmlns:a16="http://schemas.microsoft.com/office/drawing/2014/main" id="{5741E99F-79E6-2642-9BF6-40E3469E6ACE}"/>
                  </a:ext>
                </a:extLst>
              </p:cNvPr>
              <p:cNvSpPr>
                <a:spLocks noChangeArrowheads="1"/>
              </p:cNvSpPr>
              <p:nvPr/>
            </p:nvSpPr>
            <p:spPr bwMode="auto">
              <a:xfrm>
                <a:off x="2336" y="2205"/>
                <a:ext cx="1088" cy="167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803" name="Object 11">
                <a:extLst>
                  <a:ext uri="{FF2B5EF4-FFF2-40B4-BE49-F238E27FC236}">
                    <a16:creationId xmlns:a16="http://schemas.microsoft.com/office/drawing/2014/main" id="{FCF5C443-523A-D640-8793-EEEDD547EB01}"/>
                  </a:ext>
                </a:extLst>
              </p:cNvPr>
              <p:cNvGraphicFramePr>
                <a:graphicFrameLocks noChangeAspect="1"/>
              </p:cNvGraphicFramePr>
              <p:nvPr/>
            </p:nvGraphicFramePr>
            <p:xfrm>
              <a:off x="2699" y="3642"/>
              <a:ext cx="724" cy="241"/>
            </p:xfrm>
            <a:graphic>
              <a:graphicData uri="http://schemas.openxmlformats.org/presentationml/2006/ole">
                <mc:AlternateContent xmlns:mc="http://schemas.openxmlformats.org/markup-compatibility/2006">
                  <mc:Choice xmlns:v="urn:schemas-microsoft-com:vml" Requires="v">
                    <p:oleObj spid="_x0000_s214335" name="Equation" r:id="rId6" imgW="13169900" imgH="4394200" progId="Equation.DSMT4">
                      <p:embed/>
                    </p:oleObj>
                  </mc:Choice>
                  <mc:Fallback>
                    <p:oleObj name="Equation" r:id="rId6" imgW="13169900" imgH="4394200" progId="Equation.DSMT4">
                      <p:embed/>
                      <p:pic>
                        <p:nvPicPr>
                          <p:cNvPr id="929803" name="Object 11">
                            <a:extLst>
                              <a:ext uri="{FF2B5EF4-FFF2-40B4-BE49-F238E27FC236}">
                                <a16:creationId xmlns:a16="http://schemas.microsoft.com/office/drawing/2014/main" id="{FCF5C443-523A-D640-8793-EEEDD547E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9" y="3642"/>
                            <a:ext cx="724" cy="24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29804" name="Group 12">
              <a:extLst>
                <a:ext uri="{FF2B5EF4-FFF2-40B4-BE49-F238E27FC236}">
                  <a16:creationId xmlns:a16="http://schemas.microsoft.com/office/drawing/2014/main" id="{3CEA3769-602F-1B48-BE8F-B42B1778A79F}"/>
                </a:ext>
              </a:extLst>
            </p:cNvPr>
            <p:cNvGrpSpPr>
              <a:grpSpLocks/>
            </p:cNvGrpSpPr>
            <p:nvPr/>
          </p:nvGrpSpPr>
          <p:grpSpPr bwMode="auto">
            <a:xfrm>
              <a:off x="2608" y="2432"/>
              <a:ext cx="454" cy="454"/>
              <a:chOff x="657" y="2568"/>
              <a:chExt cx="454" cy="454"/>
            </a:xfrm>
          </p:grpSpPr>
          <p:sp>
            <p:nvSpPr>
              <p:cNvPr id="929805" name="Oval 13">
                <a:extLst>
                  <a:ext uri="{FF2B5EF4-FFF2-40B4-BE49-F238E27FC236}">
                    <a16:creationId xmlns:a16="http://schemas.microsoft.com/office/drawing/2014/main" id="{0EA8494A-DB89-584E-8703-64CD587B05F2}"/>
                  </a:ext>
                </a:extLst>
              </p:cNvPr>
              <p:cNvSpPr>
                <a:spLocks noChangeArrowheads="1"/>
              </p:cNvSpPr>
              <p:nvPr/>
            </p:nvSpPr>
            <p:spPr bwMode="auto">
              <a:xfrm>
                <a:off x="657" y="2568"/>
                <a:ext cx="454" cy="454"/>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806" name="Object 14">
                <a:extLst>
                  <a:ext uri="{FF2B5EF4-FFF2-40B4-BE49-F238E27FC236}">
                    <a16:creationId xmlns:a16="http://schemas.microsoft.com/office/drawing/2014/main" id="{1CCC513C-7ABC-C549-A7FD-EF0449E70E1C}"/>
                  </a:ext>
                </a:extLst>
              </p:cNvPr>
              <p:cNvGraphicFramePr>
                <a:graphicFrameLocks noChangeAspect="1"/>
              </p:cNvGraphicFramePr>
              <p:nvPr/>
            </p:nvGraphicFramePr>
            <p:xfrm>
              <a:off x="748" y="2659"/>
              <a:ext cx="289" cy="257"/>
            </p:xfrm>
            <a:graphic>
              <a:graphicData uri="http://schemas.openxmlformats.org/presentationml/2006/ole">
                <mc:AlternateContent xmlns:mc="http://schemas.openxmlformats.org/markup-compatibility/2006">
                  <mc:Choice xmlns:v="urn:schemas-microsoft-com:vml" Requires="v">
                    <p:oleObj spid="_x0000_s214336" name="Equation" r:id="rId8" imgW="5270500" imgH="4686300" progId="Equation.DSMT4">
                      <p:embed/>
                    </p:oleObj>
                  </mc:Choice>
                  <mc:Fallback>
                    <p:oleObj name="Equation" r:id="rId8" imgW="5270500" imgH="4686300" progId="Equation.DSMT4">
                      <p:embed/>
                      <p:pic>
                        <p:nvPicPr>
                          <p:cNvPr id="929806" name="Object 14">
                            <a:extLst>
                              <a:ext uri="{FF2B5EF4-FFF2-40B4-BE49-F238E27FC236}">
                                <a16:creationId xmlns:a16="http://schemas.microsoft.com/office/drawing/2014/main" id="{1CCC513C-7ABC-C549-A7FD-EF0449E70E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 y="2659"/>
                            <a:ext cx="289" cy="25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9807" name="AutoShape 15">
              <a:extLst>
                <a:ext uri="{FF2B5EF4-FFF2-40B4-BE49-F238E27FC236}">
                  <a16:creationId xmlns:a16="http://schemas.microsoft.com/office/drawing/2014/main" id="{050C6F06-B9B5-A146-A36B-92CAC00D3681}"/>
                </a:ext>
              </a:extLst>
            </p:cNvPr>
            <p:cNvSpPr>
              <a:spLocks noChangeArrowheads="1"/>
            </p:cNvSpPr>
            <p:nvPr/>
          </p:nvSpPr>
          <p:spPr bwMode="auto">
            <a:xfrm>
              <a:off x="3878" y="2160"/>
              <a:ext cx="1089" cy="272"/>
            </a:xfrm>
            <a:prstGeom prst="wedgeRectCallout">
              <a:avLst>
                <a:gd name="adj1" fmla="val -125389"/>
                <a:gd name="adj2" fmla="val 135296"/>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solidFill>
                    <a:srgbClr val="000000"/>
                  </a:solidFill>
                  <a:latin typeface="Times New Roman" panose="02020603050405020304" pitchFamily="18" charset="0"/>
                  <a:ea typeface="宋体" panose="02010600030101010101" pitchFamily="2" charset="-122"/>
                </a:rPr>
                <a:t>Topic</a:t>
              </a:r>
            </a:p>
          </p:txBody>
        </p:sp>
        <p:sp>
          <p:nvSpPr>
            <p:cNvPr id="929808" name="Line 16">
              <a:extLst>
                <a:ext uri="{FF2B5EF4-FFF2-40B4-BE49-F238E27FC236}">
                  <a16:creationId xmlns:a16="http://schemas.microsoft.com/office/drawing/2014/main" id="{C20DCF9F-E98C-7249-8ED0-89BF2DA1F9A0}"/>
                </a:ext>
              </a:extLst>
            </p:cNvPr>
            <p:cNvSpPr>
              <a:spLocks noChangeShapeType="1"/>
            </p:cNvSpPr>
            <p:nvPr/>
          </p:nvSpPr>
          <p:spPr bwMode="auto">
            <a:xfrm>
              <a:off x="2835" y="1978"/>
              <a:ext cx="0" cy="45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29809" name="Group 17">
            <a:extLst>
              <a:ext uri="{FF2B5EF4-FFF2-40B4-BE49-F238E27FC236}">
                <a16:creationId xmlns:a16="http://schemas.microsoft.com/office/drawing/2014/main" id="{0CF20E99-B94E-B54D-9B49-E3A8C87DA65F}"/>
              </a:ext>
            </a:extLst>
          </p:cNvPr>
          <p:cNvGrpSpPr>
            <a:grpSpLocks/>
          </p:cNvGrpSpPr>
          <p:nvPr/>
        </p:nvGrpSpPr>
        <p:grpSpPr bwMode="auto">
          <a:xfrm>
            <a:off x="1476375" y="1341438"/>
            <a:ext cx="3384550" cy="1800225"/>
            <a:chOff x="930" y="845"/>
            <a:chExt cx="2132" cy="1134"/>
          </a:xfrm>
        </p:grpSpPr>
        <p:grpSp>
          <p:nvGrpSpPr>
            <p:cNvPr id="929810" name="Group 18">
              <a:extLst>
                <a:ext uri="{FF2B5EF4-FFF2-40B4-BE49-F238E27FC236}">
                  <a16:creationId xmlns:a16="http://schemas.microsoft.com/office/drawing/2014/main" id="{635FFB61-1ADB-F842-BA85-B24E9E5C50CC}"/>
                </a:ext>
              </a:extLst>
            </p:cNvPr>
            <p:cNvGrpSpPr>
              <a:grpSpLocks/>
            </p:cNvGrpSpPr>
            <p:nvPr/>
          </p:nvGrpSpPr>
          <p:grpSpPr bwMode="auto">
            <a:xfrm>
              <a:off x="1202" y="1525"/>
              <a:ext cx="454" cy="454"/>
              <a:chOff x="1202" y="845"/>
              <a:chExt cx="454" cy="454"/>
            </a:xfrm>
          </p:grpSpPr>
          <p:sp>
            <p:nvSpPr>
              <p:cNvPr id="929811" name="Oval 19">
                <a:extLst>
                  <a:ext uri="{FF2B5EF4-FFF2-40B4-BE49-F238E27FC236}">
                    <a16:creationId xmlns:a16="http://schemas.microsoft.com/office/drawing/2014/main" id="{CDA1FF1B-8AF8-594E-8543-6ACB12D64D88}"/>
                  </a:ext>
                </a:extLst>
              </p:cNvPr>
              <p:cNvSpPr>
                <a:spLocks noChangeArrowheads="1"/>
              </p:cNvSpPr>
              <p:nvPr/>
            </p:nvSpPr>
            <p:spPr bwMode="auto">
              <a:xfrm>
                <a:off x="1202" y="845"/>
                <a:ext cx="454" cy="454"/>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812" name="Object 20">
                <a:extLst>
                  <a:ext uri="{FF2B5EF4-FFF2-40B4-BE49-F238E27FC236}">
                    <a16:creationId xmlns:a16="http://schemas.microsoft.com/office/drawing/2014/main" id="{3DCAEDAF-1A28-FF4B-902B-D0D2FD3F4C00}"/>
                  </a:ext>
                </a:extLst>
              </p:cNvPr>
              <p:cNvGraphicFramePr>
                <a:graphicFrameLocks noChangeAspect="1"/>
              </p:cNvGraphicFramePr>
              <p:nvPr/>
            </p:nvGraphicFramePr>
            <p:xfrm>
              <a:off x="1338" y="953"/>
              <a:ext cx="177" cy="209"/>
            </p:xfrm>
            <a:graphic>
              <a:graphicData uri="http://schemas.openxmlformats.org/presentationml/2006/ole">
                <mc:AlternateContent xmlns:mc="http://schemas.openxmlformats.org/markup-compatibility/2006">
                  <mc:Choice xmlns:v="urn:schemas-microsoft-com:vml" Requires="v">
                    <p:oleObj spid="_x0000_s214337" name="Equation" r:id="rId10" imgW="3213100" imgH="3797300" progId="Equation.DSMT4">
                      <p:embed/>
                    </p:oleObj>
                  </mc:Choice>
                  <mc:Fallback>
                    <p:oleObj name="Equation" r:id="rId10" imgW="3213100" imgH="3797300" progId="Equation.DSMT4">
                      <p:embed/>
                      <p:pic>
                        <p:nvPicPr>
                          <p:cNvPr id="929812" name="Object 20">
                            <a:extLst>
                              <a:ext uri="{FF2B5EF4-FFF2-40B4-BE49-F238E27FC236}">
                                <a16:creationId xmlns:a16="http://schemas.microsoft.com/office/drawing/2014/main" id="{3DCAEDAF-1A28-FF4B-902B-D0D2FD3F4C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8" y="953"/>
                            <a:ext cx="177" cy="20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9813" name="Line 21">
              <a:extLst>
                <a:ext uri="{FF2B5EF4-FFF2-40B4-BE49-F238E27FC236}">
                  <a16:creationId xmlns:a16="http://schemas.microsoft.com/office/drawing/2014/main" id="{822D076A-42B7-194E-8CC2-44DB1FAEEE3E}"/>
                </a:ext>
              </a:extLst>
            </p:cNvPr>
            <p:cNvSpPr>
              <a:spLocks noChangeShapeType="1"/>
            </p:cNvSpPr>
            <p:nvPr/>
          </p:nvSpPr>
          <p:spPr bwMode="auto">
            <a:xfrm>
              <a:off x="1655" y="1751"/>
              <a:ext cx="95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29814" name="Group 22">
              <a:extLst>
                <a:ext uri="{FF2B5EF4-FFF2-40B4-BE49-F238E27FC236}">
                  <a16:creationId xmlns:a16="http://schemas.microsoft.com/office/drawing/2014/main" id="{5F46EE02-9D70-F641-9599-3DA5CEADBDB1}"/>
                </a:ext>
              </a:extLst>
            </p:cNvPr>
            <p:cNvGrpSpPr>
              <a:grpSpLocks/>
            </p:cNvGrpSpPr>
            <p:nvPr/>
          </p:nvGrpSpPr>
          <p:grpSpPr bwMode="auto">
            <a:xfrm>
              <a:off x="2608" y="1525"/>
              <a:ext cx="454" cy="454"/>
              <a:chOff x="1156" y="2341"/>
              <a:chExt cx="454" cy="454"/>
            </a:xfrm>
          </p:grpSpPr>
          <p:sp>
            <p:nvSpPr>
              <p:cNvPr id="929815" name="Oval 23">
                <a:extLst>
                  <a:ext uri="{FF2B5EF4-FFF2-40B4-BE49-F238E27FC236}">
                    <a16:creationId xmlns:a16="http://schemas.microsoft.com/office/drawing/2014/main" id="{B1C3D897-BA16-DA4D-BD6C-3E1AEB3D515C}"/>
                  </a:ext>
                </a:extLst>
              </p:cNvPr>
              <p:cNvSpPr>
                <a:spLocks noChangeArrowheads="1"/>
              </p:cNvSpPr>
              <p:nvPr/>
            </p:nvSpPr>
            <p:spPr bwMode="auto">
              <a:xfrm>
                <a:off x="1156" y="2341"/>
                <a:ext cx="454" cy="454"/>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816" name="Object 24">
                <a:extLst>
                  <a:ext uri="{FF2B5EF4-FFF2-40B4-BE49-F238E27FC236}">
                    <a16:creationId xmlns:a16="http://schemas.microsoft.com/office/drawing/2014/main" id="{7D384EED-C8F0-274D-AFE8-F9C6A6019F13}"/>
                  </a:ext>
                </a:extLst>
              </p:cNvPr>
              <p:cNvGraphicFramePr>
                <a:graphicFrameLocks noChangeAspect="1"/>
              </p:cNvGraphicFramePr>
              <p:nvPr/>
            </p:nvGraphicFramePr>
            <p:xfrm>
              <a:off x="1267" y="2441"/>
              <a:ext cx="226" cy="273"/>
            </p:xfrm>
            <a:graphic>
              <a:graphicData uri="http://schemas.openxmlformats.org/presentationml/2006/ole">
                <mc:AlternateContent xmlns:mc="http://schemas.openxmlformats.org/markup-compatibility/2006">
                  <mc:Choice xmlns:v="urn:schemas-microsoft-com:vml" Requires="v">
                    <p:oleObj spid="_x0000_s214338" name="Equation" r:id="rId12" imgW="4102100" imgH="4978400" progId="Equation.DSMT4">
                      <p:embed/>
                    </p:oleObj>
                  </mc:Choice>
                  <mc:Fallback>
                    <p:oleObj name="Equation" r:id="rId12" imgW="4102100" imgH="4978400" progId="Equation.DSMT4">
                      <p:embed/>
                      <p:pic>
                        <p:nvPicPr>
                          <p:cNvPr id="929816" name="Object 24">
                            <a:extLst>
                              <a:ext uri="{FF2B5EF4-FFF2-40B4-BE49-F238E27FC236}">
                                <a16:creationId xmlns:a16="http://schemas.microsoft.com/office/drawing/2014/main" id="{7D384EED-C8F0-274D-AFE8-F9C6A6019F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7" y="2441"/>
                            <a:ext cx="226" cy="27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9817" name="AutoShape 25">
              <a:extLst>
                <a:ext uri="{FF2B5EF4-FFF2-40B4-BE49-F238E27FC236}">
                  <a16:creationId xmlns:a16="http://schemas.microsoft.com/office/drawing/2014/main" id="{D9A21804-8EC4-8249-BFCF-CE9F6FCE13FA}"/>
                </a:ext>
              </a:extLst>
            </p:cNvPr>
            <p:cNvSpPr>
              <a:spLocks noChangeArrowheads="1"/>
            </p:cNvSpPr>
            <p:nvPr/>
          </p:nvSpPr>
          <p:spPr bwMode="auto">
            <a:xfrm>
              <a:off x="930" y="845"/>
              <a:ext cx="1678" cy="499"/>
            </a:xfrm>
            <a:prstGeom prst="wedgeRectCallout">
              <a:avLst>
                <a:gd name="adj1" fmla="val 50356"/>
                <a:gd name="adj2" fmla="val 105111"/>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altLang="zh-CN" b="0">
                  <a:solidFill>
                    <a:srgbClr val="000000"/>
                  </a:solidFill>
                  <a:latin typeface="Times New Roman" panose="02020603050405020304" pitchFamily="18" charset="0"/>
                  <a:ea typeface="宋体" panose="02010600030101010101" pitchFamily="2" charset="-122"/>
                </a:rPr>
                <a:t>Document specific distribution over topics</a:t>
              </a:r>
            </a:p>
          </p:txBody>
        </p:sp>
      </p:grpSp>
      <p:grpSp>
        <p:nvGrpSpPr>
          <p:cNvPr id="929818" name="Group 26">
            <a:extLst>
              <a:ext uri="{FF2B5EF4-FFF2-40B4-BE49-F238E27FC236}">
                <a16:creationId xmlns:a16="http://schemas.microsoft.com/office/drawing/2014/main" id="{F9DDB96A-47E7-0E4E-8170-C20B74A68DDC}"/>
              </a:ext>
            </a:extLst>
          </p:cNvPr>
          <p:cNvGrpSpPr>
            <a:grpSpLocks/>
          </p:cNvGrpSpPr>
          <p:nvPr/>
        </p:nvGrpSpPr>
        <p:grpSpPr bwMode="auto">
          <a:xfrm>
            <a:off x="3059113" y="4364038"/>
            <a:ext cx="4826000" cy="1370012"/>
            <a:chOff x="1927" y="2749"/>
            <a:chExt cx="3040" cy="863"/>
          </a:xfrm>
        </p:grpSpPr>
        <p:sp>
          <p:nvSpPr>
            <p:cNvPr id="929819" name="Line 27">
              <a:extLst>
                <a:ext uri="{FF2B5EF4-FFF2-40B4-BE49-F238E27FC236}">
                  <a16:creationId xmlns:a16="http://schemas.microsoft.com/office/drawing/2014/main" id="{489E5A1E-C7D1-944E-A3E0-AD21F37EEA53}"/>
                </a:ext>
              </a:extLst>
            </p:cNvPr>
            <p:cNvSpPr>
              <a:spLocks noChangeShapeType="1"/>
            </p:cNvSpPr>
            <p:nvPr/>
          </p:nvSpPr>
          <p:spPr bwMode="auto">
            <a:xfrm>
              <a:off x="2835" y="2885"/>
              <a:ext cx="0" cy="27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29820" name="Group 28">
              <a:extLst>
                <a:ext uri="{FF2B5EF4-FFF2-40B4-BE49-F238E27FC236}">
                  <a16:creationId xmlns:a16="http://schemas.microsoft.com/office/drawing/2014/main" id="{6A9044B0-C134-EC48-B27E-EE389C885F77}"/>
                </a:ext>
              </a:extLst>
            </p:cNvPr>
            <p:cNvGrpSpPr>
              <a:grpSpLocks/>
            </p:cNvGrpSpPr>
            <p:nvPr/>
          </p:nvGrpSpPr>
          <p:grpSpPr bwMode="auto">
            <a:xfrm>
              <a:off x="2607" y="3158"/>
              <a:ext cx="454" cy="454"/>
              <a:chOff x="2562" y="2614"/>
              <a:chExt cx="454" cy="454"/>
            </a:xfrm>
          </p:grpSpPr>
          <p:grpSp>
            <p:nvGrpSpPr>
              <p:cNvPr id="929821" name="Group 29">
                <a:extLst>
                  <a:ext uri="{FF2B5EF4-FFF2-40B4-BE49-F238E27FC236}">
                    <a16:creationId xmlns:a16="http://schemas.microsoft.com/office/drawing/2014/main" id="{27820201-D4E0-CB48-8217-AAC56FC1F271}"/>
                  </a:ext>
                </a:extLst>
              </p:cNvPr>
              <p:cNvGrpSpPr>
                <a:grpSpLocks/>
              </p:cNvGrpSpPr>
              <p:nvPr/>
            </p:nvGrpSpPr>
            <p:grpSpPr bwMode="auto">
              <a:xfrm>
                <a:off x="2562" y="2614"/>
                <a:ext cx="454" cy="454"/>
                <a:chOff x="930" y="3203"/>
                <a:chExt cx="499" cy="499"/>
              </a:xfrm>
            </p:grpSpPr>
            <p:sp>
              <p:nvSpPr>
                <p:cNvPr id="929822" name="Oval 30">
                  <a:extLst>
                    <a:ext uri="{FF2B5EF4-FFF2-40B4-BE49-F238E27FC236}">
                      <a16:creationId xmlns:a16="http://schemas.microsoft.com/office/drawing/2014/main" id="{64B72B49-00AA-7644-8809-CAABDB71A833}"/>
                    </a:ext>
                  </a:extLst>
                </p:cNvPr>
                <p:cNvSpPr>
                  <a:spLocks noChangeArrowheads="1"/>
                </p:cNvSpPr>
                <p:nvPr/>
              </p:nvSpPr>
              <p:spPr bwMode="auto">
                <a:xfrm>
                  <a:off x="930" y="3203"/>
                  <a:ext cx="499" cy="499"/>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823" name="Oval 31">
                  <a:extLst>
                    <a:ext uri="{FF2B5EF4-FFF2-40B4-BE49-F238E27FC236}">
                      <a16:creationId xmlns:a16="http://schemas.microsoft.com/office/drawing/2014/main" id="{A4D39AAE-10B6-7A42-9B02-528514FE6B74}"/>
                    </a:ext>
                  </a:extLst>
                </p:cNvPr>
                <p:cNvSpPr>
                  <a:spLocks noChangeArrowheads="1"/>
                </p:cNvSpPr>
                <p:nvPr/>
              </p:nvSpPr>
              <p:spPr bwMode="auto">
                <a:xfrm>
                  <a:off x="975" y="3249"/>
                  <a:ext cx="408" cy="40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929824" name="Object 32">
                <a:extLst>
                  <a:ext uri="{FF2B5EF4-FFF2-40B4-BE49-F238E27FC236}">
                    <a16:creationId xmlns:a16="http://schemas.microsoft.com/office/drawing/2014/main" id="{4FDB7DFB-D9F9-A447-B14C-D3EF2EE279F9}"/>
                  </a:ext>
                </a:extLst>
              </p:cNvPr>
              <p:cNvGraphicFramePr>
                <a:graphicFrameLocks noChangeAspect="1"/>
              </p:cNvGraphicFramePr>
              <p:nvPr/>
            </p:nvGraphicFramePr>
            <p:xfrm>
              <a:off x="2653" y="2704"/>
              <a:ext cx="322" cy="258"/>
            </p:xfrm>
            <a:graphic>
              <a:graphicData uri="http://schemas.openxmlformats.org/presentationml/2006/ole">
                <mc:AlternateContent xmlns:mc="http://schemas.openxmlformats.org/markup-compatibility/2006">
                  <mc:Choice xmlns:v="urn:schemas-microsoft-com:vml" Requires="v">
                    <p:oleObj spid="_x0000_s214339" name="Equation" r:id="rId14" imgW="5854700" imgH="4686300" progId="Equation.DSMT4">
                      <p:embed/>
                    </p:oleObj>
                  </mc:Choice>
                  <mc:Fallback>
                    <p:oleObj name="Equation" r:id="rId14" imgW="5854700" imgH="4686300" progId="Equation.DSMT4">
                      <p:embed/>
                      <p:pic>
                        <p:nvPicPr>
                          <p:cNvPr id="929824" name="Object 32">
                            <a:extLst>
                              <a:ext uri="{FF2B5EF4-FFF2-40B4-BE49-F238E27FC236}">
                                <a16:creationId xmlns:a16="http://schemas.microsoft.com/office/drawing/2014/main" id="{4FDB7DFB-D9F9-A447-B14C-D3EF2EE279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3" y="2704"/>
                            <a:ext cx="322" cy="25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9825" name="AutoShape 33">
              <a:extLst>
                <a:ext uri="{FF2B5EF4-FFF2-40B4-BE49-F238E27FC236}">
                  <a16:creationId xmlns:a16="http://schemas.microsoft.com/office/drawing/2014/main" id="{FEE2D883-1700-E64C-9841-ABBEF48DD9BF}"/>
                </a:ext>
              </a:extLst>
            </p:cNvPr>
            <p:cNvSpPr>
              <a:spLocks noChangeArrowheads="1"/>
            </p:cNvSpPr>
            <p:nvPr/>
          </p:nvSpPr>
          <p:spPr bwMode="auto">
            <a:xfrm>
              <a:off x="3923" y="2749"/>
              <a:ext cx="1044" cy="318"/>
            </a:xfrm>
            <a:prstGeom prst="wedgeRectCallout">
              <a:avLst>
                <a:gd name="adj1" fmla="val -132856"/>
                <a:gd name="adj2" fmla="val 160690"/>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0">
                  <a:solidFill>
                    <a:srgbClr val="000000"/>
                  </a:solidFill>
                  <a:latin typeface="Times New Roman" panose="02020603050405020304" pitchFamily="18" charset="0"/>
                  <a:ea typeface="宋体" panose="02010600030101010101" pitchFamily="2" charset="-122"/>
                </a:rPr>
                <a:t>Word</a:t>
              </a:r>
            </a:p>
          </p:txBody>
        </p:sp>
        <p:sp>
          <p:nvSpPr>
            <p:cNvPr id="929826" name="Line 34">
              <a:extLst>
                <a:ext uri="{FF2B5EF4-FFF2-40B4-BE49-F238E27FC236}">
                  <a16:creationId xmlns:a16="http://schemas.microsoft.com/office/drawing/2014/main" id="{5E7D17A3-034C-C048-BA50-803A825B0343}"/>
                </a:ext>
              </a:extLst>
            </p:cNvPr>
            <p:cNvSpPr>
              <a:spLocks noChangeShapeType="1"/>
            </p:cNvSpPr>
            <p:nvPr/>
          </p:nvSpPr>
          <p:spPr bwMode="auto">
            <a:xfrm>
              <a:off x="1927" y="3430"/>
              <a:ext cx="681"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29827" name="Group 35">
            <a:extLst>
              <a:ext uri="{FF2B5EF4-FFF2-40B4-BE49-F238E27FC236}">
                <a16:creationId xmlns:a16="http://schemas.microsoft.com/office/drawing/2014/main" id="{3E9F8DAA-D8D8-8F47-A543-65C23B9A7E8B}"/>
              </a:ext>
            </a:extLst>
          </p:cNvPr>
          <p:cNvGrpSpPr>
            <a:grpSpLocks/>
          </p:cNvGrpSpPr>
          <p:nvPr/>
        </p:nvGrpSpPr>
        <p:grpSpPr bwMode="auto">
          <a:xfrm>
            <a:off x="395288" y="3500438"/>
            <a:ext cx="2676525" cy="2687637"/>
            <a:chOff x="249" y="2205"/>
            <a:chExt cx="1686" cy="1693"/>
          </a:xfrm>
        </p:grpSpPr>
        <p:grpSp>
          <p:nvGrpSpPr>
            <p:cNvPr id="929828" name="Group 36">
              <a:extLst>
                <a:ext uri="{FF2B5EF4-FFF2-40B4-BE49-F238E27FC236}">
                  <a16:creationId xmlns:a16="http://schemas.microsoft.com/office/drawing/2014/main" id="{13198DD0-5872-F145-A525-66DCDAFAC1B6}"/>
                </a:ext>
              </a:extLst>
            </p:cNvPr>
            <p:cNvGrpSpPr>
              <a:grpSpLocks/>
            </p:cNvGrpSpPr>
            <p:nvPr/>
          </p:nvGrpSpPr>
          <p:grpSpPr bwMode="auto">
            <a:xfrm>
              <a:off x="1066" y="3067"/>
              <a:ext cx="869" cy="831"/>
              <a:chOff x="1066" y="2886"/>
              <a:chExt cx="869" cy="831"/>
            </a:xfrm>
          </p:grpSpPr>
          <p:sp>
            <p:nvSpPr>
              <p:cNvPr id="929829" name="Rectangle 37">
                <a:extLst>
                  <a:ext uri="{FF2B5EF4-FFF2-40B4-BE49-F238E27FC236}">
                    <a16:creationId xmlns:a16="http://schemas.microsoft.com/office/drawing/2014/main" id="{3E86A828-450F-574C-AEA0-3C3F2042A1E5}"/>
                  </a:ext>
                </a:extLst>
              </p:cNvPr>
              <p:cNvSpPr>
                <a:spLocks noChangeArrowheads="1"/>
              </p:cNvSpPr>
              <p:nvPr/>
            </p:nvSpPr>
            <p:spPr bwMode="auto">
              <a:xfrm>
                <a:off x="1066" y="2886"/>
                <a:ext cx="861" cy="81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29830" name="Group 38">
                <a:extLst>
                  <a:ext uri="{FF2B5EF4-FFF2-40B4-BE49-F238E27FC236}">
                    <a16:creationId xmlns:a16="http://schemas.microsoft.com/office/drawing/2014/main" id="{75B0ADFA-CE8A-7149-8642-0E68E91DB71D}"/>
                  </a:ext>
                </a:extLst>
              </p:cNvPr>
              <p:cNvGrpSpPr>
                <a:grpSpLocks/>
              </p:cNvGrpSpPr>
              <p:nvPr/>
            </p:nvGrpSpPr>
            <p:grpSpPr bwMode="auto">
              <a:xfrm>
                <a:off x="1292" y="3022"/>
                <a:ext cx="454" cy="454"/>
                <a:chOff x="1202" y="2840"/>
                <a:chExt cx="454" cy="454"/>
              </a:xfrm>
            </p:grpSpPr>
            <p:sp>
              <p:nvSpPr>
                <p:cNvPr id="929831" name="Oval 39">
                  <a:extLst>
                    <a:ext uri="{FF2B5EF4-FFF2-40B4-BE49-F238E27FC236}">
                      <a16:creationId xmlns:a16="http://schemas.microsoft.com/office/drawing/2014/main" id="{BA2293F9-EBDD-D241-AEF0-94772F6BD719}"/>
                    </a:ext>
                  </a:extLst>
                </p:cNvPr>
                <p:cNvSpPr>
                  <a:spLocks noChangeArrowheads="1"/>
                </p:cNvSpPr>
                <p:nvPr/>
              </p:nvSpPr>
              <p:spPr bwMode="auto">
                <a:xfrm>
                  <a:off x="1202" y="2840"/>
                  <a:ext cx="454" cy="454"/>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832" name="Object 40">
                  <a:extLst>
                    <a:ext uri="{FF2B5EF4-FFF2-40B4-BE49-F238E27FC236}">
                      <a16:creationId xmlns:a16="http://schemas.microsoft.com/office/drawing/2014/main" id="{B29893BE-70BE-5F45-AFFF-39DB3757C2FB}"/>
                    </a:ext>
                  </a:extLst>
                </p:cNvPr>
                <p:cNvGraphicFramePr>
                  <a:graphicFrameLocks noChangeAspect="1"/>
                </p:cNvGraphicFramePr>
                <p:nvPr/>
              </p:nvGraphicFramePr>
              <p:xfrm>
                <a:off x="1338" y="2976"/>
                <a:ext cx="209" cy="241"/>
              </p:xfrm>
              <a:graphic>
                <a:graphicData uri="http://schemas.openxmlformats.org/presentationml/2006/ole">
                  <mc:AlternateContent xmlns:mc="http://schemas.openxmlformats.org/markup-compatibility/2006">
                    <mc:Choice xmlns:v="urn:schemas-microsoft-com:vml" Requires="v">
                      <p:oleObj spid="_x0000_s214340" name="Equation" r:id="rId16" imgW="3797300" imgH="4394200" progId="Equation.DSMT4">
                        <p:embed/>
                      </p:oleObj>
                    </mc:Choice>
                    <mc:Fallback>
                      <p:oleObj name="Equation" r:id="rId16" imgW="3797300" imgH="4394200" progId="Equation.DSMT4">
                        <p:embed/>
                        <p:pic>
                          <p:nvPicPr>
                            <p:cNvPr id="929832" name="Object 40">
                              <a:extLst>
                                <a:ext uri="{FF2B5EF4-FFF2-40B4-BE49-F238E27FC236}">
                                  <a16:creationId xmlns:a16="http://schemas.microsoft.com/office/drawing/2014/main" id="{B29893BE-70BE-5F45-AFFF-39DB3757C2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8" y="2976"/>
                              <a:ext cx="209" cy="24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29833" name="Object 41">
                <a:extLst>
                  <a:ext uri="{FF2B5EF4-FFF2-40B4-BE49-F238E27FC236}">
                    <a16:creationId xmlns:a16="http://schemas.microsoft.com/office/drawing/2014/main" id="{2CAF8104-798B-3940-8278-53D5899F9534}"/>
                  </a:ext>
                </a:extLst>
              </p:cNvPr>
              <p:cNvGraphicFramePr>
                <a:graphicFrameLocks noChangeAspect="1"/>
              </p:cNvGraphicFramePr>
              <p:nvPr/>
            </p:nvGraphicFramePr>
            <p:xfrm>
              <a:off x="1292" y="3476"/>
              <a:ext cx="643" cy="241"/>
            </p:xfrm>
            <a:graphic>
              <a:graphicData uri="http://schemas.openxmlformats.org/presentationml/2006/ole">
                <mc:AlternateContent xmlns:mc="http://schemas.openxmlformats.org/markup-compatibility/2006">
                  <mc:Choice xmlns:v="urn:schemas-microsoft-com:vml" Requires="v">
                    <p:oleObj spid="_x0000_s214341" name="Equation" r:id="rId18" imgW="11696700" imgH="4394200" progId="Equation.DSMT4">
                      <p:embed/>
                    </p:oleObj>
                  </mc:Choice>
                  <mc:Fallback>
                    <p:oleObj name="Equation" r:id="rId18" imgW="11696700" imgH="4394200" progId="Equation.DSMT4">
                      <p:embed/>
                      <p:pic>
                        <p:nvPicPr>
                          <p:cNvPr id="929833" name="Object 41">
                            <a:extLst>
                              <a:ext uri="{FF2B5EF4-FFF2-40B4-BE49-F238E27FC236}">
                                <a16:creationId xmlns:a16="http://schemas.microsoft.com/office/drawing/2014/main" id="{2CAF8104-798B-3940-8278-53D5899F953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2" y="3476"/>
                            <a:ext cx="643" cy="24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29834" name="Group 42">
              <a:extLst>
                <a:ext uri="{FF2B5EF4-FFF2-40B4-BE49-F238E27FC236}">
                  <a16:creationId xmlns:a16="http://schemas.microsoft.com/office/drawing/2014/main" id="{9EFA58CF-9C2C-9440-B26C-734A5F330FE3}"/>
                </a:ext>
              </a:extLst>
            </p:cNvPr>
            <p:cNvGrpSpPr>
              <a:grpSpLocks/>
            </p:cNvGrpSpPr>
            <p:nvPr/>
          </p:nvGrpSpPr>
          <p:grpSpPr bwMode="auto">
            <a:xfrm>
              <a:off x="295" y="3248"/>
              <a:ext cx="454" cy="454"/>
              <a:chOff x="295" y="2840"/>
              <a:chExt cx="454" cy="454"/>
            </a:xfrm>
          </p:grpSpPr>
          <p:sp>
            <p:nvSpPr>
              <p:cNvPr id="929835" name="Oval 43">
                <a:extLst>
                  <a:ext uri="{FF2B5EF4-FFF2-40B4-BE49-F238E27FC236}">
                    <a16:creationId xmlns:a16="http://schemas.microsoft.com/office/drawing/2014/main" id="{910A2DD3-B094-0242-BCE9-7F237B57A9DF}"/>
                  </a:ext>
                </a:extLst>
              </p:cNvPr>
              <p:cNvSpPr>
                <a:spLocks noChangeArrowheads="1"/>
              </p:cNvSpPr>
              <p:nvPr/>
            </p:nvSpPr>
            <p:spPr bwMode="auto">
              <a:xfrm>
                <a:off x="295" y="2840"/>
                <a:ext cx="454" cy="454"/>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929836" name="Object 44">
                <a:extLst>
                  <a:ext uri="{FF2B5EF4-FFF2-40B4-BE49-F238E27FC236}">
                    <a16:creationId xmlns:a16="http://schemas.microsoft.com/office/drawing/2014/main" id="{5ED04C44-DACA-7243-93D1-B769EB6CA2C8}"/>
                  </a:ext>
                </a:extLst>
              </p:cNvPr>
              <p:cNvGraphicFramePr>
                <a:graphicFrameLocks noChangeAspect="1"/>
              </p:cNvGraphicFramePr>
              <p:nvPr/>
            </p:nvGraphicFramePr>
            <p:xfrm>
              <a:off x="431" y="2976"/>
              <a:ext cx="177" cy="274"/>
            </p:xfrm>
            <a:graphic>
              <a:graphicData uri="http://schemas.openxmlformats.org/presentationml/2006/ole">
                <mc:AlternateContent xmlns:mc="http://schemas.openxmlformats.org/markup-compatibility/2006">
                  <mc:Choice xmlns:v="urn:schemas-microsoft-com:vml" Requires="v">
                    <p:oleObj spid="_x0000_s214342" name="Equation" r:id="rId20" imgW="3213100" imgH="4978400" progId="Equation.DSMT4">
                      <p:embed/>
                    </p:oleObj>
                  </mc:Choice>
                  <mc:Fallback>
                    <p:oleObj name="Equation" r:id="rId20" imgW="3213100" imgH="4978400" progId="Equation.DSMT4">
                      <p:embed/>
                      <p:pic>
                        <p:nvPicPr>
                          <p:cNvPr id="929836" name="Object 44">
                            <a:extLst>
                              <a:ext uri="{FF2B5EF4-FFF2-40B4-BE49-F238E27FC236}">
                                <a16:creationId xmlns:a16="http://schemas.microsoft.com/office/drawing/2014/main" id="{5ED04C44-DACA-7243-93D1-B769EB6CA2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1" y="2976"/>
                            <a:ext cx="177" cy="27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9837" name="Line 45">
              <a:extLst>
                <a:ext uri="{FF2B5EF4-FFF2-40B4-BE49-F238E27FC236}">
                  <a16:creationId xmlns:a16="http://schemas.microsoft.com/office/drawing/2014/main" id="{60A80DD9-E4E7-C84A-81E9-8FEB44376B22}"/>
                </a:ext>
              </a:extLst>
            </p:cNvPr>
            <p:cNvSpPr>
              <a:spLocks noChangeShapeType="1"/>
            </p:cNvSpPr>
            <p:nvPr/>
          </p:nvSpPr>
          <p:spPr bwMode="auto">
            <a:xfrm>
              <a:off x="748" y="3475"/>
              <a:ext cx="5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9838" name="AutoShape 46">
              <a:extLst>
                <a:ext uri="{FF2B5EF4-FFF2-40B4-BE49-F238E27FC236}">
                  <a16:creationId xmlns:a16="http://schemas.microsoft.com/office/drawing/2014/main" id="{163BA74B-0253-D648-946D-D46F03ED26FD}"/>
                </a:ext>
              </a:extLst>
            </p:cNvPr>
            <p:cNvSpPr>
              <a:spLocks noChangeArrowheads="1"/>
            </p:cNvSpPr>
            <p:nvPr/>
          </p:nvSpPr>
          <p:spPr bwMode="auto">
            <a:xfrm>
              <a:off x="249" y="2205"/>
              <a:ext cx="1678" cy="499"/>
            </a:xfrm>
            <a:prstGeom prst="wedgeRectCallout">
              <a:avLst>
                <a:gd name="adj1" fmla="val 39454"/>
                <a:gd name="adj2" fmla="val 119940"/>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50000"/>
                </a:spcBef>
              </a:pPr>
              <a:r>
                <a:rPr lang="en-US" altLang="zh-CN" b="0">
                  <a:solidFill>
                    <a:srgbClr val="000000"/>
                  </a:solidFill>
                  <a:latin typeface="Times New Roman" panose="02020603050405020304" pitchFamily="18" charset="0"/>
                  <a:ea typeface="宋体" panose="02010600030101010101" pitchFamily="2" charset="-122"/>
                </a:rPr>
                <a:t>Topic distribution over words</a:t>
              </a:r>
            </a:p>
          </p:txBody>
        </p:sp>
      </p:grpSp>
      <p:sp>
        <p:nvSpPr>
          <p:cNvPr id="49" name="Text Box 3">
            <a:extLst>
              <a:ext uri="{FF2B5EF4-FFF2-40B4-BE49-F238E27FC236}">
                <a16:creationId xmlns:a16="http://schemas.microsoft.com/office/drawing/2014/main" id="{C1D651CB-C6C6-3B45-84C7-8A89C4028512}"/>
              </a:ext>
            </a:extLst>
          </p:cNvPr>
          <p:cNvSpPr txBox="1">
            <a:spLocks noChangeArrowheads="1"/>
          </p:cNvSpPr>
          <p:nvPr/>
        </p:nvSpPr>
        <p:spPr bwMode="auto">
          <a:xfrm>
            <a:off x="6083300" y="5382277"/>
            <a:ext cx="30226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0">
                <a:latin typeface="Times New Roman" panose="02020603050405020304" pitchFamily="18" charset="0"/>
                <a:ea typeface="宋体" panose="02010600030101010101" pitchFamily="2" charset="-122"/>
              </a:rPr>
              <a:t>◆ </a:t>
            </a:r>
            <a:r>
              <a:rPr lang="en-US" altLang="zh-CN" sz="1400" b="0">
                <a:latin typeface="Times New Roman" panose="02020603050405020304" pitchFamily="18" charset="0"/>
                <a:ea typeface="宋体" panose="02010600030101010101" pitchFamily="2" charset="-122"/>
              </a:rPr>
              <a:t>David M. Blei, Andrew Y. Ng and Michael I. Jordan, 2003. Latent Dirichlet Allocation. </a:t>
            </a:r>
            <a:r>
              <a:rPr lang="en-US" altLang="zh-CN" sz="1400" b="0" i="1">
                <a:latin typeface="Times New Roman" panose="02020603050405020304" pitchFamily="18" charset="0"/>
                <a:ea typeface="宋体" panose="02010600030101010101" pitchFamily="2" charset="-122"/>
              </a:rPr>
              <a:t>Journal of Machine Learning Research</a:t>
            </a:r>
            <a:r>
              <a:rPr lang="en-US" altLang="zh-CN" sz="1400" b="0">
                <a:latin typeface="Times New Roman" panose="02020603050405020304" pitchFamily="18" charset="0"/>
                <a:ea typeface="宋体" panose="02010600030101010101" pitchFamily="2" charset="-122"/>
              </a:rPr>
              <a:t>, Vol. 3, No. Jan, pp. 993-1022.</a:t>
            </a:r>
          </a:p>
        </p:txBody>
      </p:sp>
    </p:spTree>
    <p:extLst>
      <p:ext uri="{BB962C8B-B14F-4D97-AF65-F5344CB8AC3E}">
        <p14:creationId xmlns:p14="http://schemas.microsoft.com/office/powerpoint/2010/main" val="38666170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9795"/>
                                        </p:tgtEl>
                                        <p:attrNameLst>
                                          <p:attrName>style.visibility</p:attrName>
                                        </p:attrNameLst>
                                      </p:cBhvr>
                                      <p:to>
                                        <p:strVal val="visible"/>
                                      </p:to>
                                    </p:set>
                                    <p:animEffect transition="in" filter="blinds(horizontal)">
                                      <p:cBhvr>
                                        <p:cTn id="7" dur="500"/>
                                        <p:tgtEl>
                                          <p:spTgt spid="9297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9809"/>
                                        </p:tgtEl>
                                        <p:attrNameLst>
                                          <p:attrName>style.visibility</p:attrName>
                                        </p:attrNameLst>
                                      </p:cBhvr>
                                      <p:to>
                                        <p:strVal val="visible"/>
                                      </p:to>
                                    </p:set>
                                    <p:animEffect transition="in" filter="blinds(horizontal)">
                                      <p:cBhvr>
                                        <p:cTn id="12" dur="500"/>
                                        <p:tgtEl>
                                          <p:spTgt spid="9298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29800"/>
                                        </p:tgtEl>
                                        <p:attrNameLst>
                                          <p:attrName>style.visibility</p:attrName>
                                        </p:attrNameLst>
                                      </p:cBhvr>
                                      <p:to>
                                        <p:strVal val="visible"/>
                                      </p:to>
                                    </p:set>
                                    <p:animEffect transition="in" filter="blinds(horizontal)">
                                      <p:cBhvr>
                                        <p:cTn id="17" dur="500"/>
                                        <p:tgtEl>
                                          <p:spTgt spid="9298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29827"/>
                                        </p:tgtEl>
                                        <p:attrNameLst>
                                          <p:attrName>style.visibility</p:attrName>
                                        </p:attrNameLst>
                                      </p:cBhvr>
                                      <p:to>
                                        <p:strVal val="visible"/>
                                      </p:to>
                                    </p:set>
                                    <p:animEffect transition="in" filter="blinds(horizontal)">
                                      <p:cBhvr>
                                        <p:cTn id="22" dur="500"/>
                                        <p:tgtEl>
                                          <p:spTgt spid="9298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29818"/>
                                        </p:tgtEl>
                                        <p:attrNameLst>
                                          <p:attrName>style.visibility</p:attrName>
                                        </p:attrNameLst>
                                      </p:cBhvr>
                                      <p:to>
                                        <p:strVal val="visible"/>
                                      </p:to>
                                    </p:set>
                                    <p:animEffect transition="in" filter="blinds(horizontal)">
                                      <p:cBhvr>
                                        <p:cTn id="27" dur="500"/>
                                        <p:tgtEl>
                                          <p:spTgt spid="929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DBCE5-F34E-8944-A466-4577B81B01D1}"/>
              </a:ext>
            </a:extLst>
          </p:cNvPr>
          <p:cNvPicPr>
            <a:picLocks noChangeAspect="1"/>
          </p:cNvPicPr>
          <p:nvPr/>
        </p:nvPicPr>
        <p:blipFill>
          <a:blip r:embed="rId3"/>
          <a:stretch>
            <a:fillRect/>
          </a:stretch>
        </p:blipFill>
        <p:spPr>
          <a:xfrm>
            <a:off x="563285" y="717673"/>
            <a:ext cx="8458200" cy="6082056"/>
          </a:xfrm>
          <a:prstGeom prst="rect">
            <a:avLst/>
          </a:prstGeom>
        </p:spPr>
      </p:pic>
      <p:sp>
        <p:nvSpPr>
          <p:cNvPr id="5" name="Rectangle 4">
            <a:extLst>
              <a:ext uri="{FF2B5EF4-FFF2-40B4-BE49-F238E27FC236}">
                <a16:creationId xmlns:a16="http://schemas.microsoft.com/office/drawing/2014/main" id="{404CC2C6-0392-F641-82C7-C56E257D35C1}"/>
              </a:ext>
            </a:extLst>
          </p:cNvPr>
          <p:cNvSpPr/>
          <p:nvPr/>
        </p:nvSpPr>
        <p:spPr>
          <a:xfrm>
            <a:off x="192949" y="717673"/>
            <a:ext cx="4937827" cy="954107"/>
          </a:xfrm>
          <a:prstGeom prst="rect">
            <a:avLst/>
          </a:prstGeom>
        </p:spPr>
        <p:txBody>
          <a:bodyPr wrap="none">
            <a:spAutoFit/>
          </a:bodyPr>
          <a:lstStyle/>
          <a:p>
            <a:pPr algn="ctr"/>
            <a:r>
              <a:rPr lang="en-US" sz="2800" b="1">
                <a:solidFill>
                  <a:schemeClr val="accent2">
                    <a:lumMod val="75000"/>
                  </a:schemeClr>
                </a:solidFill>
                <a:latin typeface="+mj-ea"/>
                <a:ea typeface="+mj-ea"/>
                <a:cs typeface="Arial" panose="020B0604020202020204" pitchFamily="34" charset="0"/>
              </a:rPr>
              <a:t>LDA </a:t>
            </a:r>
          </a:p>
          <a:p>
            <a:pPr algn="ctr"/>
            <a:r>
              <a:rPr lang="en-US" sz="2800" b="1">
                <a:solidFill>
                  <a:schemeClr val="accent2">
                    <a:lumMod val="75000"/>
                  </a:schemeClr>
                </a:solidFill>
                <a:latin typeface="+mj-ea"/>
                <a:ea typeface="+mj-ea"/>
                <a:cs typeface="Arial" panose="020B0604020202020204" pitchFamily="34" charset="0"/>
              </a:rPr>
              <a:t>(Latent Dirichlet Allocation)</a:t>
            </a:r>
          </a:p>
        </p:txBody>
      </p:sp>
    </p:spTree>
    <p:extLst>
      <p:ext uri="{BB962C8B-B14F-4D97-AF65-F5344CB8AC3E}">
        <p14:creationId xmlns:p14="http://schemas.microsoft.com/office/powerpoint/2010/main" val="131887745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4CC2C6-0392-F641-82C7-C56E257D35C1}"/>
              </a:ext>
            </a:extLst>
          </p:cNvPr>
          <p:cNvSpPr/>
          <p:nvPr/>
        </p:nvSpPr>
        <p:spPr>
          <a:xfrm>
            <a:off x="1217011" y="717673"/>
            <a:ext cx="2889702" cy="584775"/>
          </a:xfrm>
          <a:prstGeom prst="rect">
            <a:avLst/>
          </a:prstGeom>
        </p:spPr>
        <p:txBody>
          <a:bodyPr wrap="none">
            <a:spAutoFit/>
          </a:bodyPr>
          <a:lstStyle/>
          <a:p>
            <a:pPr algn="ctr"/>
            <a:r>
              <a:rPr lang="en-US" sz="3200" b="1" dirty="0">
                <a:solidFill>
                  <a:schemeClr val="accent2">
                    <a:lumMod val="75000"/>
                  </a:schemeClr>
                </a:solidFill>
                <a:latin typeface="+mj-ea"/>
                <a:ea typeface="+mj-ea"/>
                <a:cs typeface="Arial" panose="020B0604020202020204" pitchFamily="34" charset="0"/>
              </a:rPr>
              <a:t>LDA</a:t>
            </a:r>
            <a:r>
              <a:rPr lang="zh-CN" altLang="en-US" sz="3200" b="1" dirty="0">
                <a:solidFill>
                  <a:schemeClr val="accent2">
                    <a:lumMod val="75000"/>
                  </a:schemeClr>
                </a:solidFill>
                <a:latin typeface="+mj-ea"/>
                <a:ea typeface="+mj-ea"/>
                <a:cs typeface="Arial" panose="020B0604020202020204" pitchFamily="34" charset="0"/>
              </a:rPr>
              <a:t> </a:t>
            </a:r>
            <a:r>
              <a:rPr lang="en-US" altLang="zh-CN" sz="3200" b="1" dirty="0">
                <a:solidFill>
                  <a:schemeClr val="accent2">
                    <a:lumMod val="75000"/>
                  </a:schemeClr>
                </a:solidFill>
                <a:latin typeface="+mj-ea"/>
                <a:ea typeface="+mj-ea"/>
                <a:cs typeface="Arial" panose="020B0604020202020204" pitchFamily="34" charset="0"/>
              </a:rPr>
              <a:t>Example</a:t>
            </a:r>
            <a:r>
              <a:rPr lang="en-US" sz="3200" b="1" dirty="0">
                <a:solidFill>
                  <a:schemeClr val="accent2">
                    <a:lumMod val="75000"/>
                  </a:schemeClr>
                </a:solidFill>
                <a:latin typeface="+mj-ea"/>
                <a:ea typeface="+mj-ea"/>
                <a:cs typeface="Arial" panose="020B0604020202020204" pitchFamily="34" charset="0"/>
              </a:rPr>
              <a:t> </a:t>
            </a:r>
          </a:p>
        </p:txBody>
      </p:sp>
      <p:pic>
        <p:nvPicPr>
          <p:cNvPr id="6" name="image4.jpeg">
            <a:extLst>
              <a:ext uri="{FF2B5EF4-FFF2-40B4-BE49-F238E27FC236}">
                <a16:creationId xmlns:a16="http://schemas.microsoft.com/office/drawing/2014/main" id="{61DBA82F-351F-994C-8111-FCDB966DDE92}"/>
              </a:ext>
            </a:extLst>
          </p:cNvPr>
          <p:cNvPicPr/>
          <p:nvPr/>
        </p:nvPicPr>
        <p:blipFill>
          <a:blip r:embed="rId3" cstate="print"/>
          <a:stretch>
            <a:fillRect/>
          </a:stretch>
        </p:blipFill>
        <p:spPr>
          <a:xfrm>
            <a:off x="1444487" y="1302448"/>
            <a:ext cx="6553200" cy="4953000"/>
          </a:xfrm>
          <a:prstGeom prst="rect">
            <a:avLst/>
          </a:prstGeom>
        </p:spPr>
      </p:pic>
      <p:sp>
        <p:nvSpPr>
          <p:cNvPr id="2" name="Rectangle 1">
            <a:extLst>
              <a:ext uri="{FF2B5EF4-FFF2-40B4-BE49-F238E27FC236}">
                <a16:creationId xmlns:a16="http://schemas.microsoft.com/office/drawing/2014/main" id="{182DD7D8-4D64-ED47-A18A-ABFAC387C163}"/>
              </a:ext>
            </a:extLst>
          </p:cNvPr>
          <p:cNvSpPr/>
          <p:nvPr/>
        </p:nvSpPr>
        <p:spPr>
          <a:xfrm>
            <a:off x="921026" y="6297283"/>
            <a:ext cx="8660296" cy="369332"/>
          </a:xfrm>
          <a:prstGeom prst="rect">
            <a:avLst/>
          </a:prstGeom>
        </p:spPr>
        <p:txBody>
          <a:bodyPr wrap="square">
            <a:spAutoFit/>
          </a:bodyPr>
          <a:lstStyle/>
          <a:p>
            <a:r>
              <a:rPr lang="en-US" dirty="0">
                <a:hlinkClick r:id="rId4"/>
              </a:rPr>
              <a:t>http://www.yyyweb.com/demo/inner-show/word-itout.html</a:t>
            </a:r>
            <a:endParaRPr lang="en-US" dirty="0"/>
          </a:p>
        </p:txBody>
      </p:sp>
    </p:spTree>
    <p:extLst>
      <p:ext uri="{BB962C8B-B14F-4D97-AF65-F5344CB8AC3E}">
        <p14:creationId xmlns:p14="http://schemas.microsoft.com/office/powerpoint/2010/main" val="33650487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E5C2F0-A004-2240-9822-19C0FEE72DBC}"/>
              </a:ext>
            </a:extLst>
          </p:cNvPr>
          <p:cNvSpPr>
            <a:spLocks noGrp="1" noChangeArrowheads="1"/>
          </p:cNvSpPr>
          <p:nvPr>
            <p:ph type="title"/>
          </p:nvPr>
        </p:nvSpPr>
        <p:spPr>
          <a:xfrm>
            <a:off x="676835" y="878541"/>
            <a:ext cx="8229600" cy="1066800"/>
          </a:xfrm>
        </p:spPr>
        <p:txBody>
          <a:bodyPr>
            <a:normAutofit/>
          </a:bodyPr>
          <a:lstStyle/>
          <a:p>
            <a:r>
              <a:rPr lang="en-US" altLang="en-US" sz="3200" b="1">
                <a:solidFill>
                  <a:schemeClr val="accent2">
                    <a:lumMod val="75000"/>
                  </a:schemeClr>
                </a:solidFill>
                <a:latin typeface="+mj-ea"/>
              </a:rPr>
              <a:t>Word-level Knowledge</a:t>
            </a:r>
          </a:p>
        </p:txBody>
      </p:sp>
      <p:sp>
        <p:nvSpPr>
          <p:cNvPr id="7171" name="Rectangle 3">
            <a:extLst>
              <a:ext uri="{FF2B5EF4-FFF2-40B4-BE49-F238E27FC236}">
                <a16:creationId xmlns:a16="http://schemas.microsoft.com/office/drawing/2014/main" id="{396A5ACF-BAD0-A54A-AC12-1CF1C582AC7B}"/>
              </a:ext>
            </a:extLst>
          </p:cNvPr>
          <p:cNvSpPr>
            <a:spLocks noGrp="1" noChangeArrowheads="1"/>
          </p:cNvSpPr>
          <p:nvPr>
            <p:ph idx="1"/>
          </p:nvPr>
        </p:nvSpPr>
        <p:spPr>
          <a:xfrm>
            <a:off x="685800" y="1981200"/>
            <a:ext cx="8077200" cy="4114800"/>
          </a:xfrm>
        </p:spPr>
        <p:txBody>
          <a:bodyPr>
            <a:normAutofit/>
          </a:bodyPr>
          <a:lstStyle/>
          <a:p>
            <a:r>
              <a:rPr lang="en-US" altLang="en-US"/>
              <a:t>Lexicon: </a:t>
            </a:r>
          </a:p>
          <a:p>
            <a:pPr lvl="1"/>
            <a:r>
              <a:rPr lang="en-US" altLang="en-US"/>
              <a:t>List of legal words in a language</a:t>
            </a:r>
          </a:p>
          <a:p>
            <a:pPr lvl="1"/>
            <a:r>
              <a:rPr lang="en-US" altLang="en-US"/>
              <a:t>Part of speech: </a:t>
            </a:r>
          </a:p>
          <a:p>
            <a:pPr lvl="2"/>
            <a:r>
              <a:rPr lang="en-US" altLang="en-US"/>
              <a:t>noun, verb, adjective, determiner </a:t>
            </a:r>
          </a:p>
          <a:p>
            <a:r>
              <a:rPr lang="en-US" altLang="en-US"/>
              <a:t>Example:</a:t>
            </a:r>
          </a:p>
          <a:p>
            <a:pPr lvl="1"/>
            <a:r>
              <a:rPr lang="en-US" altLang="en-US"/>
              <a:t>Noun -&gt; cat | dog | mouse | ball | rock</a:t>
            </a:r>
          </a:p>
          <a:p>
            <a:pPr lvl="1"/>
            <a:r>
              <a:rPr lang="en-US" altLang="en-US"/>
              <a:t>Verb -&gt; chase | bite | fetch | bat </a:t>
            </a:r>
          </a:p>
          <a:p>
            <a:pPr lvl="1"/>
            <a:r>
              <a:rPr lang="en-US" altLang="en-US"/>
              <a:t>Adjective -&gt; black | brown | furry | striped | heavy</a:t>
            </a:r>
          </a:p>
          <a:p>
            <a:pPr lvl="1"/>
            <a:r>
              <a:rPr lang="en-US" altLang="en-US"/>
              <a:t>Determiner -&gt; the | that | a | an</a:t>
            </a:r>
          </a:p>
        </p:txBody>
      </p:sp>
    </p:spTree>
    <p:extLst>
      <p:ext uri="{BB962C8B-B14F-4D97-AF65-F5344CB8AC3E}">
        <p14:creationId xmlns:p14="http://schemas.microsoft.com/office/powerpoint/2010/main" val="147483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4DB05C9-8542-D548-9FBD-BB81C1E3DB8D}"/>
              </a:ext>
            </a:extLst>
          </p:cNvPr>
          <p:cNvSpPr>
            <a:spLocks noGrp="1" noChangeArrowheads="1"/>
          </p:cNvSpPr>
          <p:nvPr>
            <p:ph type="title"/>
          </p:nvPr>
        </p:nvSpPr>
        <p:spPr>
          <a:xfrm>
            <a:off x="495300" y="406960"/>
            <a:ext cx="8153400" cy="1143000"/>
          </a:xfrm>
        </p:spPr>
        <p:txBody>
          <a:bodyPr>
            <a:normAutofit fontScale="90000"/>
          </a:bodyPr>
          <a:lstStyle/>
          <a:p>
            <a:r>
              <a:rPr lang="en-US" altLang="en-US" b="1">
                <a:solidFill>
                  <a:srgbClr val="0000FF"/>
                </a:solidFill>
              </a:rPr>
              <a:t>Sentence-level Knowledge: Syntax</a:t>
            </a:r>
          </a:p>
        </p:txBody>
      </p:sp>
      <p:sp>
        <p:nvSpPr>
          <p:cNvPr id="9219" name="Rectangle 3">
            <a:extLst>
              <a:ext uri="{FF2B5EF4-FFF2-40B4-BE49-F238E27FC236}">
                <a16:creationId xmlns:a16="http://schemas.microsoft.com/office/drawing/2014/main" id="{88B35998-A66B-8C47-A88A-36E9A51BB3D9}"/>
              </a:ext>
            </a:extLst>
          </p:cNvPr>
          <p:cNvSpPr>
            <a:spLocks noGrp="1" noChangeArrowheads="1"/>
          </p:cNvSpPr>
          <p:nvPr>
            <p:ph idx="1"/>
          </p:nvPr>
        </p:nvSpPr>
        <p:spPr>
          <a:xfrm>
            <a:off x="685800" y="1447800"/>
            <a:ext cx="7772400" cy="1066800"/>
          </a:xfrm>
        </p:spPr>
        <p:txBody>
          <a:bodyPr>
            <a:normAutofit fontScale="85000" lnSpcReduction="20000"/>
          </a:bodyPr>
          <a:lstStyle/>
          <a:p>
            <a:r>
              <a:rPr lang="en-US" altLang="en-US"/>
              <a:t>Language models</a:t>
            </a:r>
          </a:p>
          <a:p>
            <a:pPr lvl="1"/>
            <a:r>
              <a:rPr lang="en-US" altLang="en-US"/>
              <a:t>More than just words: “banana a flies time like”</a:t>
            </a:r>
          </a:p>
          <a:p>
            <a:pPr lvl="1"/>
            <a:r>
              <a:rPr lang="en-US" altLang="en-US"/>
              <a:t>Formal vs natural: Grammar defines language</a:t>
            </a:r>
          </a:p>
        </p:txBody>
      </p:sp>
      <p:sp>
        <p:nvSpPr>
          <p:cNvPr id="9220" name="Oval 4">
            <a:extLst>
              <a:ext uri="{FF2B5EF4-FFF2-40B4-BE49-F238E27FC236}">
                <a16:creationId xmlns:a16="http://schemas.microsoft.com/office/drawing/2014/main" id="{713925A8-3C00-4740-BA06-5B2C7D346D95}"/>
              </a:ext>
            </a:extLst>
          </p:cNvPr>
          <p:cNvSpPr>
            <a:spLocks noChangeArrowheads="1"/>
          </p:cNvSpPr>
          <p:nvPr/>
        </p:nvSpPr>
        <p:spPr bwMode="auto">
          <a:xfrm>
            <a:off x="2209800" y="3581400"/>
            <a:ext cx="3962400" cy="3048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1" name="Text Box 5">
            <a:extLst>
              <a:ext uri="{FF2B5EF4-FFF2-40B4-BE49-F238E27FC236}">
                <a16:creationId xmlns:a16="http://schemas.microsoft.com/office/drawing/2014/main" id="{8B0CA62A-2F0C-6A4B-80DB-95613DB4FCBD}"/>
              </a:ext>
            </a:extLst>
          </p:cNvPr>
          <p:cNvSpPr txBox="1">
            <a:spLocks noChangeArrowheads="1"/>
          </p:cNvSpPr>
          <p:nvPr/>
        </p:nvSpPr>
        <p:spPr bwMode="auto">
          <a:xfrm>
            <a:off x="517525" y="3851275"/>
            <a:ext cx="14017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Chomsky</a:t>
            </a:r>
          </a:p>
          <a:p>
            <a:r>
              <a:rPr lang="en-US" altLang="en-US"/>
              <a:t>Hierarchy</a:t>
            </a:r>
          </a:p>
        </p:txBody>
      </p:sp>
      <p:sp>
        <p:nvSpPr>
          <p:cNvPr id="9222" name="Text Box 6">
            <a:extLst>
              <a:ext uri="{FF2B5EF4-FFF2-40B4-BE49-F238E27FC236}">
                <a16:creationId xmlns:a16="http://schemas.microsoft.com/office/drawing/2014/main" id="{D78B4204-0C80-3D48-A187-2322ECF5098E}"/>
              </a:ext>
            </a:extLst>
          </p:cNvPr>
          <p:cNvSpPr txBox="1">
            <a:spLocks noChangeArrowheads="1"/>
          </p:cNvSpPr>
          <p:nvPr/>
        </p:nvSpPr>
        <p:spPr bwMode="auto">
          <a:xfrm>
            <a:off x="4022725" y="3470275"/>
            <a:ext cx="1654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Recursively</a:t>
            </a:r>
          </a:p>
          <a:p>
            <a:r>
              <a:rPr lang="en-US" altLang="en-US"/>
              <a:t>Enumerable</a:t>
            </a:r>
          </a:p>
        </p:txBody>
      </p:sp>
      <p:sp>
        <p:nvSpPr>
          <p:cNvPr id="9223" name="Text Box 7">
            <a:extLst>
              <a:ext uri="{FF2B5EF4-FFF2-40B4-BE49-F238E27FC236}">
                <a16:creationId xmlns:a16="http://schemas.microsoft.com/office/drawing/2014/main" id="{0D845978-94D4-BB43-8A83-E8B56FF6C33D}"/>
              </a:ext>
            </a:extLst>
          </p:cNvPr>
          <p:cNvSpPr txBox="1">
            <a:spLocks noChangeArrowheads="1"/>
          </p:cNvSpPr>
          <p:nvPr/>
        </p:nvSpPr>
        <p:spPr bwMode="auto">
          <a:xfrm>
            <a:off x="5775325" y="3546475"/>
            <a:ext cx="881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=Any</a:t>
            </a:r>
          </a:p>
        </p:txBody>
      </p:sp>
      <p:sp>
        <p:nvSpPr>
          <p:cNvPr id="9224" name="Oval 8">
            <a:extLst>
              <a:ext uri="{FF2B5EF4-FFF2-40B4-BE49-F238E27FC236}">
                <a16:creationId xmlns:a16="http://schemas.microsoft.com/office/drawing/2014/main" id="{6FA065B0-B244-614F-BB5F-80C1A03A9A9A}"/>
              </a:ext>
            </a:extLst>
          </p:cNvPr>
          <p:cNvSpPr>
            <a:spLocks noChangeArrowheads="1"/>
          </p:cNvSpPr>
          <p:nvPr/>
        </p:nvSpPr>
        <p:spPr bwMode="auto">
          <a:xfrm>
            <a:off x="2743200" y="4343400"/>
            <a:ext cx="2971800" cy="2286000"/>
          </a:xfrm>
          <a:prstGeom prst="ellipse">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5" name="Text Box 9">
            <a:extLst>
              <a:ext uri="{FF2B5EF4-FFF2-40B4-BE49-F238E27FC236}">
                <a16:creationId xmlns:a16="http://schemas.microsoft.com/office/drawing/2014/main" id="{BA3CE605-92AF-5E42-A4BC-8C56AF3420F3}"/>
              </a:ext>
            </a:extLst>
          </p:cNvPr>
          <p:cNvSpPr txBox="1">
            <a:spLocks noChangeArrowheads="1"/>
          </p:cNvSpPr>
          <p:nvPr/>
        </p:nvSpPr>
        <p:spPr bwMode="auto">
          <a:xfrm>
            <a:off x="5029200" y="4191000"/>
            <a:ext cx="26685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1"/>
                </a:solidFill>
              </a:rPr>
              <a:t>Context  = AB-&gt;BA</a:t>
            </a:r>
          </a:p>
          <a:p>
            <a:r>
              <a:rPr lang="en-US" altLang="en-US">
                <a:solidFill>
                  <a:schemeClr val="accent1"/>
                </a:solidFill>
              </a:rPr>
              <a:t>Sensitive</a:t>
            </a:r>
          </a:p>
        </p:txBody>
      </p:sp>
      <p:sp>
        <p:nvSpPr>
          <p:cNvPr id="9227" name="Oval 11">
            <a:extLst>
              <a:ext uri="{FF2B5EF4-FFF2-40B4-BE49-F238E27FC236}">
                <a16:creationId xmlns:a16="http://schemas.microsoft.com/office/drawing/2014/main" id="{A00EC22E-00B6-3945-AEE4-390948491F07}"/>
              </a:ext>
            </a:extLst>
          </p:cNvPr>
          <p:cNvSpPr>
            <a:spLocks noChangeArrowheads="1"/>
          </p:cNvSpPr>
          <p:nvPr/>
        </p:nvSpPr>
        <p:spPr bwMode="auto">
          <a:xfrm>
            <a:off x="3124200" y="4648200"/>
            <a:ext cx="2286000" cy="1981200"/>
          </a:xfrm>
          <a:prstGeom prst="ellipse">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accent2"/>
              </a:solidFill>
            </a:endParaRPr>
          </a:p>
        </p:txBody>
      </p:sp>
      <p:sp>
        <p:nvSpPr>
          <p:cNvPr id="9228" name="Text Box 12">
            <a:extLst>
              <a:ext uri="{FF2B5EF4-FFF2-40B4-BE49-F238E27FC236}">
                <a16:creationId xmlns:a16="http://schemas.microsoft.com/office/drawing/2014/main" id="{57D3B5E9-0963-6A47-A85E-694F8DA30857}"/>
              </a:ext>
            </a:extLst>
          </p:cNvPr>
          <p:cNvSpPr txBox="1">
            <a:spLocks noChangeArrowheads="1"/>
          </p:cNvSpPr>
          <p:nvPr/>
        </p:nvSpPr>
        <p:spPr bwMode="auto">
          <a:xfrm>
            <a:off x="1600200" y="4419600"/>
            <a:ext cx="2266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Context A-&gt; aBc</a:t>
            </a:r>
          </a:p>
          <a:p>
            <a:r>
              <a:rPr lang="en-US" altLang="en-US">
                <a:solidFill>
                  <a:schemeClr val="accent2"/>
                </a:solidFill>
              </a:rPr>
              <a:t>Free</a:t>
            </a:r>
          </a:p>
        </p:txBody>
      </p:sp>
      <p:sp>
        <p:nvSpPr>
          <p:cNvPr id="9229" name="Oval 13">
            <a:extLst>
              <a:ext uri="{FF2B5EF4-FFF2-40B4-BE49-F238E27FC236}">
                <a16:creationId xmlns:a16="http://schemas.microsoft.com/office/drawing/2014/main" id="{F5F97D7F-3193-E342-AA4F-AACC3355285E}"/>
              </a:ext>
            </a:extLst>
          </p:cNvPr>
          <p:cNvSpPr>
            <a:spLocks noChangeArrowheads="1"/>
          </p:cNvSpPr>
          <p:nvPr/>
        </p:nvSpPr>
        <p:spPr bwMode="auto">
          <a:xfrm>
            <a:off x="3810000" y="5334000"/>
            <a:ext cx="914400" cy="1295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1" name="Text Box 15">
            <a:extLst>
              <a:ext uri="{FF2B5EF4-FFF2-40B4-BE49-F238E27FC236}">
                <a16:creationId xmlns:a16="http://schemas.microsoft.com/office/drawing/2014/main" id="{56BC477B-60B1-AC44-9B2E-A7B46770E593}"/>
              </a:ext>
            </a:extLst>
          </p:cNvPr>
          <p:cNvSpPr txBox="1">
            <a:spLocks noChangeArrowheads="1"/>
          </p:cNvSpPr>
          <p:nvPr/>
        </p:nvSpPr>
        <p:spPr bwMode="auto">
          <a:xfrm>
            <a:off x="4403725" y="5451475"/>
            <a:ext cx="2352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Regular     S-&gt;aS </a:t>
            </a:r>
          </a:p>
          <a:p>
            <a:r>
              <a:rPr lang="en-US" altLang="en-US">
                <a:solidFill>
                  <a:srgbClr val="FF0000"/>
                </a:solidFill>
              </a:rPr>
              <a:t>Expression  a*b*</a:t>
            </a:r>
          </a:p>
        </p:txBody>
      </p:sp>
      <p:graphicFrame>
        <p:nvGraphicFramePr>
          <p:cNvPr id="9233" name="Object 17">
            <a:extLst>
              <a:ext uri="{FF2B5EF4-FFF2-40B4-BE49-F238E27FC236}">
                <a16:creationId xmlns:a16="http://schemas.microsoft.com/office/drawing/2014/main" id="{BE2468A8-4B19-2F4D-9F95-B2C62BBBFD46}"/>
              </a:ext>
            </a:extLst>
          </p:cNvPr>
          <p:cNvGraphicFramePr>
            <a:graphicFrameLocks noChangeAspect="1"/>
          </p:cNvGraphicFramePr>
          <p:nvPr>
            <p:extLst>
              <p:ext uri="{D42A27DB-BD31-4B8C-83A1-F6EECF244321}">
                <p14:modId xmlns:p14="http://schemas.microsoft.com/office/powerpoint/2010/main" val="3059673375"/>
              </p:ext>
            </p:extLst>
          </p:nvPr>
        </p:nvGraphicFramePr>
        <p:xfrm>
          <a:off x="6324600" y="4495800"/>
          <a:ext cx="914400" cy="417513"/>
        </p:xfrm>
        <a:graphic>
          <a:graphicData uri="http://schemas.openxmlformats.org/presentationml/2006/ole">
            <mc:AlternateContent xmlns:mc="http://schemas.openxmlformats.org/markup-compatibility/2006">
              <mc:Choice xmlns:v="urn:schemas-microsoft-com:vml" Requires="v">
                <p:oleObj spid="_x0000_s73003" name="Equation" r:id="rId3" imgW="10236200" imgH="4686300" progId="Equation.3">
                  <p:embed/>
                </p:oleObj>
              </mc:Choice>
              <mc:Fallback>
                <p:oleObj name="Equation" r:id="rId3" imgW="10236200" imgH="4686300" progId="Equation.3">
                  <p:embed/>
                  <p:pic>
                    <p:nvPicPr>
                      <p:cNvPr id="9233" name="Object 17">
                        <a:extLst>
                          <a:ext uri="{FF2B5EF4-FFF2-40B4-BE49-F238E27FC236}">
                            <a16:creationId xmlns:a16="http://schemas.microsoft.com/office/drawing/2014/main" id="{BE2468A8-4B19-2F4D-9F95-B2C62BBBF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495800"/>
                        <a:ext cx="9144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18">
            <a:extLst>
              <a:ext uri="{FF2B5EF4-FFF2-40B4-BE49-F238E27FC236}">
                <a16:creationId xmlns:a16="http://schemas.microsoft.com/office/drawing/2014/main" id="{17ACCAC2-CA41-A04F-9134-22430F3FD112}"/>
              </a:ext>
            </a:extLst>
          </p:cNvPr>
          <p:cNvGraphicFramePr>
            <a:graphicFrameLocks noChangeAspect="1"/>
          </p:cNvGraphicFramePr>
          <p:nvPr>
            <p:extLst>
              <p:ext uri="{D42A27DB-BD31-4B8C-83A1-F6EECF244321}">
                <p14:modId xmlns:p14="http://schemas.microsoft.com/office/powerpoint/2010/main" val="1558246842"/>
              </p:ext>
            </p:extLst>
          </p:nvPr>
        </p:nvGraphicFramePr>
        <p:xfrm>
          <a:off x="2743200" y="4648200"/>
          <a:ext cx="838200" cy="536575"/>
        </p:xfrm>
        <a:graphic>
          <a:graphicData uri="http://schemas.openxmlformats.org/presentationml/2006/ole">
            <mc:AlternateContent xmlns:mc="http://schemas.openxmlformats.org/markup-compatibility/2006">
              <mc:Choice xmlns:v="urn:schemas-microsoft-com:vml" Requires="v">
                <p:oleObj spid="_x0000_s73004" name="Equation" r:id="rId5" imgW="7315200" imgH="4686300" progId="Equation.3">
                  <p:embed/>
                </p:oleObj>
              </mc:Choice>
              <mc:Fallback>
                <p:oleObj name="Equation" r:id="rId5" imgW="7315200" imgH="4686300" progId="Equation.3">
                  <p:embed/>
                  <p:pic>
                    <p:nvPicPr>
                      <p:cNvPr id="9234" name="Object 18">
                        <a:extLst>
                          <a:ext uri="{FF2B5EF4-FFF2-40B4-BE49-F238E27FC236}">
                            <a16:creationId xmlns:a16="http://schemas.microsoft.com/office/drawing/2014/main" id="{17ACCAC2-CA41-A04F-9134-22430F3FD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648200"/>
                        <a:ext cx="8382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7609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3085" y="1532629"/>
            <a:ext cx="8057515" cy="2135505"/>
          </a:xfrm>
          <a:prstGeom prst="rect">
            <a:avLst/>
          </a:prstGeom>
        </p:spPr>
        <p:txBody>
          <a:bodyPr vert="horz" wrap="square" lIns="0" tIns="76200" rIns="0" bIns="0" rtlCol="0">
            <a:spAutoFit/>
          </a:bodyPr>
          <a:lstStyle/>
          <a:p>
            <a:pPr marL="12700">
              <a:lnSpc>
                <a:spcPct val="100000"/>
              </a:lnSpc>
              <a:spcBef>
                <a:spcPts val="600"/>
              </a:spcBef>
            </a:pPr>
            <a:r>
              <a:rPr sz="2100" spc="10">
                <a:solidFill>
                  <a:srgbClr val="1C304E"/>
                </a:solidFill>
                <a:latin typeface="Wingdings 3"/>
                <a:cs typeface="Wingdings 3"/>
              </a:rPr>
              <a:t></a:t>
            </a:r>
            <a:r>
              <a:rPr sz="2100" spc="-1614">
                <a:solidFill>
                  <a:srgbClr val="1C304E"/>
                </a:solidFill>
                <a:latin typeface="Wingdings 3"/>
                <a:cs typeface="Wingdings 3"/>
              </a:rPr>
              <a:t> </a:t>
            </a:r>
            <a:r>
              <a:rPr sz="2800" spc="-5">
                <a:solidFill>
                  <a:srgbClr val="2A4975"/>
                </a:solidFill>
                <a:latin typeface="+mn-ea"/>
                <a:cs typeface="华文楷体"/>
              </a:rPr>
              <a:t>以中文分词为例</a:t>
            </a:r>
            <a:endParaRPr sz="2800">
              <a:latin typeface="+mn-ea"/>
              <a:cs typeface="华文楷体"/>
            </a:endParaRPr>
          </a:p>
          <a:p>
            <a:pPr marL="217804">
              <a:lnSpc>
                <a:spcPct val="100000"/>
              </a:lnSpc>
              <a:spcBef>
                <a:spcPts val="434"/>
              </a:spcBef>
            </a:pPr>
            <a:r>
              <a:rPr sz="1800" spc="10">
                <a:solidFill>
                  <a:srgbClr val="EB631B"/>
                </a:solidFill>
                <a:latin typeface="Wingdings 3"/>
                <a:cs typeface="Wingdings 3"/>
              </a:rPr>
              <a:t></a:t>
            </a:r>
            <a:r>
              <a:rPr sz="1800" spc="-1180">
                <a:solidFill>
                  <a:srgbClr val="EB631B"/>
                </a:solidFill>
                <a:latin typeface="Wingdings 3"/>
                <a:cs typeface="Wingdings 3"/>
              </a:rPr>
              <a:t> </a:t>
            </a:r>
            <a:r>
              <a:rPr sz="2400" spc="-5">
                <a:solidFill>
                  <a:srgbClr val="2A4975"/>
                </a:solidFill>
                <a:latin typeface="+mn-ea"/>
                <a:cs typeface="华文楷体"/>
              </a:rPr>
              <a:t>不同的语言环境中的同形异构现象，按照具体语言环境的</a:t>
            </a:r>
            <a:endParaRPr sz="2400">
              <a:latin typeface="+mn-ea"/>
              <a:cs typeface="华文楷体"/>
            </a:endParaRPr>
          </a:p>
          <a:p>
            <a:pPr marL="424180">
              <a:lnSpc>
                <a:spcPct val="100000"/>
              </a:lnSpc>
              <a:spcBef>
                <a:spcPts val="5"/>
              </a:spcBef>
            </a:pPr>
            <a:r>
              <a:rPr sz="2400">
                <a:solidFill>
                  <a:srgbClr val="2A4975"/>
                </a:solidFill>
                <a:latin typeface="+mn-ea"/>
                <a:cs typeface="华文楷体"/>
              </a:rPr>
              <a:t>语义进行切法。</a:t>
            </a:r>
            <a:endParaRPr sz="2400">
              <a:latin typeface="+mn-ea"/>
              <a:cs typeface="华文楷体"/>
            </a:endParaRPr>
          </a:p>
          <a:p>
            <a:pPr marL="217804">
              <a:lnSpc>
                <a:spcPct val="100000"/>
              </a:lnSpc>
              <a:spcBef>
                <a:spcPts val="395"/>
              </a:spcBef>
            </a:pPr>
            <a:r>
              <a:rPr sz="1800" spc="10">
                <a:solidFill>
                  <a:srgbClr val="EB631B"/>
                </a:solidFill>
                <a:latin typeface="Wingdings 3"/>
                <a:cs typeface="Wingdings 3"/>
              </a:rPr>
              <a:t></a:t>
            </a:r>
            <a:r>
              <a:rPr sz="1800" spc="-1150">
                <a:solidFill>
                  <a:srgbClr val="EB631B"/>
                </a:solidFill>
                <a:latin typeface="Wingdings 3"/>
                <a:cs typeface="Wingdings 3"/>
              </a:rPr>
              <a:t> </a:t>
            </a:r>
            <a:r>
              <a:rPr sz="2400">
                <a:solidFill>
                  <a:srgbClr val="2A4975"/>
                </a:solidFill>
                <a:latin typeface="+mn-ea"/>
                <a:cs typeface="华文楷体"/>
              </a:rPr>
              <a:t>交叉歧义</a:t>
            </a:r>
            <a:endParaRPr sz="2400">
              <a:latin typeface="+mn-ea"/>
              <a:cs typeface="华文楷体"/>
            </a:endParaRPr>
          </a:p>
          <a:p>
            <a:pPr marL="457834">
              <a:lnSpc>
                <a:spcPct val="100000"/>
              </a:lnSpc>
              <a:spcBef>
                <a:spcPts val="395"/>
              </a:spcBef>
            </a:pPr>
            <a:r>
              <a:rPr sz="1800" spc="10">
                <a:solidFill>
                  <a:srgbClr val="BBBBBB"/>
                </a:solidFill>
                <a:latin typeface="Wingdings 3"/>
                <a:cs typeface="Wingdings 3"/>
              </a:rPr>
              <a:t></a:t>
            </a:r>
            <a:r>
              <a:rPr sz="1800" spc="-1420">
                <a:solidFill>
                  <a:srgbClr val="BBBBBB"/>
                </a:solidFill>
                <a:latin typeface="Wingdings 3"/>
                <a:cs typeface="Wingdings 3"/>
              </a:rPr>
              <a:t> </a:t>
            </a:r>
            <a:r>
              <a:rPr sz="2400">
                <a:solidFill>
                  <a:srgbClr val="2A4975"/>
                </a:solidFill>
                <a:latin typeface="+mn-ea"/>
                <a:cs typeface="华文楷体"/>
              </a:rPr>
              <a:t>他／说／的／确实／在理</a:t>
            </a:r>
            <a:endParaRPr sz="2400">
              <a:latin typeface="+mn-ea"/>
              <a:cs typeface="华文楷体"/>
            </a:endParaRPr>
          </a:p>
        </p:txBody>
      </p:sp>
      <p:sp>
        <p:nvSpPr>
          <p:cNvPr id="4" name="object 4"/>
          <p:cNvSpPr txBox="1"/>
          <p:nvPr/>
        </p:nvSpPr>
        <p:spPr>
          <a:xfrm>
            <a:off x="741680" y="3713153"/>
            <a:ext cx="4705350" cy="2524760"/>
          </a:xfrm>
          <a:prstGeom prst="rect">
            <a:avLst/>
          </a:prstGeom>
        </p:spPr>
        <p:txBody>
          <a:bodyPr vert="horz" wrap="square" lIns="0" tIns="63500" rIns="0" bIns="0" rtlCol="0">
            <a:spAutoFit/>
          </a:bodyPr>
          <a:lstStyle/>
          <a:p>
            <a:pPr marL="12700">
              <a:lnSpc>
                <a:spcPct val="100000"/>
              </a:lnSpc>
              <a:spcBef>
                <a:spcPts val="500"/>
              </a:spcBef>
            </a:pPr>
            <a:r>
              <a:rPr sz="1800" spc="10">
                <a:solidFill>
                  <a:srgbClr val="EB631B"/>
                </a:solidFill>
                <a:latin typeface="Wingdings 3"/>
                <a:cs typeface="Wingdings 3"/>
              </a:rPr>
              <a:t></a:t>
            </a:r>
            <a:r>
              <a:rPr sz="1800" spc="-1155">
                <a:solidFill>
                  <a:srgbClr val="EB631B"/>
                </a:solidFill>
                <a:latin typeface="Wingdings 3"/>
                <a:cs typeface="Wingdings 3"/>
              </a:rPr>
              <a:t> </a:t>
            </a:r>
            <a:r>
              <a:rPr sz="2400" spc="-5">
                <a:solidFill>
                  <a:srgbClr val="2A4975"/>
                </a:solidFill>
                <a:latin typeface="+mn-ea"/>
                <a:cs typeface="华文楷体"/>
              </a:rPr>
              <a:t>组合歧义</a:t>
            </a:r>
            <a:endParaRPr sz="2400">
              <a:latin typeface="+mn-ea"/>
              <a:cs typeface="华文楷体"/>
            </a:endParaRPr>
          </a:p>
          <a:p>
            <a:pPr marL="252095">
              <a:lnSpc>
                <a:spcPct val="100000"/>
              </a:lnSpc>
              <a:spcBef>
                <a:spcPts val="395"/>
              </a:spcBef>
            </a:pPr>
            <a:r>
              <a:rPr sz="1800" spc="10">
                <a:solidFill>
                  <a:srgbClr val="BBBBBB"/>
                </a:solidFill>
                <a:latin typeface="Wingdings 3"/>
                <a:cs typeface="Wingdings 3"/>
              </a:rPr>
              <a:t></a:t>
            </a:r>
            <a:r>
              <a:rPr sz="1800" spc="-1490">
                <a:solidFill>
                  <a:srgbClr val="BBBBBB"/>
                </a:solidFill>
                <a:latin typeface="Wingdings 3"/>
                <a:cs typeface="Wingdings 3"/>
              </a:rPr>
              <a:t> </a:t>
            </a:r>
            <a:r>
              <a:rPr sz="2400" spc="-5">
                <a:solidFill>
                  <a:srgbClr val="2A4975"/>
                </a:solidFill>
                <a:latin typeface="+mn-ea"/>
                <a:cs typeface="华文楷体"/>
              </a:rPr>
              <a:t>两</a:t>
            </a:r>
            <a:r>
              <a:rPr sz="2400">
                <a:solidFill>
                  <a:srgbClr val="FF0000"/>
                </a:solidFill>
                <a:latin typeface="+mn-ea"/>
                <a:cs typeface="华文楷体"/>
              </a:rPr>
              <a:t>个/人</a:t>
            </a:r>
            <a:r>
              <a:rPr sz="2400">
                <a:solidFill>
                  <a:srgbClr val="2A4975"/>
                </a:solidFill>
                <a:latin typeface="+mn-ea"/>
                <a:cs typeface="华文楷体"/>
              </a:rPr>
              <a:t>/一起/过去、</a:t>
            </a:r>
            <a:r>
              <a:rPr sz="2400">
                <a:solidFill>
                  <a:srgbClr val="FF0000"/>
                </a:solidFill>
                <a:latin typeface="+mn-ea"/>
                <a:cs typeface="华文楷体"/>
              </a:rPr>
              <a:t>个人</a:t>
            </a:r>
            <a:r>
              <a:rPr sz="2400">
                <a:solidFill>
                  <a:srgbClr val="2A4975"/>
                </a:solidFill>
                <a:latin typeface="+mn-ea"/>
                <a:cs typeface="华文楷体"/>
              </a:rPr>
              <a:t>/问题</a:t>
            </a:r>
            <a:endParaRPr sz="2400">
              <a:latin typeface="+mn-ea"/>
              <a:cs typeface="华文楷体"/>
            </a:endParaRPr>
          </a:p>
          <a:p>
            <a:pPr marL="252095">
              <a:lnSpc>
                <a:spcPct val="100000"/>
              </a:lnSpc>
              <a:spcBef>
                <a:spcPts val="400"/>
              </a:spcBef>
            </a:pPr>
            <a:r>
              <a:rPr lang="en-US" spc="10">
                <a:solidFill>
                  <a:srgbClr val="BBBBBB"/>
                </a:solidFill>
                <a:latin typeface="+mn-ea"/>
                <a:cs typeface="华文楷体"/>
              </a:rPr>
              <a:t>   </a:t>
            </a:r>
            <a:r>
              <a:rPr sz="2400" spc="-5" err="1">
                <a:solidFill>
                  <a:srgbClr val="2A4975"/>
                </a:solidFill>
                <a:latin typeface="+mn-ea"/>
                <a:cs typeface="华文楷体"/>
              </a:rPr>
              <a:t>从</a:t>
            </a:r>
            <a:r>
              <a:rPr sz="2400" err="1">
                <a:solidFill>
                  <a:srgbClr val="FF0000"/>
                </a:solidFill>
                <a:latin typeface="+mn-ea"/>
                <a:cs typeface="华文楷体"/>
              </a:rPr>
              <a:t>马</a:t>
            </a:r>
            <a:r>
              <a:rPr sz="2400">
                <a:solidFill>
                  <a:srgbClr val="FF0000"/>
                </a:solidFill>
                <a:latin typeface="+mn-ea"/>
                <a:cs typeface="华文楷体"/>
              </a:rPr>
              <a:t>/上</a:t>
            </a:r>
            <a:r>
              <a:rPr sz="2400">
                <a:solidFill>
                  <a:srgbClr val="2A4975"/>
                </a:solidFill>
                <a:latin typeface="+mn-ea"/>
                <a:cs typeface="华文楷体"/>
              </a:rPr>
              <a:t>/下来</a:t>
            </a:r>
            <a:r>
              <a:rPr sz="2400" spc="-5">
                <a:solidFill>
                  <a:srgbClr val="2A4975"/>
                </a:solidFill>
                <a:latin typeface="+mn-ea"/>
                <a:cs typeface="华文楷体"/>
              </a:rPr>
              <a:t>、</a:t>
            </a:r>
            <a:r>
              <a:rPr sz="2400">
                <a:solidFill>
                  <a:srgbClr val="FF0000"/>
                </a:solidFill>
                <a:latin typeface="+mn-ea"/>
                <a:cs typeface="华文楷体"/>
              </a:rPr>
              <a:t>马上</a:t>
            </a:r>
            <a:r>
              <a:rPr sz="2400">
                <a:solidFill>
                  <a:srgbClr val="2A4975"/>
                </a:solidFill>
                <a:latin typeface="+mn-ea"/>
                <a:cs typeface="华文楷体"/>
              </a:rPr>
              <a:t>/就/来</a:t>
            </a:r>
            <a:endParaRPr sz="2400">
              <a:latin typeface="+mn-ea"/>
              <a:cs typeface="华文楷体"/>
            </a:endParaRPr>
          </a:p>
          <a:p>
            <a:pPr marL="12700">
              <a:lnSpc>
                <a:spcPct val="100000"/>
              </a:lnSpc>
              <a:spcBef>
                <a:spcPts val="405"/>
              </a:spcBef>
            </a:pPr>
            <a:r>
              <a:rPr sz="1800" spc="10">
                <a:solidFill>
                  <a:srgbClr val="EB631B"/>
                </a:solidFill>
                <a:latin typeface="Wingdings 3"/>
                <a:cs typeface="Wingdings 3"/>
              </a:rPr>
              <a:t></a:t>
            </a:r>
            <a:r>
              <a:rPr sz="1800" spc="-1150">
                <a:solidFill>
                  <a:srgbClr val="EB631B"/>
                </a:solidFill>
                <a:latin typeface="Wingdings 3"/>
                <a:cs typeface="Wingdings 3"/>
              </a:rPr>
              <a:t> </a:t>
            </a:r>
            <a:r>
              <a:rPr sz="2400" spc="-5">
                <a:solidFill>
                  <a:srgbClr val="2A4975"/>
                </a:solidFill>
                <a:latin typeface="+mn-ea"/>
                <a:cs typeface="华文楷体"/>
              </a:rPr>
              <a:t>句子级歧义</a:t>
            </a:r>
            <a:endParaRPr sz="2400">
              <a:latin typeface="+mn-ea"/>
              <a:cs typeface="华文楷体"/>
            </a:endParaRPr>
          </a:p>
          <a:p>
            <a:pPr marL="252095">
              <a:lnSpc>
                <a:spcPct val="100000"/>
              </a:lnSpc>
              <a:spcBef>
                <a:spcPts val="400"/>
              </a:spcBef>
            </a:pPr>
            <a:r>
              <a:rPr sz="1800" spc="10">
                <a:solidFill>
                  <a:srgbClr val="BBBBBB"/>
                </a:solidFill>
                <a:latin typeface="+mn-ea"/>
                <a:cs typeface="Wingdings 3"/>
              </a:rPr>
              <a:t></a:t>
            </a:r>
            <a:r>
              <a:rPr sz="1800" spc="-1420">
                <a:solidFill>
                  <a:srgbClr val="BBBBBB"/>
                </a:solidFill>
                <a:latin typeface="+mn-ea"/>
                <a:cs typeface="Wingdings 3"/>
              </a:rPr>
              <a:t> </a:t>
            </a:r>
            <a:r>
              <a:rPr sz="2400">
                <a:solidFill>
                  <a:srgbClr val="FF0000"/>
                </a:solidFill>
                <a:latin typeface="+mn-ea"/>
                <a:cs typeface="华文楷体"/>
              </a:rPr>
              <a:t>白天</a:t>
            </a:r>
            <a:r>
              <a:rPr sz="2400" spc="-5">
                <a:solidFill>
                  <a:srgbClr val="FF0000"/>
                </a:solidFill>
                <a:latin typeface="+mn-ea"/>
                <a:cs typeface="华文楷体"/>
              </a:rPr>
              <a:t>鹅</a:t>
            </a:r>
            <a:r>
              <a:rPr sz="2400">
                <a:solidFill>
                  <a:srgbClr val="2A4975"/>
                </a:solidFill>
                <a:latin typeface="+mn-ea"/>
                <a:cs typeface="华文楷体"/>
              </a:rPr>
              <a:t>在水里游泳</a:t>
            </a:r>
            <a:endParaRPr sz="2400">
              <a:latin typeface="+mn-ea"/>
              <a:cs typeface="华文楷体"/>
            </a:endParaRPr>
          </a:p>
          <a:p>
            <a:pPr marL="252095">
              <a:lnSpc>
                <a:spcPct val="100000"/>
              </a:lnSpc>
              <a:spcBef>
                <a:spcPts val="395"/>
              </a:spcBef>
            </a:pPr>
            <a:r>
              <a:rPr sz="1800" spc="10">
                <a:solidFill>
                  <a:srgbClr val="BBBBBB"/>
                </a:solidFill>
                <a:latin typeface="+mn-ea"/>
                <a:cs typeface="Wingdings 3"/>
              </a:rPr>
              <a:t></a:t>
            </a:r>
            <a:r>
              <a:rPr sz="1800" spc="-1420">
                <a:solidFill>
                  <a:srgbClr val="BBBBBB"/>
                </a:solidFill>
                <a:latin typeface="+mn-ea"/>
                <a:cs typeface="Wingdings 3"/>
              </a:rPr>
              <a:t> </a:t>
            </a:r>
            <a:r>
              <a:rPr sz="2400" spc="-5">
                <a:solidFill>
                  <a:srgbClr val="2A4975"/>
                </a:solidFill>
                <a:latin typeface="+mn-ea"/>
                <a:cs typeface="华文楷体"/>
              </a:rPr>
              <a:t>该</a:t>
            </a:r>
            <a:r>
              <a:rPr sz="2400">
                <a:solidFill>
                  <a:srgbClr val="FF0000"/>
                </a:solidFill>
                <a:latin typeface="+mn-ea"/>
                <a:cs typeface="华文楷体"/>
              </a:rPr>
              <a:t>研究所</a:t>
            </a:r>
            <a:r>
              <a:rPr sz="2400">
                <a:solidFill>
                  <a:srgbClr val="2A4975"/>
                </a:solidFill>
                <a:latin typeface="+mn-ea"/>
                <a:cs typeface="华文楷体"/>
              </a:rPr>
              <a:t>获得的成果</a:t>
            </a:r>
            <a:endParaRPr sz="2400">
              <a:latin typeface="+mn-ea"/>
              <a:cs typeface="华文楷体"/>
            </a:endParaRPr>
          </a:p>
        </p:txBody>
      </p:sp>
      <p:sp>
        <p:nvSpPr>
          <p:cNvPr id="5" name="object 5"/>
          <p:cNvSpPr/>
          <p:nvPr/>
        </p:nvSpPr>
        <p:spPr>
          <a:xfrm>
            <a:off x="5483796" y="3276600"/>
            <a:ext cx="315595" cy="1754505"/>
          </a:xfrm>
          <a:custGeom>
            <a:avLst/>
            <a:gdLst/>
            <a:ahLst/>
            <a:cxnLst/>
            <a:rect l="l" t="t" r="r" b="b"/>
            <a:pathLst>
              <a:path w="315595" h="1754504">
                <a:moveTo>
                  <a:pt x="0" y="0"/>
                </a:moveTo>
                <a:lnTo>
                  <a:pt x="61400" y="2071"/>
                </a:lnTo>
                <a:lnTo>
                  <a:pt x="111537" y="7715"/>
                </a:lnTo>
                <a:lnTo>
                  <a:pt x="145339" y="16073"/>
                </a:lnTo>
                <a:lnTo>
                  <a:pt x="157734" y="26288"/>
                </a:lnTo>
                <a:lnTo>
                  <a:pt x="157734" y="850773"/>
                </a:lnTo>
                <a:lnTo>
                  <a:pt x="170128" y="860988"/>
                </a:lnTo>
                <a:lnTo>
                  <a:pt x="203930" y="869346"/>
                </a:lnTo>
                <a:lnTo>
                  <a:pt x="254067" y="874990"/>
                </a:lnTo>
                <a:lnTo>
                  <a:pt x="315467" y="877062"/>
                </a:lnTo>
                <a:lnTo>
                  <a:pt x="254067" y="879133"/>
                </a:lnTo>
                <a:lnTo>
                  <a:pt x="203930" y="884777"/>
                </a:lnTo>
                <a:lnTo>
                  <a:pt x="170128" y="893135"/>
                </a:lnTo>
                <a:lnTo>
                  <a:pt x="157734" y="903351"/>
                </a:lnTo>
                <a:lnTo>
                  <a:pt x="157734" y="1727835"/>
                </a:lnTo>
                <a:lnTo>
                  <a:pt x="145339" y="1738050"/>
                </a:lnTo>
                <a:lnTo>
                  <a:pt x="111537" y="1746408"/>
                </a:lnTo>
                <a:lnTo>
                  <a:pt x="61400" y="1752052"/>
                </a:lnTo>
                <a:lnTo>
                  <a:pt x="0" y="1754124"/>
                </a:lnTo>
              </a:path>
            </a:pathLst>
          </a:custGeom>
          <a:ln w="9144">
            <a:solidFill>
              <a:srgbClr val="2A4975"/>
            </a:solidFill>
          </a:ln>
        </p:spPr>
        <p:txBody>
          <a:bodyPr wrap="square" lIns="0" tIns="0" rIns="0" bIns="0" rtlCol="0"/>
          <a:lstStyle/>
          <a:p>
            <a:endParaRPr/>
          </a:p>
        </p:txBody>
      </p:sp>
      <p:sp>
        <p:nvSpPr>
          <p:cNvPr id="6" name="object 6"/>
          <p:cNvSpPr txBox="1"/>
          <p:nvPr/>
        </p:nvSpPr>
        <p:spPr>
          <a:xfrm>
            <a:off x="6019800" y="4003992"/>
            <a:ext cx="1066800" cy="320601"/>
          </a:xfrm>
          <a:prstGeom prst="rect">
            <a:avLst/>
          </a:prstGeom>
        </p:spPr>
        <p:txBody>
          <a:bodyPr vert="horz" wrap="square" lIns="0" tIns="12700" rIns="0" bIns="0" rtlCol="0">
            <a:spAutoFit/>
          </a:bodyPr>
          <a:lstStyle/>
          <a:p>
            <a:pPr marL="12700">
              <a:lnSpc>
                <a:spcPct val="100000"/>
              </a:lnSpc>
              <a:spcBef>
                <a:spcPts val="100"/>
              </a:spcBef>
            </a:pPr>
            <a:r>
              <a:rPr sz="2000">
                <a:solidFill>
                  <a:srgbClr val="2A4975"/>
                </a:solidFill>
                <a:latin typeface="华文楷体"/>
                <a:cs typeface="华文楷体"/>
              </a:rPr>
              <a:t>伪歧义</a:t>
            </a:r>
            <a:endParaRPr sz="2000">
              <a:latin typeface="华文楷体"/>
              <a:cs typeface="华文楷体"/>
            </a:endParaRPr>
          </a:p>
        </p:txBody>
      </p:sp>
      <p:sp>
        <p:nvSpPr>
          <p:cNvPr id="8" name="Title 7">
            <a:extLst>
              <a:ext uri="{FF2B5EF4-FFF2-40B4-BE49-F238E27FC236}">
                <a16:creationId xmlns:a16="http://schemas.microsoft.com/office/drawing/2014/main" id="{2928A0AD-32A6-49CF-87E2-4F64ABD07961}"/>
              </a:ext>
            </a:extLst>
          </p:cNvPr>
          <p:cNvSpPr>
            <a:spLocks noGrp="1"/>
          </p:cNvSpPr>
          <p:nvPr>
            <p:ph type="title"/>
          </p:nvPr>
        </p:nvSpPr>
        <p:spPr>
          <a:xfrm>
            <a:off x="381000" y="620087"/>
            <a:ext cx="8229600" cy="912542"/>
          </a:xfrm>
        </p:spPr>
        <p:txBody>
          <a:bodyPr>
            <a:normAutofit/>
          </a:bodyPr>
          <a:lstStyle/>
          <a:p>
            <a:r>
              <a:rPr lang="zh-CN" altLang="en-US" sz="3200" b="1" spc="-85">
                <a:solidFill>
                  <a:srgbClr val="438086"/>
                </a:solidFill>
                <a:latin typeface="+mj-ea"/>
                <a:cs typeface="Helvetica" panose="020B0604020202020204" pitchFamily="34" charset="0"/>
              </a:rPr>
              <a:t>自然语言处理的难点：歧义性</a:t>
            </a:r>
            <a:endParaRPr lang="en-US" sz="3200" b="1">
              <a:latin typeface="+mj-ea"/>
            </a:endParaRPr>
          </a:p>
        </p:txBody>
      </p:sp>
    </p:spTree>
    <p:extLst>
      <p:ext uri="{BB962C8B-B14F-4D97-AF65-F5344CB8AC3E}">
        <p14:creationId xmlns:p14="http://schemas.microsoft.com/office/powerpoint/2010/main" val="1384170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6B48A74-4771-FD42-9735-B8F1BB645B38}"/>
              </a:ext>
            </a:extLst>
          </p:cNvPr>
          <p:cNvSpPr>
            <a:spLocks noGrp="1" noChangeArrowheads="1"/>
          </p:cNvSpPr>
          <p:nvPr>
            <p:ph type="title"/>
          </p:nvPr>
        </p:nvSpPr>
        <p:spPr/>
        <p:txBody>
          <a:bodyPr/>
          <a:lstStyle/>
          <a:p>
            <a:r>
              <a:rPr lang="en-US" altLang="en-US" b="1">
                <a:solidFill>
                  <a:srgbClr val="0000FF"/>
                </a:solidFill>
              </a:rPr>
              <a:t>Pragmatics &amp; Discourse</a:t>
            </a:r>
          </a:p>
        </p:txBody>
      </p:sp>
      <p:sp>
        <p:nvSpPr>
          <p:cNvPr id="15363" name="Rectangle 3">
            <a:extLst>
              <a:ext uri="{FF2B5EF4-FFF2-40B4-BE49-F238E27FC236}">
                <a16:creationId xmlns:a16="http://schemas.microsoft.com/office/drawing/2014/main" id="{63199556-2D2F-394E-B839-B7804806EEAF}"/>
              </a:ext>
            </a:extLst>
          </p:cNvPr>
          <p:cNvSpPr>
            <a:spLocks noGrp="1" noChangeArrowheads="1"/>
          </p:cNvSpPr>
          <p:nvPr>
            <p:ph idx="1"/>
          </p:nvPr>
        </p:nvSpPr>
        <p:spPr/>
        <p:txBody>
          <a:bodyPr/>
          <a:lstStyle/>
          <a:p>
            <a:r>
              <a:rPr lang="en-US" altLang="en-US"/>
              <a:t>Interpretation in context</a:t>
            </a:r>
          </a:p>
          <a:p>
            <a:pPr lvl="1"/>
            <a:r>
              <a:rPr lang="en-US" altLang="en-US"/>
              <a:t>Act accomplished by utterance</a:t>
            </a:r>
          </a:p>
          <a:p>
            <a:pPr lvl="2"/>
            <a:r>
              <a:rPr lang="en-US" altLang="en-US"/>
              <a:t>“Do you have the time?”, “Can you pass the salt?”</a:t>
            </a:r>
          </a:p>
          <a:p>
            <a:pPr lvl="2"/>
            <a:r>
              <a:rPr lang="en-US" altLang="en-US"/>
              <a:t>Requests with non-literal meaning</a:t>
            </a:r>
          </a:p>
          <a:p>
            <a:pPr lvl="1"/>
            <a:r>
              <a:rPr lang="en-US" altLang="en-US"/>
              <a:t>Also, includes politeness, performatives, etc</a:t>
            </a:r>
          </a:p>
          <a:p>
            <a:r>
              <a:rPr lang="en-US" altLang="en-US"/>
              <a:t>Interpretation of multiple utterances</a:t>
            </a:r>
          </a:p>
          <a:p>
            <a:pPr lvl="1"/>
            <a:r>
              <a:rPr lang="en-US" altLang="en-US"/>
              <a:t>“The cat chased the mouse. It got away.”</a:t>
            </a:r>
          </a:p>
          <a:p>
            <a:pPr lvl="1"/>
            <a:r>
              <a:rPr lang="en-US" altLang="en-US"/>
              <a:t>Resolve referring expressions</a:t>
            </a:r>
          </a:p>
        </p:txBody>
      </p:sp>
    </p:spTree>
    <p:extLst>
      <p:ext uri="{BB962C8B-B14F-4D97-AF65-F5344CB8AC3E}">
        <p14:creationId xmlns:p14="http://schemas.microsoft.com/office/powerpoint/2010/main" val="1462724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FAE3519-C766-3D4E-98FD-05B690EA6F7D}"/>
              </a:ext>
            </a:extLst>
          </p:cNvPr>
          <p:cNvSpPr>
            <a:spLocks noGrp="1" noChangeArrowheads="1"/>
          </p:cNvSpPr>
          <p:nvPr>
            <p:ph type="title"/>
          </p:nvPr>
        </p:nvSpPr>
        <p:spPr/>
        <p:txBody>
          <a:bodyPr/>
          <a:lstStyle/>
          <a:p>
            <a:pPr eaLnBrk="1" hangingPunct="1">
              <a:defRPr/>
            </a:pPr>
            <a:r>
              <a:rPr lang="en-US" altLang="zh-CN" b="1">
                <a:solidFill>
                  <a:srgbClr val="0000FF"/>
                </a:solidFill>
              </a:rPr>
              <a:t>Aspects of language processing</a:t>
            </a:r>
          </a:p>
        </p:txBody>
      </p:sp>
      <p:sp>
        <p:nvSpPr>
          <p:cNvPr id="3075" name="Rectangle 3">
            <a:extLst>
              <a:ext uri="{FF2B5EF4-FFF2-40B4-BE49-F238E27FC236}">
                <a16:creationId xmlns:a16="http://schemas.microsoft.com/office/drawing/2014/main" id="{DA3739C1-4207-C446-A2C4-4339627F2788}"/>
              </a:ext>
            </a:extLst>
          </p:cNvPr>
          <p:cNvSpPr>
            <a:spLocks noGrp="1" noChangeArrowheads="1"/>
          </p:cNvSpPr>
          <p:nvPr>
            <p:ph idx="1"/>
          </p:nvPr>
        </p:nvSpPr>
        <p:spPr/>
        <p:txBody>
          <a:bodyPr/>
          <a:lstStyle/>
          <a:p>
            <a:pPr eaLnBrk="1" hangingPunct="1">
              <a:lnSpc>
                <a:spcPct val="90000"/>
              </a:lnSpc>
            </a:pPr>
            <a:r>
              <a:rPr lang="en-US" altLang="zh-CN" sz="2800"/>
              <a:t>Word, lexicon: lexical analysis</a:t>
            </a:r>
          </a:p>
          <a:p>
            <a:pPr lvl="1" eaLnBrk="1" hangingPunct="1">
              <a:lnSpc>
                <a:spcPct val="90000"/>
              </a:lnSpc>
            </a:pPr>
            <a:r>
              <a:rPr lang="en-US" altLang="zh-CN" sz="2400"/>
              <a:t>Morphology, word segmentation</a:t>
            </a:r>
          </a:p>
          <a:p>
            <a:pPr eaLnBrk="1" hangingPunct="1">
              <a:lnSpc>
                <a:spcPct val="90000"/>
              </a:lnSpc>
            </a:pPr>
            <a:r>
              <a:rPr lang="en-US" altLang="zh-CN" sz="2800"/>
              <a:t>Syntax</a:t>
            </a:r>
          </a:p>
          <a:p>
            <a:pPr lvl="1" eaLnBrk="1" hangingPunct="1">
              <a:lnSpc>
                <a:spcPct val="90000"/>
              </a:lnSpc>
            </a:pPr>
            <a:r>
              <a:rPr lang="en-US" altLang="zh-CN" sz="2400"/>
              <a:t>Sentence structure, phrase, grammar, …</a:t>
            </a:r>
          </a:p>
          <a:p>
            <a:pPr eaLnBrk="1" hangingPunct="1">
              <a:lnSpc>
                <a:spcPct val="90000"/>
              </a:lnSpc>
            </a:pPr>
            <a:r>
              <a:rPr lang="en-US" altLang="zh-CN" sz="2800"/>
              <a:t>Semantics</a:t>
            </a:r>
          </a:p>
          <a:p>
            <a:pPr lvl="1" eaLnBrk="1" hangingPunct="1">
              <a:lnSpc>
                <a:spcPct val="90000"/>
              </a:lnSpc>
            </a:pPr>
            <a:r>
              <a:rPr lang="en-US" altLang="zh-CN" sz="2400"/>
              <a:t>Meaning</a:t>
            </a:r>
          </a:p>
          <a:p>
            <a:pPr lvl="1" eaLnBrk="1" hangingPunct="1">
              <a:lnSpc>
                <a:spcPct val="90000"/>
              </a:lnSpc>
            </a:pPr>
            <a:r>
              <a:rPr lang="en-US" altLang="zh-CN" sz="2400"/>
              <a:t>Execute commands</a:t>
            </a:r>
          </a:p>
          <a:p>
            <a:pPr eaLnBrk="1" hangingPunct="1">
              <a:lnSpc>
                <a:spcPct val="90000"/>
              </a:lnSpc>
            </a:pPr>
            <a:r>
              <a:rPr lang="en-US" altLang="zh-CN" sz="2800"/>
              <a:t>Discourse analysis</a:t>
            </a:r>
          </a:p>
          <a:p>
            <a:pPr lvl="1" eaLnBrk="1" hangingPunct="1">
              <a:lnSpc>
                <a:spcPct val="90000"/>
              </a:lnSpc>
            </a:pPr>
            <a:r>
              <a:rPr lang="en-US" altLang="zh-CN" sz="2400"/>
              <a:t>Meaning of a text</a:t>
            </a:r>
          </a:p>
          <a:p>
            <a:pPr lvl="1" eaLnBrk="1" hangingPunct="1">
              <a:lnSpc>
                <a:spcPct val="90000"/>
              </a:lnSpc>
            </a:pPr>
            <a:r>
              <a:rPr lang="en-US" altLang="zh-CN" sz="2400"/>
              <a:t>Relationship between sentences (e.g. anaphora)</a:t>
            </a:r>
          </a:p>
          <a:p>
            <a:pPr eaLnBrk="1" hangingPunct="1">
              <a:lnSpc>
                <a:spcPct val="90000"/>
              </a:lnSpc>
            </a:pPr>
            <a:endParaRPr lang="en-US" altLang="zh-CN" sz="2800"/>
          </a:p>
        </p:txBody>
      </p:sp>
    </p:spTree>
    <p:extLst>
      <p:ext uri="{BB962C8B-B14F-4D97-AF65-F5344CB8AC3E}">
        <p14:creationId xmlns:p14="http://schemas.microsoft.com/office/powerpoint/2010/main" val="3117726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585248D-C408-9645-88D0-7031180F4B9B}"/>
              </a:ext>
            </a:extLst>
          </p:cNvPr>
          <p:cNvSpPr>
            <a:spLocks noGrp="1" noChangeArrowheads="1"/>
          </p:cNvSpPr>
          <p:nvPr>
            <p:ph type="title"/>
          </p:nvPr>
        </p:nvSpPr>
        <p:spPr/>
        <p:txBody>
          <a:bodyPr/>
          <a:lstStyle/>
          <a:p>
            <a:pPr eaLnBrk="1" hangingPunct="1">
              <a:defRPr/>
            </a:pPr>
            <a:r>
              <a:rPr lang="en-US" altLang="zh-CN" b="1">
                <a:solidFill>
                  <a:srgbClr val="0000FF"/>
                </a:solidFill>
              </a:rPr>
              <a:t>Morphological analysis</a:t>
            </a:r>
          </a:p>
        </p:txBody>
      </p:sp>
      <p:sp>
        <p:nvSpPr>
          <p:cNvPr id="9219" name="Rectangle 3">
            <a:extLst>
              <a:ext uri="{FF2B5EF4-FFF2-40B4-BE49-F238E27FC236}">
                <a16:creationId xmlns:a16="http://schemas.microsoft.com/office/drawing/2014/main" id="{3AE27B9F-B5A7-1A40-B3C7-1AAE440ED114}"/>
              </a:ext>
            </a:extLst>
          </p:cNvPr>
          <p:cNvSpPr>
            <a:spLocks noGrp="1" noChangeArrowheads="1"/>
          </p:cNvSpPr>
          <p:nvPr>
            <p:ph idx="1"/>
          </p:nvPr>
        </p:nvSpPr>
        <p:spPr/>
        <p:txBody>
          <a:bodyPr>
            <a:normAutofit lnSpcReduction="10000"/>
          </a:bodyPr>
          <a:lstStyle/>
          <a:p>
            <a:pPr eaLnBrk="1" hangingPunct="1"/>
            <a:r>
              <a:rPr lang="en-US" altLang="zh-CN" sz="2800"/>
              <a:t>Goal: recognize the word and category</a:t>
            </a:r>
          </a:p>
          <a:p>
            <a:pPr eaLnBrk="1" hangingPunct="1"/>
            <a:endParaRPr lang="en-US" altLang="zh-CN" sz="2800"/>
          </a:p>
          <a:p>
            <a:pPr eaLnBrk="1" hangingPunct="1"/>
            <a:r>
              <a:rPr lang="en-US" altLang="zh-CN" sz="2800"/>
              <a:t>Using a dictionary: word + category</a:t>
            </a:r>
          </a:p>
          <a:p>
            <a:pPr eaLnBrk="1" hangingPunct="1"/>
            <a:r>
              <a:rPr lang="en-US" altLang="zh-CN" sz="2800"/>
              <a:t>Input form (</a:t>
            </a:r>
            <a:r>
              <a:rPr lang="en-US" altLang="zh-CN" sz="2800" i="1"/>
              <a:t>computed</a:t>
            </a:r>
            <a:r>
              <a:rPr lang="en-US" altLang="zh-CN" sz="2800"/>
              <a:t>)</a:t>
            </a:r>
          </a:p>
          <a:p>
            <a:pPr eaLnBrk="1" hangingPunct="1"/>
            <a:r>
              <a:rPr lang="en-US" altLang="zh-CN" sz="2800"/>
              <a:t>Morphological rules:</a:t>
            </a:r>
          </a:p>
          <a:p>
            <a:pPr lvl="1" eaLnBrk="1" hangingPunct="1">
              <a:buFontTx/>
              <a:buNone/>
            </a:pPr>
            <a:r>
              <a:rPr lang="en-US" altLang="zh-CN" sz="2400"/>
              <a:t>Lemma + ed -&gt; Lemma + e	(verb in past form)</a:t>
            </a:r>
          </a:p>
          <a:p>
            <a:pPr lvl="1" eaLnBrk="1" hangingPunct="1">
              <a:buFontTx/>
              <a:buNone/>
            </a:pPr>
            <a:r>
              <a:rPr lang="en-US" altLang="zh-CN" sz="2400"/>
              <a:t>…</a:t>
            </a:r>
          </a:p>
          <a:p>
            <a:pPr eaLnBrk="1" hangingPunct="1"/>
            <a:r>
              <a:rPr lang="en-US" altLang="zh-CN" sz="2800"/>
              <a:t>Is Lemma in dict.? If yes, the transformation is possible</a:t>
            </a:r>
          </a:p>
          <a:p>
            <a:pPr eaLnBrk="1" hangingPunct="1"/>
            <a:r>
              <a:rPr lang="en-US" altLang="zh-CN" sz="2800"/>
              <a:t>Form -&gt; a set of possible lemmas</a:t>
            </a:r>
          </a:p>
          <a:p>
            <a:pPr eaLnBrk="1" hangingPunct="1"/>
            <a:endParaRPr lang="en-US" altLang="zh-CN" sz="2800"/>
          </a:p>
        </p:txBody>
      </p:sp>
    </p:spTree>
    <p:extLst>
      <p:ext uri="{BB962C8B-B14F-4D97-AF65-F5344CB8AC3E}">
        <p14:creationId xmlns:p14="http://schemas.microsoft.com/office/powerpoint/2010/main" val="1041368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77D346E-2D70-324E-95A9-1D07FBECD45A}"/>
              </a:ext>
            </a:extLst>
          </p:cNvPr>
          <p:cNvSpPr>
            <a:spLocks noGrp="1" noChangeArrowheads="1"/>
          </p:cNvSpPr>
          <p:nvPr>
            <p:ph type="title"/>
          </p:nvPr>
        </p:nvSpPr>
        <p:spPr>
          <a:xfrm>
            <a:off x="685800" y="914400"/>
            <a:ext cx="8229600" cy="1066800"/>
          </a:xfrm>
        </p:spPr>
        <p:txBody>
          <a:bodyPr>
            <a:normAutofit/>
          </a:bodyPr>
          <a:lstStyle/>
          <a:p>
            <a:r>
              <a:rPr lang="en-US" altLang="en-US" sz="3200" b="1">
                <a:solidFill>
                  <a:schemeClr val="accent2">
                    <a:lumMod val="75000"/>
                  </a:schemeClr>
                </a:solidFill>
                <a:latin typeface="+mj-ea"/>
              </a:rPr>
              <a:t>Natural Language Toolkit (NLTK)</a:t>
            </a:r>
          </a:p>
        </p:txBody>
      </p:sp>
      <p:sp>
        <p:nvSpPr>
          <p:cNvPr id="5123" name="Rectangle 3">
            <a:extLst>
              <a:ext uri="{FF2B5EF4-FFF2-40B4-BE49-F238E27FC236}">
                <a16:creationId xmlns:a16="http://schemas.microsoft.com/office/drawing/2014/main" id="{D5472451-BDE5-FC4D-A78E-08A86C850FCF}"/>
              </a:ext>
            </a:extLst>
          </p:cNvPr>
          <p:cNvSpPr>
            <a:spLocks noGrp="1" noChangeArrowheads="1"/>
          </p:cNvSpPr>
          <p:nvPr>
            <p:ph idx="1"/>
          </p:nvPr>
        </p:nvSpPr>
        <p:spPr>
          <a:xfrm>
            <a:off x="533400" y="1447800"/>
            <a:ext cx="8153400" cy="4724400"/>
          </a:xfrm>
        </p:spPr>
        <p:txBody>
          <a:bodyPr>
            <a:normAutofit/>
          </a:bodyPr>
          <a:lstStyle/>
          <a:p>
            <a:pPr>
              <a:lnSpc>
                <a:spcPct val="150000"/>
              </a:lnSpc>
            </a:pPr>
            <a:endParaRPr lang="en-US" altLang="en-US"/>
          </a:p>
          <a:p>
            <a:pPr>
              <a:lnSpc>
                <a:spcPct val="150000"/>
              </a:lnSpc>
            </a:pPr>
            <a:r>
              <a:rPr lang="en-US" altLang="en-US"/>
              <a:t>NLTK is a suite of open source Python modules, data sets and tutorials</a:t>
            </a:r>
          </a:p>
          <a:p>
            <a:pPr>
              <a:lnSpc>
                <a:spcPct val="150000"/>
              </a:lnSpc>
            </a:pPr>
            <a:r>
              <a:rPr lang="en-US" altLang="en-US"/>
              <a:t>Supporting research and development in natural language processing</a:t>
            </a:r>
          </a:p>
          <a:p>
            <a:pPr>
              <a:lnSpc>
                <a:spcPct val="150000"/>
              </a:lnSpc>
            </a:pPr>
            <a:r>
              <a:rPr lang="en-US" altLang="en-US"/>
              <a:t>Download NLTK from </a:t>
            </a:r>
            <a:r>
              <a:rPr lang="en-US" altLang="en-US" err="1"/>
              <a:t>nltk.org</a:t>
            </a:r>
            <a:endParaRPr lang="en-US" altLang="en-US"/>
          </a:p>
          <a:p>
            <a:pPr>
              <a:lnSpc>
                <a:spcPct val="150000"/>
              </a:lnSpc>
            </a:pPr>
            <a:r>
              <a:rPr lang="en-US" altLang="en-US"/>
              <a:t>all code, data, documentation is free</a:t>
            </a:r>
          </a:p>
          <a:p>
            <a:pPr>
              <a:lnSpc>
                <a:spcPct val="150000"/>
              </a:lnSpc>
            </a:pPr>
            <a:endParaRPr lang="en-US" altLang="en-US"/>
          </a:p>
        </p:txBody>
      </p:sp>
    </p:spTree>
    <p:extLst>
      <p:ext uri="{BB962C8B-B14F-4D97-AF65-F5344CB8AC3E}">
        <p14:creationId xmlns:p14="http://schemas.microsoft.com/office/powerpoint/2010/main" val="420320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77D346E-2D70-324E-95A9-1D07FBECD45A}"/>
              </a:ext>
            </a:extLst>
          </p:cNvPr>
          <p:cNvSpPr>
            <a:spLocks noGrp="1" noChangeArrowheads="1"/>
          </p:cNvSpPr>
          <p:nvPr>
            <p:ph type="title"/>
          </p:nvPr>
        </p:nvSpPr>
        <p:spPr>
          <a:xfrm>
            <a:off x="495300" y="914400"/>
            <a:ext cx="8229600" cy="1066800"/>
          </a:xfrm>
        </p:spPr>
        <p:txBody>
          <a:bodyPr>
            <a:normAutofit/>
          </a:bodyPr>
          <a:lstStyle/>
          <a:p>
            <a:r>
              <a:rPr lang="en-US" altLang="en-US" b="1" dirty="0">
                <a:solidFill>
                  <a:schemeClr val="accent2">
                    <a:lumMod val="75000"/>
                  </a:schemeClr>
                </a:solidFill>
                <a:latin typeface="+mj-ea"/>
              </a:rPr>
              <a:t>Natural Language Toolkit (NLTK)</a:t>
            </a:r>
          </a:p>
        </p:txBody>
      </p:sp>
      <p:sp>
        <p:nvSpPr>
          <p:cNvPr id="5123" name="Rectangle 3">
            <a:extLst>
              <a:ext uri="{FF2B5EF4-FFF2-40B4-BE49-F238E27FC236}">
                <a16:creationId xmlns:a16="http://schemas.microsoft.com/office/drawing/2014/main" id="{D5472451-BDE5-FC4D-A78E-08A86C850FCF}"/>
              </a:ext>
            </a:extLst>
          </p:cNvPr>
          <p:cNvSpPr>
            <a:spLocks noGrp="1" noChangeArrowheads="1"/>
          </p:cNvSpPr>
          <p:nvPr>
            <p:ph idx="1"/>
          </p:nvPr>
        </p:nvSpPr>
        <p:spPr>
          <a:xfrm>
            <a:off x="533400" y="1447800"/>
            <a:ext cx="8153400" cy="4724400"/>
          </a:xfrm>
        </p:spPr>
        <p:txBody>
          <a:bodyPr>
            <a:normAutofit/>
          </a:bodyPr>
          <a:lstStyle/>
          <a:p>
            <a:pPr>
              <a:lnSpc>
                <a:spcPct val="150000"/>
              </a:lnSpc>
            </a:pPr>
            <a:endParaRPr lang="en-US" altLang="en-US" sz="3200" dirty="0"/>
          </a:p>
          <a:p>
            <a:pPr>
              <a:lnSpc>
                <a:spcPct val="150000"/>
              </a:lnSpc>
            </a:pPr>
            <a:r>
              <a:rPr lang="en-US" altLang="zh-CN" dirty="0">
                <a:latin typeface="+mn-ea"/>
              </a:rPr>
              <a:t>NLTK</a:t>
            </a:r>
            <a:r>
              <a:rPr lang="zh-CN" altLang="en-US" dirty="0">
                <a:latin typeface="+mn-ea"/>
              </a:rPr>
              <a:t>是一套开源</a:t>
            </a:r>
            <a:r>
              <a:rPr lang="en-US" altLang="zh-CN" dirty="0">
                <a:latin typeface="+mn-ea"/>
              </a:rPr>
              <a:t>Python</a:t>
            </a:r>
            <a:r>
              <a:rPr lang="zh-CN" altLang="en-US" dirty="0">
                <a:latin typeface="+mn-ea"/>
              </a:rPr>
              <a:t>模块，数据集和教程 </a:t>
            </a:r>
            <a:endParaRPr lang="en-US" altLang="en-US" dirty="0">
              <a:latin typeface="+mn-ea"/>
            </a:endParaRPr>
          </a:p>
          <a:p>
            <a:pPr>
              <a:lnSpc>
                <a:spcPct val="150000"/>
              </a:lnSpc>
            </a:pPr>
            <a:r>
              <a:rPr lang="zh-CN" altLang="en-US" dirty="0">
                <a:latin typeface="+mn-ea"/>
              </a:rPr>
              <a:t>用来支持自然语言处理的研究与开发 </a:t>
            </a:r>
            <a:endParaRPr lang="en-US" altLang="en-US" dirty="0">
              <a:latin typeface="+mn-ea"/>
            </a:endParaRPr>
          </a:p>
          <a:p>
            <a:pPr>
              <a:lnSpc>
                <a:spcPct val="150000"/>
              </a:lnSpc>
            </a:pPr>
            <a:r>
              <a:rPr lang="zh-CN" altLang="en-US" dirty="0">
                <a:latin typeface="+mn-ea"/>
              </a:rPr>
              <a:t>从</a:t>
            </a:r>
            <a:r>
              <a:rPr lang="en-US" altLang="zh-CN" dirty="0" err="1">
                <a:latin typeface="+mn-ea"/>
              </a:rPr>
              <a:t>nltk.org</a:t>
            </a:r>
            <a:r>
              <a:rPr lang="zh-CN" altLang="en-US" dirty="0">
                <a:latin typeface="+mn-ea"/>
              </a:rPr>
              <a:t>下载</a:t>
            </a:r>
            <a:r>
              <a:rPr lang="en-US" altLang="zh-CN" dirty="0">
                <a:latin typeface="+mn-ea"/>
              </a:rPr>
              <a:t>NLTK </a:t>
            </a:r>
          </a:p>
          <a:p>
            <a:pPr>
              <a:lnSpc>
                <a:spcPct val="150000"/>
              </a:lnSpc>
            </a:pPr>
            <a:r>
              <a:rPr lang="zh-CN" altLang="en-US" dirty="0">
                <a:latin typeface="+mn-ea"/>
              </a:rPr>
              <a:t>所有代码，数据，文档完全免费</a:t>
            </a:r>
            <a:endParaRPr lang="en-US" altLang="en-US" sz="3200" dirty="0">
              <a:latin typeface="+mn-ea"/>
            </a:endParaRPr>
          </a:p>
        </p:txBody>
      </p:sp>
    </p:spTree>
    <p:extLst>
      <p:ext uri="{BB962C8B-B14F-4D97-AF65-F5344CB8AC3E}">
        <p14:creationId xmlns:p14="http://schemas.microsoft.com/office/powerpoint/2010/main" val="2022310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609600" y="990600"/>
            <a:ext cx="8229600" cy="1066800"/>
          </a:xfrm>
        </p:spPr>
        <p:txBody>
          <a:bodyPr>
            <a:normAutofit/>
          </a:bodyPr>
          <a:lstStyle/>
          <a:p>
            <a:r>
              <a:rPr lang="en-US" altLang="en-US" sz="3200" b="1">
                <a:solidFill>
                  <a:schemeClr val="accent2">
                    <a:lumMod val="75000"/>
                  </a:schemeClr>
                </a:solidFill>
                <a:latin typeface="+mj-ea"/>
              </a:rPr>
              <a:t>Components of NLTK</a:t>
            </a:r>
          </a:p>
        </p:txBody>
      </p:sp>
      <p:sp>
        <p:nvSpPr>
          <p:cNvPr id="1027" name="Rectangle 3">
            <a:extLst>
              <a:ext uri="{FF2B5EF4-FFF2-40B4-BE49-F238E27FC236}">
                <a16:creationId xmlns:a16="http://schemas.microsoft.com/office/drawing/2014/main" id="{E5C58EF3-1272-D44D-8756-271C20F95706}"/>
              </a:ext>
            </a:extLst>
          </p:cNvPr>
          <p:cNvSpPr>
            <a:spLocks noGrp="1" noChangeArrowheads="1"/>
          </p:cNvSpPr>
          <p:nvPr>
            <p:ph idx="1"/>
          </p:nvPr>
        </p:nvSpPr>
        <p:spPr/>
        <p:txBody>
          <a:bodyPr/>
          <a:lstStyle/>
          <a:p>
            <a:pPr marL="609600" indent="-609600">
              <a:buFont typeface="Arial" panose="020B0604020202020204" pitchFamily="34" charset="0"/>
              <a:buAutoNum type="arabicPeriod"/>
            </a:pPr>
            <a:r>
              <a:rPr lang="en-US" altLang="en-US" b="1"/>
              <a:t>Code</a:t>
            </a:r>
            <a:r>
              <a:rPr lang="en-US" altLang="en-US"/>
              <a:t>: corpus readers, tokenizers, stemmers, taggers, </a:t>
            </a:r>
            <a:r>
              <a:rPr lang="en-US" altLang="en-US" err="1"/>
              <a:t>chunkers</a:t>
            </a:r>
            <a:r>
              <a:rPr lang="en-US" altLang="en-US"/>
              <a:t>, parsers, wordnet, ... (50k lines of code)</a:t>
            </a:r>
          </a:p>
          <a:p>
            <a:pPr marL="609600" indent="-609600">
              <a:buFont typeface="Arial" panose="020B0604020202020204" pitchFamily="34" charset="0"/>
              <a:buAutoNum type="arabicPeriod"/>
            </a:pPr>
            <a:r>
              <a:rPr lang="en-US" altLang="en-US" b="1"/>
              <a:t>Corpora</a:t>
            </a:r>
            <a:r>
              <a:rPr lang="en-US" altLang="en-US"/>
              <a:t>: &gt;30 annotated data sets widely used in natural language processing (&gt;300Mb data)</a:t>
            </a:r>
          </a:p>
          <a:p>
            <a:pPr marL="609600" indent="-609600">
              <a:buFont typeface="Arial" panose="020B0604020202020204" pitchFamily="34" charset="0"/>
              <a:buAutoNum type="arabicPeriod"/>
            </a:pPr>
            <a:r>
              <a:rPr lang="en-US" altLang="en-US" b="1"/>
              <a:t>Documentation</a:t>
            </a:r>
            <a:r>
              <a:rPr lang="en-US" altLang="en-US"/>
              <a:t>: a 400-page book, articles, reviews, API documentation </a:t>
            </a:r>
          </a:p>
        </p:txBody>
      </p:sp>
    </p:spTree>
    <p:extLst>
      <p:ext uri="{BB962C8B-B14F-4D97-AF65-F5344CB8AC3E}">
        <p14:creationId xmlns:p14="http://schemas.microsoft.com/office/powerpoint/2010/main" val="3211029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66158FA-7DD2-9949-8F30-4315DFF83ADE}"/>
              </a:ext>
            </a:extLst>
          </p:cNvPr>
          <p:cNvSpPr>
            <a:spLocks noGrp="1" noChangeArrowheads="1"/>
          </p:cNvSpPr>
          <p:nvPr>
            <p:ph type="title"/>
          </p:nvPr>
        </p:nvSpPr>
        <p:spPr>
          <a:xfrm>
            <a:off x="609600" y="990600"/>
            <a:ext cx="8229600" cy="1066800"/>
          </a:xfrm>
        </p:spPr>
        <p:txBody>
          <a:bodyPr>
            <a:normAutofit/>
          </a:bodyPr>
          <a:lstStyle/>
          <a:p>
            <a:r>
              <a:rPr lang="en-US" altLang="en-US" b="1" dirty="0">
                <a:solidFill>
                  <a:schemeClr val="accent2">
                    <a:lumMod val="75000"/>
                  </a:schemeClr>
                </a:solidFill>
                <a:latin typeface="+mj-ea"/>
              </a:rPr>
              <a:t>NLTK</a:t>
            </a:r>
            <a:r>
              <a:rPr lang="zh-CN" altLang="en-US" b="1" dirty="0">
                <a:solidFill>
                  <a:schemeClr val="accent2">
                    <a:lumMod val="75000"/>
                  </a:schemeClr>
                </a:solidFill>
                <a:latin typeface="+mj-ea"/>
              </a:rPr>
              <a:t>内容</a:t>
            </a:r>
            <a:endParaRPr lang="en-US" altLang="en-US" b="1" dirty="0">
              <a:solidFill>
                <a:schemeClr val="accent2">
                  <a:lumMod val="75000"/>
                </a:schemeClr>
              </a:solidFill>
              <a:latin typeface="+mj-ea"/>
            </a:endParaRPr>
          </a:p>
        </p:txBody>
      </p:sp>
      <p:sp>
        <p:nvSpPr>
          <p:cNvPr id="1027" name="Rectangle 3">
            <a:extLst>
              <a:ext uri="{FF2B5EF4-FFF2-40B4-BE49-F238E27FC236}">
                <a16:creationId xmlns:a16="http://schemas.microsoft.com/office/drawing/2014/main" id="{E5C58EF3-1272-D44D-8756-271C20F95706}"/>
              </a:ext>
            </a:extLst>
          </p:cNvPr>
          <p:cNvSpPr>
            <a:spLocks noGrp="1" noChangeArrowheads="1"/>
          </p:cNvSpPr>
          <p:nvPr>
            <p:ph idx="1"/>
          </p:nvPr>
        </p:nvSpPr>
        <p:spPr/>
        <p:txBody>
          <a:bodyPr>
            <a:normAutofit/>
          </a:bodyPr>
          <a:lstStyle/>
          <a:p>
            <a:pPr marL="609600" indent="-609600">
              <a:buFont typeface="Arial" panose="020B0604020202020204" pitchFamily="34" charset="0"/>
              <a:buAutoNum type="arabicPeriod"/>
            </a:pPr>
            <a:r>
              <a:rPr lang="zh-CN" altLang="en-US" sz="2400" b="1" dirty="0">
                <a:latin typeface="+mn-ea"/>
              </a:rPr>
              <a:t>代码</a:t>
            </a:r>
            <a:r>
              <a:rPr lang="en-US" altLang="en-US" sz="2400" dirty="0">
                <a:latin typeface="+mn-ea"/>
              </a:rPr>
              <a:t>: corpus readers（</a:t>
            </a:r>
            <a:r>
              <a:rPr lang="zh-CN" altLang="en-US" sz="2400" dirty="0">
                <a:latin typeface="+mn-ea"/>
              </a:rPr>
              <a:t>语料库阅读），</a:t>
            </a:r>
            <a:r>
              <a:rPr lang="en-US" altLang="en-US" sz="2400" dirty="0">
                <a:latin typeface="+mn-ea"/>
              </a:rPr>
              <a:t>tokenizer</a:t>
            </a:r>
            <a:r>
              <a:rPr lang="zh-CN" altLang="en-US" sz="2400" dirty="0">
                <a:latin typeface="+mn-ea"/>
              </a:rPr>
              <a:t>（ 标记解析 ）</a:t>
            </a:r>
            <a:r>
              <a:rPr lang="en-US" altLang="en-US" sz="2400" dirty="0">
                <a:latin typeface="+mn-ea"/>
              </a:rPr>
              <a:t>，stemmers（</a:t>
            </a:r>
            <a:r>
              <a:rPr lang="zh-CN" altLang="en-US" sz="2400" dirty="0">
                <a:latin typeface="+mn-ea"/>
              </a:rPr>
              <a:t>词干生成），</a:t>
            </a:r>
            <a:r>
              <a:rPr lang="en-US" altLang="en-US" sz="2400" dirty="0">
                <a:latin typeface="+mn-ea"/>
              </a:rPr>
              <a:t>taggers（</a:t>
            </a:r>
            <a:r>
              <a:rPr lang="zh-CN" altLang="en-US" sz="2400" dirty="0">
                <a:latin typeface="+mn-ea"/>
              </a:rPr>
              <a:t>标记），</a:t>
            </a:r>
            <a:r>
              <a:rPr lang="en-US" altLang="en-US" sz="2400" dirty="0">
                <a:latin typeface="+mn-ea"/>
              </a:rPr>
              <a:t>chukers（</a:t>
            </a:r>
            <a:r>
              <a:rPr lang="zh-CN" altLang="en-US" sz="2400" dirty="0">
                <a:latin typeface="+mn-ea"/>
              </a:rPr>
              <a:t>分块），</a:t>
            </a:r>
            <a:r>
              <a:rPr lang="en-US" altLang="en-US" sz="2400" dirty="0">
                <a:latin typeface="+mn-ea"/>
              </a:rPr>
              <a:t>parsers（</a:t>
            </a:r>
            <a:r>
              <a:rPr lang="zh-CN" altLang="en-US" sz="2400" dirty="0">
                <a:latin typeface="+mn-ea"/>
              </a:rPr>
              <a:t>解析器），</a:t>
            </a:r>
            <a:r>
              <a:rPr lang="en-US" altLang="en-US" sz="2400" dirty="0">
                <a:latin typeface="+mn-ea"/>
              </a:rPr>
              <a:t>wordnet，... </a:t>
            </a:r>
            <a:r>
              <a:rPr lang="zh-CN" altLang="en-US" sz="2400" dirty="0">
                <a:latin typeface="+mn-ea"/>
              </a:rPr>
              <a:t>共有五万多行代码</a:t>
            </a:r>
            <a:endParaRPr lang="en-US" altLang="zh-CN" sz="2400" dirty="0">
              <a:latin typeface="+mn-ea"/>
            </a:endParaRPr>
          </a:p>
          <a:p>
            <a:pPr marL="609600" indent="-609600">
              <a:buFont typeface="Arial" panose="020B0604020202020204" pitchFamily="34" charset="0"/>
              <a:buAutoNum type="arabicPeriod"/>
            </a:pPr>
            <a:endParaRPr lang="en-US" altLang="en-US" sz="2400" dirty="0">
              <a:latin typeface="+mn-ea"/>
            </a:endParaRPr>
          </a:p>
          <a:p>
            <a:pPr marL="609600" indent="-609600">
              <a:buFont typeface="Arial" panose="020B0604020202020204" pitchFamily="34" charset="0"/>
              <a:buAutoNum type="arabicPeriod"/>
            </a:pPr>
            <a:r>
              <a:rPr lang="zh-CN" altLang="en-US" sz="2400" b="1" dirty="0">
                <a:latin typeface="+mn-ea"/>
              </a:rPr>
              <a:t>语料库</a:t>
            </a:r>
            <a:r>
              <a:rPr lang="en-US" altLang="en-US" sz="2400" dirty="0">
                <a:latin typeface="+mn-ea"/>
              </a:rPr>
              <a:t>: </a:t>
            </a:r>
            <a:r>
              <a:rPr lang="zh-CN" altLang="en-US" sz="2400" dirty="0">
                <a:latin typeface="+mn-ea"/>
              </a:rPr>
              <a:t>超过</a:t>
            </a:r>
            <a:r>
              <a:rPr lang="en-US" altLang="zh-CN" sz="2400" dirty="0">
                <a:latin typeface="+mn-ea"/>
              </a:rPr>
              <a:t>30</a:t>
            </a:r>
            <a:r>
              <a:rPr lang="zh-CN" altLang="en-US" sz="2400" dirty="0">
                <a:latin typeface="+mn-ea"/>
              </a:rPr>
              <a:t>个标注数据集，被广泛应用在自然语言处理领域（超过</a:t>
            </a:r>
            <a:r>
              <a:rPr lang="en-US" altLang="zh-CN" sz="2400" dirty="0">
                <a:latin typeface="+mn-ea"/>
              </a:rPr>
              <a:t>300Mb</a:t>
            </a:r>
            <a:r>
              <a:rPr lang="zh-CN" altLang="en-US" sz="2400" dirty="0">
                <a:latin typeface="+mn-ea"/>
              </a:rPr>
              <a:t>数据）</a:t>
            </a:r>
            <a:endParaRPr lang="en-US" altLang="zh-CN" sz="2400" dirty="0">
              <a:latin typeface="+mn-ea"/>
            </a:endParaRPr>
          </a:p>
          <a:p>
            <a:pPr marL="609600" indent="-609600">
              <a:buFont typeface="Arial" panose="020B0604020202020204" pitchFamily="34" charset="0"/>
              <a:buAutoNum type="arabicPeriod"/>
            </a:pPr>
            <a:endParaRPr lang="en-US" altLang="en-US" sz="2400" dirty="0">
              <a:latin typeface="+mn-ea"/>
            </a:endParaRPr>
          </a:p>
          <a:p>
            <a:pPr marL="609600" indent="-609600">
              <a:buFont typeface="Arial" panose="020B0604020202020204" pitchFamily="34" charset="0"/>
              <a:buAutoNum type="arabicPeriod"/>
            </a:pPr>
            <a:r>
              <a:rPr lang="zh-CN" altLang="en-US" sz="2400" b="1" dirty="0">
                <a:latin typeface="+mn-ea"/>
              </a:rPr>
              <a:t>文档</a:t>
            </a:r>
            <a:r>
              <a:rPr lang="en-US" altLang="en-US" sz="2400" dirty="0">
                <a:latin typeface="+mn-ea"/>
              </a:rPr>
              <a:t>: </a:t>
            </a:r>
            <a:r>
              <a:rPr lang="zh-CN" altLang="en-US" sz="2400" dirty="0">
                <a:latin typeface="+mn-ea"/>
              </a:rPr>
              <a:t>超过</a:t>
            </a:r>
            <a:r>
              <a:rPr lang="en-US" altLang="zh-CN" sz="2400" dirty="0">
                <a:latin typeface="+mn-ea"/>
              </a:rPr>
              <a:t>400</a:t>
            </a:r>
            <a:r>
              <a:rPr lang="zh-CN" altLang="en-US" sz="2400" dirty="0">
                <a:latin typeface="+mn-ea"/>
              </a:rPr>
              <a:t>页的资料，包含文章，评价，和</a:t>
            </a:r>
            <a:r>
              <a:rPr lang="en-US" altLang="zh-CN" sz="2400" dirty="0">
                <a:latin typeface="+mn-ea"/>
              </a:rPr>
              <a:t>API</a:t>
            </a:r>
            <a:r>
              <a:rPr lang="zh-CN" altLang="en-US" sz="2400" dirty="0">
                <a:latin typeface="+mn-ea"/>
              </a:rPr>
              <a:t>文档</a:t>
            </a:r>
            <a:endParaRPr lang="en-US" altLang="en-US" sz="2400" dirty="0">
              <a:latin typeface="+mn-ea"/>
            </a:endParaRPr>
          </a:p>
        </p:txBody>
      </p:sp>
    </p:spTree>
    <p:extLst>
      <p:ext uri="{BB962C8B-B14F-4D97-AF65-F5344CB8AC3E}">
        <p14:creationId xmlns:p14="http://schemas.microsoft.com/office/powerpoint/2010/main" val="3067031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6D24A19-2C96-C04F-B006-C996A1FC194A}"/>
              </a:ext>
            </a:extLst>
          </p:cNvPr>
          <p:cNvSpPr>
            <a:spLocks noGrp="1" noChangeArrowheads="1"/>
          </p:cNvSpPr>
          <p:nvPr>
            <p:ph type="title"/>
          </p:nvPr>
        </p:nvSpPr>
        <p:spPr>
          <a:xfrm>
            <a:off x="762000" y="990600"/>
            <a:ext cx="8229600" cy="1066800"/>
          </a:xfrm>
        </p:spPr>
        <p:txBody>
          <a:bodyPr>
            <a:normAutofit/>
          </a:bodyPr>
          <a:lstStyle/>
          <a:p>
            <a:r>
              <a:rPr lang="zh-CN" altLang="en-US" b="1" dirty="0">
                <a:solidFill>
                  <a:schemeClr val="accent2">
                    <a:lumMod val="75000"/>
                  </a:schemeClr>
                </a:solidFill>
                <a:latin typeface="+mj-ea"/>
              </a:rPr>
              <a:t>代码内容</a:t>
            </a:r>
            <a:endParaRPr lang="en-US" altLang="en-US" b="1" dirty="0">
              <a:solidFill>
                <a:schemeClr val="accent2">
                  <a:lumMod val="75000"/>
                </a:schemeClr>
              </a:solidFill>
              <a:latin typeface="+mj-ea"/>
            </a:endParaRPr>
          </a:p>
        </p:txBody>
      </p:sp>
      <p:sp>
        <p:nvSpPr>
          <p:cNvPr id="6147" name="Rectangle 3">
            <a:extLst>
              <a:ext uri="{FF2B5EF4-FFF2-40B4-BE49-F238E27FC236}">
                <a16:creationId xmlns:a16="http://schemas.microsoft.com/office/drawing/2014/main" id="{B4C52C83-C2ED-8149-A651-2051CB0FE4F9}"/>
              </a:ext>
            </a:extLst>
          </p:cNvPr>
          <p:cNvSpPr>
            <a:spLocks noGrp="1" noChangeArrowheads="1"/>
          </p:cNvSpPr>
          <p:nvPr>
            <p:ph idx="1"/>
          </p:nvPr>
        </p:nvSpPr>
        <p:spPr>
          <a:xfrm>
            <a:off x="685800" y="2057400"/>
            <a:ext cx="8229600" cy="4325112"/>
          </a:xfrm>
        </p:spPr>
        <p:txBody>
          <a:bodyPr>
            <a:normAutofit/>
          </a:bodyPr>
          <a:lstStyle/>
          <a:p>
            <a:pPr>
              <a:lnSpc>
                <a:spcPct val="90000"/>
              </a:lnSpc>
            </a:pPr>
            <a:r>
              <a:rPr lang="en-US" altLang="en-US" sz="2400" dirty="0">
                <a:latin typeface="+mn-ea"/>
              </a:rPr>
              <a:t>corpus readers </a:t>
            </a:r>
            <a:r>
              <a:rPr lang="zh-CN" altLang="en-US" sz="2400" dirty="0">
                <a:latin typeface="+mn-ea"/>
              </a:rPr>
              <a:t>语料库阅读</a:t>
            </a:r>
            <a:endParaRPr lang="en-US" altLang="en-US" sz="2400" dirty="0">
              <a:latin typeface="+mn-ea"/>
            </a:endParaRPr>
          </a:p>
          <a:p>
            <a:pPr>
              <a:lnSpc>
                <a:spcPct val="90000"/>
              </a:lnSpc>
            </a:pPr>
            <a:r>
              <a:rPr lang="en-US" altLang="zh-CN" sz="2400" dirty="0">
                <a:latin typeface="+mn-ea"/>
              </a:rPr>
              <a:t>t</a:t>
            </a:r>
            <a:r>
              <a:rPr lang="en-US" altLang="en-US" sz="2400" dirty="0">
                <a:latin typeface="+mn-ea"/>
              </a:rPr>
              <a:t>okenizers </a:t>
            </a:r>
            <a:r>
              <a:rPr lang="zh-CN" altLang="en-US" sz="2400" dirty="0">
                <a:latin typeface="+mn-ea"/>
              </a:rPr>
              <a:t>标记解析</a:t>
            </a:r>
            <a:endParaRPr lang="en-US" altLang="en-US" sz="2400" dirty="0">
              <a:latin typeface="+mn-ea"/>
            </a:endParaRPr>
          </a:p>
          <a:p>
            <a:pPr>
              <a:lnSpc>
                <a:spcPct val="90000"/>
              </a:lnSpc>
            </a:pPr>
            <a:r>
              <a:rPr lang="en-US" altLang="en-US" sz="2400" dirty="0">
                <a:latin typeface="+mn-ea"/>
              </a:rPr>
              <a:t>stemmers </a:t>
            </a:r>
            <a:r>
              <a:rPr lang="zh-CN" altLang="en-US" sz="2400" dirty="0">
                <a:latin typeface="+mn-ea"/>
              </a:rPr>
              <a:t>词干生成</a:t>
            </a:r>
            <a:endParaRPr lang="en-US" altLang="en-US" sz="2400" dirty="0">
              <a:latin typeface="+mn-ea"/>
            </a:endParaRPr>
          </a:p>
          <a:p>
            <a:pPr>
              <a:lnSpc>
                <a:spcPct val="90000"/>
              </a:lnSpc>
            </a:pPr>
            <a:r>
              <a:rPr lang="en-US" altLang="zh-CN" sz="2400" dirty="0">
                <a:latin typeface="+mn-ea"/>
              </a:rPr>
              <a:t>t</a:t>
            </a:r>
            <a:r>
              <a:rPr lang="en-US" altLang="en-US" sz="2400" dirty="0">
                <a:latin typeface="+mn-ea"/>
              </a:rPr>
              <a:t>aggers </a:t>
            </a:r>
            <a:r>
              <a:rPr lang="zh-CN" altLang="en-US" sz="2400" dirty="0">
                <a:latin typeface="+mn-ea"/>
              </a:rPr>
              <a:t>标注</a:t>
            </a:r>
            <a:endParaRPr lang="en-US" altLang="en-US" sz="2400" dirty="0">
              <a:latin typeface="+mn-ea"/>
            </a:endParaRPr>
          </a:p>
          <a:p>
            <a:pPr>
              <a:lnSpc>
                <a:spcPct val="90000"/>
              </a:lnSpc>
            </a:pPr>
            <a:r>
              <a:rPr lang="en-US" altLang="en-US" sz="2400" dirty="0">
                <a:latin typeface="+mn-ea"/>
              </a:rPr>
              <a:t>parsers </a:t>
            </a:r>
            <a:r>
              <a:rPr lang="zh-CN" altLang="en-US" sz="2400" dirty="0">
                <a:latin typeface="+mn-ea"/>
              </a:rPr>
              <a:t>语法分析</a:t>
            </a:r>
            <a:endParaRPr lang="en-US" altLang="en-US" sz="2400" dirty="0">
              <a:latin typeface="+mn-ea"/>
            </a:endParaRPr>
          </a:p>
          <a:p>
            <a:pPr>
              <a:lnSpc>
                <a:spcPct val="90000"/>
              </a:lnSpc>
            </a:pPr>
            <a:r>
              <a:rPr lang="en-US" altLang="en-US" sz="2400" dirty="0">
                <a:latin typeface="+mn-ea"/>
              </a:rPr>
              <a:t>wordnet	</a:t>
            </a:r>
            <a:r>
              <a:rPr lang="zh-CN" altLang="en-US" sz="2400" dirty="0">
                <a:latin typeface="+mn-ea"/>
              </a:rPr>
              <a:t>词关系词典</a:t>
            </a:r>
            <a:endParaRPr lang="en-US" altLang="en-US" sz="2400" dirty="0">
              <a:latin typeface="+mn-ea"/>
            </a:endParaRPr>
          </a:p>
          <a:p>
            <a:pPr>
              <a:lnSpc>
                <a:spcPct val="90000"/>
              </a:lnSpc>
            </a:pPr>
            <a:r>
              <a:rPr lang="en-US" altLang="en-US" sz="2400" dirty="0">
                <a:latin typeface="+mn-ea"/>
              </a:rPr>
              <a:t>semantic interpretation </a:t>
            </a:r>
            <a:r>
              <a:rPr lang="zh-CN" altLang="en-US" sz="2400" dirty="0">
                <a:latin typeface="+mn-ea"/>
              </a:rPr>
              <a:t>语义解释</a:t>
            </a:r>
            <a:endParaRPr lang="en-US" altLang="en-US" sz="2400" dirty="0">
              <a:latin typeface="+mn-ea"/>
            </a:endParaRPr>
          </a:p>
          <a:p>
            <a:pPr>
              <a:lnSpc>
                <a:spcPct val="90000"/>
              </a:lnSpc>
            </a:pPr>
            <a:r>
              <a:rPr lang="en-US" altLang="zh-CN" sz="2400" dirty="0">
                <a:latin typeface="+mn-ea"/>
              </a:rPr>
              <a:t>c</a:t>
            </a:r>
            <a:r>
              <a:rPr lang="en-US" altLang="en-US" sz="2400" dirty="0">
                <a:latin typeface="+mn-ea"/>
              </a:rPr>
              <a:t>lustering  </a:t>
            </a:r>
            <a:r>
              <a:rPr lang="zh-CN" altLang="en-US" sz="2400" dirty="0">
                <a:latin typeface="+mn-ea"/>
              </a:rPr>
              <a:t>聚类</a:t>
            </a:r>
            <a:endParaRPr lang="en-US" altLang="en-US" sz="2400" dirty="0">
              <a:latin typeface="+mn-ea"/>
            </a:endParaRPr>
          </a:p>
          <a:p>
            <a:pPr>
              <a:lnSpc>
                <a:spcPct val="90000"/>
              </a:lnSpc>
            </a:pPr>
            <a:r>
              <a:rPr lang="en-US" altLang="en-US" sz="2400" dirty="0">
                <a:latin typeface="+mn-ea"/>
              </a:rPr>
              <a:t>evaluation metrics </a:t>
            </a:r>
            <a:r>
              <a:rPr lang="zh-CN" altLang="en-US" sz="2400" dirty="0">
                <a:latin typeface="+mn-ea"/>
              </a:rPr>
              <a:t>评估指标</a:t>
            </a:r>
            <a:endParaRPr lang="en-US" altLang="en-US" sz="2400" dirty="0">
              <a:latin typeface="+mn-ea"/>
            </a:endParaRPr>
          </a:p>
          <a:p>
            <a:pPr>
              <a:lnSpc>
                <a:spcPct val="90000"/>
              </a:lnSpc>
            </a:pPr>
            <a:r>
              <a:rPr lang="en-US" altLang="en-US" sz="2400" dirty="0">
                <a:latin typeface="+mn-ea"/>
              </a:rPr>
              <a:t>… </a:t>
            </a:r>
          </a:p>
        </p:txBody>
      </p:sp>
    </p:spTree>
    <p:extLst>
      <p:ext uri="{BB962C8B-B14F-4D97-AF65-F5344CB8AC3E}">
        <p14:creationId xmlns:p14="http://schemas.microsoft.com/office/powerpoint/2010/main" val="99030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tree">
            <a:extLst>
              <a:ext uri="{FF2B5EF4-FFF2-40B4-BE49-F238E27FC236}">
                <a16:creationId xmlns:a16="http://schemas.microsoft.com/office/drawing/2014/main" id="{ECCD446C-0F9C-2C4E-8907-4E838A99D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107238"/>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731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609600"/>
            <a:ext cx="7086600" cy="1143000"/>
          </a:xfrm>
        </p:spPr>
        <p:txBody>
          <a:bodyPr>
            <a:normAutofit/>
          </a:bodyPr>
          <a:lstStyle/>
          <a:p>
            <a:r>
              <a:rPr lang="en-US" altLang="zh-CN" sz="4400" b="1">
                <a:solidFill>
                  <a:schemeClr val="accent2">
                    <a:lumMod val="75000"/>
                  </a:schemeClr>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a:ea typeface="宋体" charset="-122"/>
            </a:endParaRPr>
          </a:p>
          <a:p>
            <a:pPr>
              <a:spcBef>
                <a:spcPts val="1500"/>
              </a:spcBef>
            </a:pPr>
            <a:r>
              <a:rPr lang="en-US" sz="3200"/>
              <a:t>Introduction to NLP</a:t>
            </a:r>
          </a:p>
          <a:p>
            <a:pPr>
              <a:spcBef>
                <a:spcPts val="1500"/>
              </a:spcBef>
            </a:pPr>
            <a:r>
              <a:rPr lang="en-US" sz="3200"/>
              <a:t>NLP components and basic methods</a:t>
            </a:r>
          </a:p>
          <a:p>
            <a:pPr>
              <a:spcBef>
                <a:spcPts val="1500"/>
              </a:spcBef>
            </a:pPr>
            <a:r>
              <a:rPr lang="en-US" sz="3200">
                <a:solidFill>
                  <a:srgbClr val="FF0000"/>
                </a:solidFill>
              </a:rPr>
              <a:t>Structure of RNN</a:t>
            </a:r>
          </a:p>
          <a:p>
            <a:pPr>
              <a:spcBef>
                <a:spcPts val="1500"/>
              </a:spcBef>
            </a:pPr>
            <a:r>
              <a:rPr lang="en-US" sz="3200"/>
              <a:t>Long Short-term Memory (LSTM)</a:t>
            </a:r>
          </a:p>
          <a:p>
            <a:pPr>
              <a:spcBef>
                <a:spcPts val="1500"/>
              </a:spcBef>
            </a:pPr>
            <a:r>
              <a:rPr lang="en-US" sz="3200"/>
              <a:t>Basic language models</a:t>
            </a:r>
          </a:p>
          <a:p>
            <a:pPr>
              <a:spcBef>
                <a:spcPts val="1500"/>
              </a:spcBef>
            </a:pPr>
            <a:r>
              <a:rPr lang="en-US" sz="3200"/>
              <a:t>BERT</a:t>
            </a:r>
          </a:p>
          <a:p>
            <a:pPr>
              <a:spcBef>
                <a:spcPts val="1500"/>
              </a:spcBef>
            </a:pPr>
            <a:r>
              <a:rPr lang="en-US" sz="3200"/>
              <a:t>NLP applications</a:t>
            </a:r>
          </a:p>
        </p:txBody>
      </p:sp>
    </p:spTree>
    <p:extLst>
      <p:ext uri="{BB962C8B-B14F-4D97-AF65-F5344CB8AC3E}">
        <p14:creationId xmlns:p14="http://schemas.microsoft.com/office/powerpoint/2010/main" val="146523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10831" y="1641753"/>
            <a:ext cx="5527548" cy="404226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62000" y="435930"/>
            <a:ext cx="8229600" cy="1491356"/>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spc="-85">
                <a:latin typeface="+mj-ea"/>
                <a:cs typeface="Helvetica" panose="020B0604020202020204" pitchFamily="34" charset="0"/>
              </a:rPr>
              <a:t> </a:t>
            </a:r>
            <a:r>
              <a:rPr sz="3200" b="1" spc="-85">
                <a:solidFill>
                  <a:srgbClr val="438086"/>
                </a:solidFill>
                <a:latin typeface="+mj-ea"/>
                <a:cs typeface="Helvetica" panose="020B0604020202020204" pitchFamily="34" charset="0"/>
              </a:rPr>
              <a:t>语义歧义</a:t>
            </a:r>
            <a:r>
              <a:rPr sz="3200" b="1">
                <a:latin typeface="+mj-ea"/>
                <a:cs typeface="Helvetica" panose="020B0604020202020204" pitchFamily="34" charset="0"/>
              </a:rPr>
              <a:t>	</a:t>
            </a:r>
          </a:p>
        </p:txBody>
      </p:sp>
    </p:spTree>
    <p:extLst>
      <p:ext uri="{BB962C8B-B14F-4D97-AF65-F5344CB8AC3E}">
        <p14:creationId xmlns:p14="http://schemas.microsoft.com/office/powerpoint/2010/main" val="2801218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75328"/>
            <a:ext cx="8229600" cy="1066800"/>
          </a:xfrm>
        </p:spPr>
        <p:txBody>
          <a:bodyPr/>
          <a:lstStyle/>
          <a:p>
            <a:r>
              <a:rPr lang="en-US" b="1">
                <a:solidFill>
                  <a:schemeClr val="accent2">
                    <a:lumMod val="75000"/>
                  </a:schemeClr>
                </a:solidFill>
                <a:latin typeface="Arial" charset="0"/>
                <a:ea typeface="Arial" charset="0"/>
                <a:cs typeface="Arial" charset="0"/>
              </a:rPr>
              <a:t>Limita</a:t>
            </a:r>
            <a:r>
              <a:rPr lang="en-US" altLang="zh-CN" b="1">
                <a:solidFill>
                  <a:schemeClr val="accent2">
                    <a:lumMod val="75000"/>
                  </a:schemeClr>
                </a:solidFill>
                <a:latin typeface="Arial" charset="0"/>
                <a:ea typeface="Arial" charset="0"/>
                <a:cs typeface="Arial" charset="0"/>
              </a:rPr>
              <a:t>tions of DNN/CNN</a:t>
            </a:r>
            <a:endParaRPr lang="en-US" b="1">
              <a:solidFill>
                <a:schemeClr val="accent2">
                  <a:lumMod val="75000"/>
                </a:schemeClr>
              </a:solidFill>
              <a:latin typeface="Arial" charset="0"/>
              <a:ea typeface="Arial" charset="0"/>
              <a:cs typeface="Arial" charset="0"/>
            </a:endParaRPr>
          </a:p>
        </p:txBody>
      </p:sp>
      <p:sp>
        <p:nvSpPr>
          <p:cNvPr id="3" name="Content Placeholder 2"/>
          <p:cNvSpPr>
            <a:spLocks noGrp="1"/>
          </p:cNvSpPr>
          <p:nvPr>
            <p:ph idx="1"/>
          </p:nvPr>
        </p:nvSpPr>
        <p:spPr>
          <a:xfrm>
            <a:off x="533400" y="1981200"/>
            <a:ext cx="8229600" cy="4325112"/>
          </a:xfrm>
        </p:spPr>
        <p:txBody>
          <a:bodyPr>
            <a:normAutofit/>
          </a:bodyPr>
          <a:lstStyle/>
          <a:p>
            <a:r>
              <a:rPr lang="en-US"/>
              <a:t>The applications of standard Neural Networks (and also Convolutional Networks) are limited due to:</a:t>
            </a:r>
          </a:p>
          <a:p>
            <a:pPr lvl="1"/>
            <a:r>
              <a:rPr lang="en-US"/>
              <a:t>They only accepted a fixed-size vector as input (e.g., an image) and produce a fixed-size vector as output (e.g., probabilities of different classes). </a:t>
            </a:r>
          </a:p>
          <a:p>
            <a:pPr lvl="1"/>
            <a:r>
              <a:rPr lang="en-US"/>
              <a:t>These models use a fixed amount of computational steps (e.g. the number of layers in the model).</a:t>
            </a:r>
          </a:p>
          <a:p>
            <a:pPr lvl="1"/>
            <a:r>
              <a:rPr lang="en-US"/>
              <a:t>No memory in the network.</a:t>
            </a:r>
          </a:p>
          <a:p>
            <a:pPr lvl="1"/>
            <a:endParaRPr lang="en-US"/>
          </a:p>
        </p:txBody>
      </p:sp>
      <p:sp>
        <p:nvSpPr>
          <p:cNvPr id="4" name="Slide Number Placeholder 3"/>
          <p:cNvSpPr>
            <a:spLocks noGrp="1"/>
          </p:cNvSpPr>
          <p:nvPr>
            <p:ph type="sldNum" sz="quarter" idx="12"/>
          </p:nvPr>
        </p:nvSpPr>
        <p:spPr/>
        <p:txBody>
          <a:bodyPr/>
          <a:lstStyle/>
          <a:p>
            <a:fld id="{C3B144FA-A4B6-4BA2-9DD1-C172BBD468E4}" type="slidenum">
              <a:rPr lang="en-US" smtClean="0"/>
              <a:t>60</a:t>
            </a:fld>
            <a:endParaRPr lang="en-US"/>
          </a:p>
        </p:txBody>
      </p:sp>
    </p:spTree>
    <p:extLst>
      <p:ext uri="{BB962C8B-B14F-4D97-AF65-F5344CB8AC3E}">
        <p14:creationId xmlns:p14="http://schemas.microsoft.com/office/powerpoint/2010/main" val="480335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75328"/>
            <a:ext cx="8229600" cy="1066800"/>
          </a:xfrm>
        </p:spPr>
        <p:txBody>
          <a:bodyPr>
            <a:normAutofit/>
          </a:bodyPr>
          <a:lstStyle/>
          <a:p>
            <a:r>
              <a:rPr lang="en-US" b="1" dirty="0">
                <a:solidFill>
                  <a:schemeClr val="accent2">
                    <a:lumMod val="75000"/>
                  </a:schemeClr>
                </a:solidFill>
                <a:latin typeface="+mj-ea"/>
                <a:cs typeface="Arial" charset="0"/>
              </a:rPr>
              <a:t>DNN/CNN</a:t>
            </a:r>
            <a:r>
              <a:rPr lang="zh-CN" altLang="en-US" b="1" dirty="0">
                <a:solidFill>
                  <a:schemeClr val="accent2">
                    <a:lumMod val="75000"/>
                  </a:schemeClr>
                </a:solidFill>
                <a:latin typeface="+mj-ea"/>
                <a:cs typeface="Arial" charset="0"/>
              </a:rPr>
              <a:t>的局限</a:t>
            </a:r>
            <a:endParaRPr lang="en-US" b="1" dirty="0">
              <a:solidFill>
                <a:schemeClr val="accent2">
                  <a:lumMod val="75000"/>
                </a:schemeClr>
              </a:solidFill>
              <a:latin typeface="+mj-ea"/>
              <a:cs typeface="Arial" charset="0"/>
            </a:endParaRPr>
          </a:p>
        </p:txBody>
      </p:sp>
      <p:sp>
        <p:nvSpPr>
          <p:cNvPr id="3" name="Content Placeholder 2"/>
          <p:cNvSpPr>
            <a:spLocks noGrp="1"/>
          </p:cNvSpPr>
          <p:nvPr>
            <p:ph idx="1"/>
          </p:nvPr>
        </p:nvSpPr>
        <p:spPr>
          <a:xfrm>
            <a:off x="533400" y="1981200"/>
            <a:ext cx="8229600" cy="4325112"/>
          </a:xfrm>
        </p:spPr>
        <p:txBody>
          <a:bodyPr>
            <a:normAutofit/>
          </a:bodyPr>
          <a:lstStyle/>
          <a:p>
            <a:r>
              <a:rPr lang="zh-CN" altLang="en-US" dirty="0">
                <a:latin typeface="+mn-ea"/>
              </a:rPr>
              <a:t>标准的神经网络（以及</a:t>
            </a:r>
            <a:r>
              <a:rPr lang="en-US" altLang="zh-CN" dirty="0">
                <a:latin typeface="+mn-ea"/>
              </a:rPr>
              <a:t>CNN</a:t>
            </a:r>
            <a:r>
              <a:rPr lang="zh-CN" altLang="en-US" dirty="0">
                <a:latin typeface="+mn-ea"/>
              </a:rPr>
              <a:t>）应用受限于：</a:t>
            </a:r>
            <a:endParaRPr lang="en-US" altLang="zh-CN" dirty="0">
              <a:latin typeface="+mn-ea"/>
            </a:endParaRPr>
          </a:p>
          <a:p>
            <a:endParaRPr lang="en-US" dirty="0">
              <a:latin typeface="+mn-ea"/>
            </a:endParaRPr>
          </a:p>
          <a:p>
            <a:pPr lvl="1"/>
            <a:r>
              <a:rPr lang="zh-CN" altLang="en-US" sz="2400" dirty="0">
                <a:latin typeface="+mn-ea"/>
              </a:rPr>
              <a:t>它们只接受固定大小的向量作为输入（例如图像），并产生固定大小的向量作为输出（例如不同类别的概率）。</a:t>
            </a:r>
            <a:endParaRPr lang="en-US" altLang="zh-CN" sz="2400" dirty="0">
              <a:latin typeface="+mn-ea"/>
            </a:endParaRPr>
          </a:p>
          <a:p>
            <a:pPr lvl="1"/>
            <a:endParaRPr lang="en-US" altLang="zh-CN" sz="2400" dirty="0">
              <a:latin typeface="+mn-ea"/>
            </a:endParaRPr>
          </a:p>
          <a:p>
            <a:pPr lvl="1"/>
            <a:r>
              <a:rPr lang="zh-CN" altLang="en-US" sz="2400" dirty="0">
                <a:latin typeface="+mn-ea"/>
              </a:rPr>
              <a:t>这些模型使用固定数量的计算步骤（例如，模型中的层数）。</a:t>
            </a:r>
            <a:endParaRPr lang="en-US" altLang="zh-CN" sz="2400" dirty="0">
              <a:latin typeface="+mn-ea"/>
            </a:endParaRPr>
          </a:p>
          <a:p>
            <a:pPr lvl="1"/>
            <a:endParaRPr lang="en-US" sz="2400" dirty="0">
              <a:latin typeface="+mn-ea"/>
            </a:endParaRPr>
          </a:p>
          <a:p>
            <a:pPr lvl="1"/>
            <a:r>
              <a:rPr lang="zh-CN" altLang="en-US" sz="2400" dirty="0">
                <a:latin typeface="+mn-ea"/>
              </a:rPr>
              <a:t>网络中没有存储记忆。</a:t>
            </a:r>
            <a:endParaRPr lang="en-US" sz="2400" dirty="0">
              <a:latin typeface="+mn-ea"/>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t>61</a:t>
            </a:fld>
            <a:endParaRPr lang="en-US"/>
          </a:p>
        </p:txBody>
      </p:sp>
    </p:spTree>
    <p:extLst>
      <p:ext uri="{BB962C8B-B14F-4D97-AF65-F5344CB8AC3E}">
        <p14:creationId xmlns:p14="http://schemas.microsoft.com/office/powerpoint/2010/main" val="1076592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直線單箭頭接點 25"/>
          <p:cNvCxnSpPr/>
          <p:nvPr/>
        </p:nvCxnSpPr>
        <p:spPr>
          <a:xfrm>
            <a:off x="5030259" y="4141521"/>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030259" y="4613913"/>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5030259" y="5081110"/>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5030259" y="5561405"/>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標題 1"/>
          <p:cNvSpPr>
            <a:spLocks noGrp="1"/>
          </p:cNvSpPr>
          <p:nvPr>
            <p:ph type="title"/>
          </p:nvPr>
        </p:nvSpPr>
        <p:spPr>
          <a:xfrm>
            <a:off x="719125" y="658687"/>
            <a:ext cx="8229600" cy="1066800"/>
          </a:xfrm>
        </p:spPr>
        <p:txBody>
          <a:bodyPr/>
          <a:lstStyle/>
          <a:p>
            <a:r>
              <a:rPr lang="en-US" altLang="zh-TW" b="1">
                <a:solidFill>
                  <a:srgbClr val="0000FF"/>
                </a:solidFill>
                <a:latin typeface="Arial" charset="0"/>
                <a:ea typeface="Arial" charset="0"/>
                <a:cs typeface="Arial" charset="0"/>
              </a:rPr>
              <a:t>Neural Network needs Memory</a:t>
            </a:r>
            <a:endParaRPr lang="zh-TW" altLang="en-US" b="1">
              <a:solidFill>
                <a:srgbClr val="0000FF"/>
              </a:solidFill>
              <a:latin typeface="Arial" charset="0"/>
              <a:ea typeface="Arial" charset="0"/>
              <a:cs typeface="Arial" charset="0"/>
            </a:endParaRPr>
          </a:p>
        </p:txBody>
      </p:sp>
      <p:sp>
        <p:nvSpPr>
          <p:cNvPr id="3" name="內容版面配置區 2"/>
          <p:cNvSpPr>
            <a:spLocks noGrp="1"/>
          </p:cNvSpPr>
          <p:nvPr>
            <p:ph idx="1"/>
          </p:nvPr>
        </p:nvSpPr>
        <p:spPr>
          <a:xfrm>
            <a:off x="457200" y="1781561"/>
            <a:ext cx="8229600" cy="4325112"/>
          </a:xfrm>
        </p:spPr>
        <p:txBody>
          <a:bodyPr/>
          <a:lstStyle/>
          <a:p>
            <a:r>
              <a:rPr lang="en-US" altLang="zh-TW"/>
              <a:t>Name Entity Recognition</a:t>
            </a:r>
          </a:p>
          <a:p>
            <a:pPr lvl="1"/>
            <a:r>
              <a:rPr lang="en-US" altLang="zh-TW" sz="2800"/>
              <a:t>Detecting named entities like name of people, locations, organization, etc. in a sentence.</a:t>
            </a:r>
            <a:endParaRPr lang="zh-TW" altLang="en-US" sz="2800"/>
          </a:p>
          <a:p>
            <a:endParaRPr lang="zh-TW" altLang="en-US"/>
          </a:p>
        </p:txBody>
      </p:sp>
      <p:sp>
        <p:nvSpPr>
          <p:cNvPr id="4" name="矩形 3"/>
          <p:cNvSpPr/>
          <p:nvPr/>
        </p:nvSpPr>
        <p:spPr>
          <a:xfrm>
            <a:off x="715733" y="4271197"/>
            <a:ext cx="994183" cy="523220"/>
          </a:xfrm>
          <a:prstGeom prst="rect">
            <a:avLst/>
          </a:prstGeom>
        </p:spPr>
        <p:txBody>
          <a:bodyPr wrap="none">
            <a:spAutoFit/>
          </a:bodyPr>
          <a:lstStyle/>
          <a:p>
            <a:r>
              <a:rPr lang="en-US" altLang="zh-TW" sz="2800"/>
              <a:t>apple</a:t>
            </a:r>
            <a:endParaRPr lang="zh-TW" altLang="en-US" sz="2800"/>
          </a:p>
        </p:txBody>
      </p:sp>
      <p:grpSp>
        <p:nvGrpSpPr>
          <p:cNvPr id="22" name="群組 21"/>
          <p:cNvGrpSpPr/>
          <p:nvPr/>
        </p:nvGrpSpPr>
        <p:grpSpPr>
          <a:xfrm>
            <a:off x="2258615" y="3672008"/>
            <a:ext cx="575293" cy="2271040"/>
            <a:chOff x="3034071" y="2981269"/>
            <a:chExt cx="575293" cy="2271040"/>
          </a:xfrm>
        </p:grpSpPr>
        <p:grpSp>
          <p:nvGrpSpPr>
            <p:cNvPr id="6" name="群組 5"/>
            <p:cNvGrpSpPr/>
            <p:nvPr/>
          </p:nvGrpSpPr>
          <p:grpSpPr>
            <a:xfrm>
              <a:off x="3034071" y="2981269"/>
              <a:ext cx="575293" cy="2271040"/>
              <a:chOff x="5720500" y="4355531"/>
              <a:chExt cx="575293" cy="2271040"/>
            </a:xfrm>
          </p:grpSpPr>
          <p:grpSp>
            <p:nvGrpSpPr>
              <p:cNvPr id="9" name="群組 8"/>
              <p:cNvGrpSpPr/>
              <p:nvPr/>
            </p:nvGrpSpPr>
            <p:grpSpPr>
              <a:xfrm rot="5400000">
                <a:off x="4872627" y="5203404"/>
                <a:ext cx="2271040" cy="575293"/>
                <a:chOff x="-1832607" y="4524680"/>
                <a:chExt cx="3547224" cy="898573"/>
              </a:xfrm>
            </p:grpSpPr>
            <p:sp>
              <p:nvSpPr>
                <p:cNvPr id="11" name="矩形 10"/>
                <p:cNvSpPr/>
                <p:nvPr/>
              </p:nvSpPr>
              <p:spPr>
                <a:xfrm>
                  <a:off x="-1832607" y="4713636"/>
                  <a:ext cx="3547224" cy="7096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 name="橢圓 11"/>
                <p:cNvSpPr/>
                <p:nvPr/>
              </p:nvSpPr>
              <p:spPr>
                <a:xfrm>
                  <a:off x="-167129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橢圓 12"/>
                <p:cNvSpPr/>
                <p:nvPr/>
              </p:nvSpPr>
              <p:spPr>
                <a:xfrm>
                  <a:off x="-96644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文字方塊 13"/>
                <p:cNvSpPr txBox="1"/>
                <p:nvPr/>
              </p:nvSpPr>
              <p:spPr>
                <a:xfrm>
                  <a:off x="368324" y="4524680"/>
                  <a:ext cx="662543" cy="817236"/>
                </a:xfrm>
                <a:prstGeom prst="rect">
                  <a:avLst/>
                </a:prstGeom>
                <a:noFill/>
              </p:spPr>
              <p:txBody>
                <a:bodyPr wrap="square" rtlCol="0">
                  <a:spAutoFit/>
                </a:bodyPr>
                <a:lstStyle/>
                <a:p>
                  <a:r>
                    <a:rPr lang="en-US" altLang="zh-TW" sz="2800" b="1"/>
                    <a:t>…</a:t>
                  </a:r>
                  <a:endParaRPr lang="zh-TW" altLang="en-US" sz="2800" b="1"/>
                </a:p>
              </p:txBody>
            </p:sp>
          </p:grpSp>
          <p:sp>
            <p:nvSpPr>
              <p:cNvPr id="10" name="橢圓 9"/>
              <p:cNvSpPr/>
              <p:nvPr/>
            </p:nvSpPr>
            <p:spPr>
              <a:xfrm rot="5400000">
                <a:off x="5789104" y="5354358"/>
                <a:ext cx="317106" cy="31710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grpSp>
        <p:sp>
          <p:nvSpPr>
            <p:cNvPr id="15" name="橢圓 14"/>
            <p:cNvSpPr/>
            <p:nvPr/>
          </p:nvSpPr>
          <p:spPr>
            <a:xfrm rot="5400000">
              <a:off x="3102673" y="4841638"/>
              <a:ext cx="317106" cy="31710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 name="文字方塊 15"/>
            <p:cNvSpPr txBox="1"/>
            <p:nvPr/>
          </p:nvSpPr>
          <p:spPr>
            <a:xfrm>
              <a:off x="3075987" y="3481851"/>
              <a:ext cx="304800" cy="461665"/>
            </a:xfrm>
            <a:prstGeom prst="rect">
              <a:avLst/>
            </a:prstGeom>
            <a:noFill/>
          </p:spPr>
          <p:txBody>
            <a:bodyPr wrap="square" rtlCol="0">
              <a:spAutoFit/>
            </a:bodyPr>
            <a:lstStyle/>
            <a:p>
              <a:r>
                <a:rPr lang="en-US" altLang="zh-TW" sz="2400"/>
                <a:t>0</a:t>
              </a:r>
              <a:endParaRPr lang="zh-TW" altLang="en-US" sz="2400"/>
            </a:p>
          </p:txBody>
        </p:sp>
        <p:sp>
          <p:nvSpPr>
            <p:cNvPr id="17" name="文字方塊 16"/>
            <p:cNvSpPr txBox="1"/>
            <p:nvPr/>
          </p:nvSpPr>
          <p:spPr>
            <a:xfrm>
              <a:off x="3100373" y="3912318"/>
              <a:ext cx="304800" cy="461665"/>
            </a:xfrm>
            <a:prstGeom prst="rect">
              <a:avLst/>
            </a:prstGeom>
            <a:noFill/>
          </p:spPr>
          <p:txBody>
            <a:bodyPr wrap="square" rtlCol="0">
              <a:spAutoFit/>
            </a:bodyPr>
            <a:lstStyle/>
            <a:p>
              <a:r>
                <a:rPr lang="en-US" altLang="zh-TW" sz="2400"/>
                <a:t>0</a:t>
              </a:r>
              <a:endParaRPr lang="zh-TW" altLang="en-US" sz="2400"/>
            </a:p>
          </p:txBody>
        </p:sp>
        <p:sp>
          <p:nvSpPr>
            <p:cNvPr id="20" name="文字方塊 19"/>
            <p:cNvSpPr txBox="1"/>
            <p:nvPr/>
          </p:nvSpPr>
          <p:spPr>
            <a:xfrm>
              <a:off x="3088896" y="4790641"/>
              <a:ext cx="304800" cy="461665"/>
            </a:xfrm>
            <a:prstGeom prst="rect">
              <a:avLst/>
            </a:prstGeom>
            <a:noFill/>
          </p:spPr>
          <p:txBody>
            <a:bodyPr wrap="square" rtlCol="0">
              <a:spAutoFit/>
            </a:bodyPr>
            <a:lstStyle/>
            <a:p>
              <a:r>
                <a:rPr lang="en-US" altLang="zh-TW" sz="2400"/>
                <a:t>0</a:t>
              </a:r>
              <a:endParaRPr lang="zh-TW" altLang="en-US" sz="2400"/>
            </a:p>
          </p:txBody>
        </p:sp>
        <p:sp>
          <p:nvSpPr>
            <p:cNvPr id="21" name="文字方塊 20"/>
            <p:cNvSpPr txBox="1"/>
            <p:nvPr/>
          </p:nvSpPr>
          <p:spPr>
            <a:xfrm>
              <a:off x="3093991" y="3022546"/>
              <a:ext cx="304800" cy="461665"/>
            </a:xfrm>
            <a:prstGeom prst="rect">
              <a:avLst/>
            </a:prstGeom>
            <a:noFill/>
          </p:spPr>
          <p:txBody>
            <a:bodyPr wrap="square" rtlCol="0">
              <a:spAutoFit/>
            </a:bodyPr>
            <a:lstStyle/>
            <a:p>
              <a:r>
                <a:rPr lang="en-US" altLang="zh-TW" sz="2400"/>
                <a:t>1</a:t>
              </a:r>
              <a:endParaRPr lang="zh-TW" altLang="en-US" sz="2400"/>
            </a:p>
          </p:txBody>
        </p:sp>
      </p:grpSp>
      <p:sp>
        <p:nvSpPr>
          <p:cNvPr id="23" name="矩形 22"/>
          <p:cNvSpPr/>
          <p:nvPr/>
        </p:nvSpPr>
        <p:spPr>
          <a:xfrm>
            <a:off x="3468956" y="3871564"/>
            <a:ext cx="1760281" cy="1915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a:t>DNN</a:t>
            </a:r>
            <a:endParaRPr lang="zh-TW" altLang="en-US" sz="2800"/>
          </a:p>
        </p:txBody>
      </p:sp>
      <p:sp>
        <p:nvSpPr>
          <p:cNvPr id="24" name="向右箭號 23"/>
          <p:cNvSpPr/>
          <p:nvPr/>
        </p:nvSpPr>
        <p:spPr>
          <a:xfrm>
            <a:off x="2763727" y="4403422"/>
            <a:ext cx="635047" cy="889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文字方塊 29"/>
          <p:cNvSpPr txBox="1"/>
          <p:nvPr/>
        </p:nvSpPr>
        <p:spPr>
          <a:xfrm>
            <a:off x="6731610" y="3870338"/>
            <a:ext cx="1320800" cy="461665"/>
          </a:xfrm>
          <a:prstGeom prst="rect">
            <a:avLst/>
          </a:prstGeom>
          <a:noFill/>
        </p:spPr>
        <p:txBody>
          <a:bodyPr wrap="square" rtlCol="0">
            <a:spAutoFit/>
          </a:bodyPr>
          <a:lstStyle/>
          <a:p>
            <a:pPr algn="ctr"/>
            <a:r>
              <a:rPr lang="en-US" altLang="zh-TW" sz="2400"/>
              <a:t>people</a:t>
            </a:r>
            <a:endParaRPr lang="zh-TW" altLang="en-US" sz="2400"/>
          </a:p>
        </p:txBody>
      </p:sp>
      <p:sp>
        <p:nvSpPr>
          <p:cNvPr id="31" name="文字方塊 30"/>
          <p:cNvSpPr txBox="1"/>
          <p:nvPr/>
        </p:nvSpPr>
        <p:spPr>
          <a:xfrm>
            <a:off x="6689886" y="4393558"/>
            <a:ext cx="1560098" cy="461665"/>
          </a:xfrm>
          <a:prstGeom prst="rect">
            <a:avLst/>
          </a:prstGeom>
          <a:noFill/>
        </p:spPr>
        <p:txBody>
          <a:bodyPr wrap="square" rtlCol="0">
            <a:spAutoFit/>
          </a:bodyPr>
          <a:lstStyle/>
          <a:p>
            <a:pPr algn="ctr"/>
            <a:r>
              <a:rPr lang="en-US" altLang="zh-TW" sz="2400"/>
              <a:t>location</a:t>
            </a:r>
            <a:endParaRPr lang="zh-TW" altLang="en-US" sz="2400"/>
          </a:p>
        </p:txBody>
      </p:sp>
      <p:sp>
        <p:nvSpPr>
          <p:cNvPr id="32" name="文字方塊 31"/>
          <p:cNvSpPr txBox="1"/>
          <p:nvPr/>
        </p:nvSpPr>
        <p:spPr>
          <a:xfrm>
            <a:off x="6731610" y="4849180"/>
            <a:ext cx="2071491" cy="461665"/>
          </a:xfrm>
          <a:prstGeom prst="rect">
            <a:avLst/>
          </a:prstGeom>
          <a:noFill/>
        </p:spPr>
        <p:txBody>
          <a:bodyPr wrap="square" rtlCol="0">
            <a:spAutoFit/>
          </a:bodyPr>
          <a:lstStyle/>
          <a:p>
            <a:pPr algn="ctr"/>
            <a:r>
              <a:rPr lang="en-US" altLang="zh-TW" sz="2400"/>
              <a:t>organization</a:t>
            </a:r>
            <a:endParaRPr lang="zh-TW" altLang="en-US" sz="2400"/>
          </a:p>
        </p:txBody>
      </p:sp>
      <p:sp>
        <p:nvSpPr>
          <p:cNvPr id="33" name="文字方塊 32"/>
          <p:cNvSpPr txBox="1"/>
          <p:nvPr/>
        </p:nvSpPr>
        <p:spPr>
          <a:xfrm>
            <a:off x="6799485" y="5326264"/>
            <a:ext cx="1252926" cy="461665"/>
          </a:xfrm>
          <a:prstGeom prst="rect">
            <a:avLst/>
          </a:prstGeom>
          <a:noFill/>
        </p:spPr>
        <p:txBody>
          <a:bodyPr wrap="square" rtlCol="0">
            <a:spAutoFit/>
          </a:bodyPr>
          <a:lstStyle/>
          <a:p>
            <a:r>
              <a:rPr lang="en-US" altLang="zh-TW" sz="2400"/>
              <a:t>none</a:t>
            </a:r>
            <a:endParaRPr lang="zh-TW" altLang="en-US" sz="2400"/>
          </a:p>
        </p:txBody>
      </p:sp>
      <p:sp>
        <p:nvSpPr>
          <p:cNvPr id="34" name="弧形箭號 (上彎) 33"/>
          <p:cNvSpPr/>
          <p:nvPr/>
        </p:nvSpPr>
        <p:spPr>
          <a:xfrm rot="1530119">
            <a:off x="897402" y="5026114"/>
            <a:ext cx="1373658" cy="7061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矩形 34"/>
          <p:cNvSpPr/>
          <p:nvPr/>
        </p:nvSpPr>
        <p:spPr>
          <a:xfrm>
            <a:off x="6205558" y="4883416"/>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0.5</a:t>
            </a:r>
            <a:endParaRPr lang="zh-TW" altLang="en-US" sz="2000"/>
          </a:p>
        </p:txBody>
      </p:sp>
      <p:sp>
        <p:nvSpPr>
          <p:cNvPr id="37" name="矩形 36"/>
          <p:cNvSpPr/>
          <p:nvPr/>
        </p:nvSpPr>
        <p:spPr>
          <a:xfrm>
            <a:off x="6212985" y="5367634"/>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0.3</a:t>
            </a:r>
            <a:endParaRPr lang="zh-TW" altLang="en-US" sz="2000"/>
          </a:p>
        </p:txBody>
      </p:sp>
      <p:sp>
        <p:nvSpPr>
          <p:cNvPr id="38" name="矩形 37"/>
          <p:cNvSpPr/>
          <p:nvPr/>
        </p:nvSpPr>
        <p:spPr>
          <a:xfrm>
            <a:off x="6205558" y="4401901"/>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0.1</a:t>
            </a:r>
            <a:endParaRPr lang="zh-TW" altLang="en-US" sz="2000"/>
          </a:p>
        </p:txBody>
      </p:sp>
      <p:sp>
        <p:nvSpPr>
          <p:cNvPr id="39" name="矩形 38"/>
          <p:cNvSpPr/>
          <p:nvPr/>
        </p:nvSpPr>
        <p:spPr>
          <a:xfrm>
            <a:off x="6212985" y="3930689"/>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0.1</a:t>
            </a:r>
            <a:endParaRPr lang="zh-TW" altLang="en-US" sz="2000"/>
          </a:p>
        </p:txBody>
      </p:sp>
    </p:spTree>
    <p:extLst>
      <p:ext uri="{BB962C8B-B14F-4D97-AF65-F5344CB8AC3E}">
        <p14:creationId xmlns:p14="http://schemas.microsoft.com/office/powerpoint/2010/main" val="158859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animBg="1"/>
      <p:bldP spid="24" grpId="0" animBg="1"/>
      <p:bldP spid="30" grpId="0"/>
      <p:bldP spid="31" grpId="0"/>
      <p:bldP spid="32" grpId="0"/>
      <p:bldP spid="33" grpId="0"/>
      <p:bldP spid="34" grpId="0" animBg="1"/>
      <p:bldP spid="35" grpId="0" animBg="1"/>
      <p:bldP spid="37" grpId="0" animBg="1"/>
      <p:bldP spid="38" grpId="0" animBg="1"/>
      <p:bldP spid="3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單箭頭接點 25"/>
          <p:cNvCxnSpPr/>
          <p:nvPr/>
        </p:nvCxnSpPr>
        <p:spPr>
          <a:xfrm>
            <a:off x="5021767" y="3897456"/>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5021767" y="4369848"/>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5021767" y="4837045"/>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5021767" y="5317340"/>
            <a:ext cx="11611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標題 1"/>
          <p:cNvSpPr>
            <a:spLocks noGrp="1"/>
          </p:cNvSpPr>
          <p:nvPr>
            <p:ph type="title"/>
          </p:nvPr>
        </p:nvSpPr>
        <p:spPr>
          <a:xfrm>
            <a:off x="719125" y="658687"/>
            <a:ext cx="8229600" cy="1066800"/>
          </a:xfrm>
        </p:spPr>
        <p:txBody>
          <a:bodyPr>
            <a:normAutofit/>
          </a:bodyPr>
          <a:lstStyle/>
          <a:p>
            <a:r>
              <a:rPr lang="zh-CN" altLang="en-US" b="1" dirty="0">
                <a:solidFill>
                  <a:schemeClr val="accent2">
                    <a:lumMod val="75000"/>
                  </a:schemeClr>
                </a:solidFill>
                <a:latin typeface="+mj-ea"/>
                <a:cs typeface="Arial" charset="0"/>
              </a:rPr>
              <a:t>需要存储记录的神经网络</a:t>
            </a:r>
            <a:endParaRPr lang="zh-TW" altLang="en-US" b="1" dirty="0">
              <a:solidFill>
                <a:schemeClr val="accent2">
                  <a:lumMod val="75000"/>
                </a:schemeClr>
              </a:solidFill>
              <a:latin typeface="+mj-ea"/>
              <a:cs typeface="Arial" charset="0"/>
            </a:endParaRPr>
          </a:p>
        </p:txBody>
      </p:sp>
      <p:sp>
        <p:nvSpPr>
          <p:cNvPr id="3" name="內容版面配置區 2"/>
          <p:cNvSpPr>
            <a:spLocks noGrp="1"/>
          </p:cNvSpPr>
          <p:nvPr>
            <p:ph idx="1"/>
          </p:nvPr>
        </p:nvSpPr>
        <p:spPr>
          <a:xfrm>
            <a:off x="457200" y="1781561"/>
            <a:ext cx="8229600" cy="4325112"/>
          </a:xfrm>
        </p:spPr>
        <p:txBody>
          <a:bodyPr/>
          <a:lstStyle/>
          <a:p>
            <a:r>
              <a:rPr lang="zh-CN" altLang="en-US" sz="2400" dirty="0">
                <a:latin typeface="+mn-ea"/>
              </a:rPr>
              <a:t>名称实体识别</a:t>
            </a:r>
            <a:endParaRPr lang="en-US" altLang="zh-TW" sz="2400" dirty="0">
              <a:latin typeface="+mn-ea"/>
            </a:endParaRPr>
          </a:p>
          <a:p>
            <a:pPr lvl="1"/>
            <a:r>
              <a:rPr lang="zh-CN" altLang="en-US" sz="2400" dirty="0">
                <a:latin typeface="+mn-ea"/>
              </a:rPr>
              <a:t>在句子中检查名称实体例如人名，地点，组织等</a:t>
            </a:r>
            <a:endParaRPr lang="zh-TW" altLang="en-US" sz="2400" dirty="0">
              <a:latin typeface="+mn-ea"/>
            </a:endParaRPr>
          </a:p>
          <a:p>
            <a:endParaRPr lang="zh-TW" altLang="en-US" dirty="0"/>
          </a:p>
        </p:txBody>
      </p:sp>
      <p:sp>
        <p:nvSpPr>
          <p:cNvPr id="4" name="矩形 3"/>
          <p:cNvSpPr/>
          <p:nvPr/>
        </p:nvSpPr>
        <p:spPr>
          <a:xfrm>
            <a:off x="707241" y="4027132"/>
            <a:ext cx="902811" cy="523220"/>
          </a:xfrm>
          <a:prstGeom prst="rect">
            <a:avLst/>
          </a:prstGeom>
        </p:spPr>
        <p:txBody>
          <a:bodyPr wrap="none">
            <a:spAutoFit/>
          </a:bodyPr>
          <a:lstStyle/>
          <a:p>
            <a:r>
              <a:rPr lang="zh-CN" altLang="en-US" sz="2800"/>
              <a:t>苹果</a:t>
            </a:r>
            <a:endParaRPr lang="zh-TW" altLang="en-US" sz="2800"/>
          </a:p>
        </p:txBody>
      </p:sp>
      <p:grpSp>
        <p:nvGrpSpPr>
          <p:cNvPr id="22" name="群組 21"/>
          <p:cNvGrpSpPr/>
          <p:nvPr/>
        </p:nvGrpSpPr>
        <p:grpSpPr>
          <a:xfrm>
            <a:off x="2250123" y="3427943"/>
            <a:ext cx="575293" cy="2271040"/>
            <a:chOff x="3034071" y="2981269"/>
            <a:chExt cx="575293" cy="2271040"/>
          </a:xfrm>
        </p:grpSpPr>
        <p:grpSp>
          <p:nvGrpSpPr>
            <p:cNvPr id="6" name="群組 5"/>
            <p:cNvGrpSpPr/>
            <p:nvPr/>
          </p:nvGrpSpPr>
          <p:grpSpPr>
            <a:xfrm>
              <a:off x="3034071" y="2981269"/>
              <a:ext cx="575293" cy="2271040"/>
              <a:chOff x="5720500" y="4355531"/>
              <a:chExt cx="575293" cy="2271040"/>
            </a:xfrm>
          </p:grpSpPr>
          <p:grpSp>
            <p:nvGrpSpPr>
              <p:cNvPr id="9" name="群組 8"/>
              <p:cNvGrpSpPr/>
              <p:nvPr/>
            </p:nvGrpSpPr>
            <p:grpSpPr>
              <a:xfrm rot="5400000">
                <a:off x="4872627" y="5203404"/>
                <a:ext cx="2271040" cy="575293"/>
                <a:chOff x="-1832607" y="4524680"/>
                <a:chExt cx="3547224" cy="898573"/>
              </a:xfrm>
            </p:grpSpPr>
            <p:sp>
              <p:nvSpPr>
                <p:cNvPr id="11" name="矩形 10"/>
                <p:cNvSpPr/>
                <p:nvPr/>
              </p:nvSpPr>
              <p:spPr>
                <a:xfrm>
                  <a:off x="-1832607" y="4713636"/>
                  <a:ext cx="3547224" cy="7096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 name="橢圓 11"/>
                <p:cNvSpPr/>
                <p:nvPr/>
              </p:nvSpPr>
              <p:spPr>
                <a:xfrm>
                  <a:off x="-167129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橢圓 12"/>
                <p:cNvSpPr/>
                <p:nvPr/>
              </p:nvSpPr>
              <p:spPr>
                <a:xfrm>
                  <a:off x="-966448" y="4820782"/>
                  <a:ext cx="495300" cy="4953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文字方塊 13"/>
                <p:cNvSpPr txBox="1"/>
                <p:nvPr/>
              </p:nvSpPr>
              <p:spPr>
                <a:xfrm>
                  <a:off x="368324" y="4524680"/>
                  <a:ext cx="662543" cy="817236"/>
                </a:xfrm>
                <a:prstGeom prst="rect">
                  <a:avLst/>
                </a:prstGeom>
                <a:noFill/>
              </p:spPr>
              <p:txBody>
                <a:bodyPr wrap="square" rtlCol="0">
                  <a:spAutoFit/>
                </a:bodyPr>
                <a:lstStyle/>
                <a:p>
                  <a:r>
                    <a:rPr lang="en-US" altLang="zh-TW" sz="2800" b="1"/>
                    <a:t>…</a:t>
                  </a:r>
                  <a:endParaRPr lang="zh-TW" altLang="en-US" sz="2800" b="1"/>
                </a:p>
              </p:txBody>
            </p:sp>
          </p:grpSp>
          <p:sp>
            <p:nvSpPr>
              <p:cNvPr id="10" name="橢圓 9"/>
              <p:cNvSpPr/>
              <p:nvPr/>
            </p:nvSpPr>
            <p:spPr>
              <a:xfrm rot="5400000">
                <a:off x="5789104" y="5354358"/>
                <a:ext cx="317106" cy="31710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grpSp>
        <p:sp>
          <p:nvSpPr>
            <p:cNvPr id="15" name="橢圓 14"/>
            <p:cNvSpPr/>
            <p:nvPr/>
          </p:nvSpPr>
          <p:spPr>
            <a:xfrm rot="5400000">
              <a:off x="3102673" y="4841638"/>
              <a:ext cx="317106" cy="317107"/>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 name="文字方塊 15"/>
            <p:cNvSpPr txBox="1"/>
            <p:nvPr/>
          </p:nvSpPr>
          <p:spPr>
            <a:xfrm>
              <a:off x="3075987" y="3481851"/>
              <a:ext cx="304800" cy="461665"/>
            </a:xfrm>
            <a:prstGeom prst="rect">
              <a:avLst/>
            </a:prstGeom>
            <a:noFill/>
          </p:spPr>
          <p:txBody>
            <a:bodyPr wrap="square" rtlCol="0">
              <a:spAutoFit/>
            </a:bodyPr>
            <a:lstStyle/>
            <a:p>
              <a:r>
                <a:rPr lang="en-US" altLang="zh-TW" sz="2400"/>
                <a:t>0</a:t>
              </a:r>
              <a:endParaRPr lang="zh-TW" altLang="en-US" sz="2400"/>
            </a:p>
          </p:txBody>
        </p:sp>
        <p:sp>
          <p:nvSpPr>
            <p:cNvPr id="17" name="文字方塊 16"/>
            <p:cNvSpPr txBox="1"/>
            <p:nvPr/>
          </p:nvSpPr>
          <p:spPr>
            <a:xfrm>
              <a:off x="3100373" y="3912318"/>
              <a:ext cx="304800" cy="461665"/>
            </a:xfrm>
            <a:prstGeom prst="rect">
              <a:avLst/>
            </a:prstGeom>
            <a:noFill/>
          </p:spPr>
          <p:txBody>
            <a:bodyPr wrap="square" rtlCol="0">
              <a:spAutoFit/>
            </a:bodyPr>
            <a:lstStyle/>
            <a:p>
              <a:r>
                <a:rPr lang="en-US" altLang="zh-TW" sz="2400"/>
                <a:t>0</a:t>
              </a:r>
              <a:endParaRPr lang="zh-TW" altLang="en-US" sz="2400"/>
            </a:p>
          </p:txBody>
        </p:sp>
        <p:sp>
          <p:nvSpPr>
            <p:cNvPr id="20" name="文字方塊 19"/>
            <p:cNvSpPr txBox="1"/>
            <p:nvPr/>
          </p:nvSpPr>
          <p:spPr>
            <a:xfrm>
              <a:off x="3088896" y="4790641"/>
              <a:ext cx="304800" cy="461665"/>
            </a:xfrm>
            <a:prstGeom prst="rect">
              <a:avLst/>
            </a:prstGeom>
            <a:noFill/>
          </p:spPr>
          <p:txBody>
            <a:bodyPr wrap="square" rtlCol="0">
              <a:spAutoFit/>
            </a:bodyPr>
            <a:lstStyle/>
            <a:p>
              <a:r>
                <a:rPr lang="en-US" altLang="zh-TW" sz="2400"/>
                <a:t>0</a:t>
              </a:r>
              <a:endParaRPr lang="zh-TW" altLang="en-US" sz="2400"/>
            </a:p>
          </p:txBody>
        </p:sp>
        <p:sp>
          <p:nvSpPr>
            <p:cNvPr id="21" name="文字方塊 20"/>
            <p:cNvSpPr txBox="1"/>
            <p:nvPr/>
          </p:nvSpPr>
          <p:spPr>
            <a:xfrm>
              <a:off x="3093991" y="3022546"/>
              <a:ext cx="304800" cy="461665"/>
            </a:xfrm>
            <a:prstGeom prst="rect">
              <a:avLst/>
            </a:prstGeom>
            <a:noFill/>
          </p:spPr>
          <p:txBody>
            <a:bodyPr wrap="square" rtlCol="0">
              <a:spAutoFit/>
            </a:bodyPr>
            <a:lstStyle/>
            <a:p>
              <a:r>
                <a:rPr lang="en-US" altLang="zh-TW" sz="2400"/>
                <a:t>1</a:t>
              </a:r>
              <a:endParaRPr lang="zh-TW" altLang="en-US" sz="2400"/>
            </a:p>
          </p:txBody>
        </p:sp>
      </p:grpSp>
      <p:sp>
        <p:nvSpPr>
          <p:cNvPr id="23" name="矩形 22"/>
          <p:cNvSpPr/>
          <p:nvPr/>
        </p:nvSpPr>
        <p:spPr>
          <a:xfrm>
            <a:off x="3460464" y="3627499"/>
            <a:ext cx="1760281" cy="1915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a:t>DNN</a:t>
            </a:r>
            <a:endParaRPr lang="zh-TW" altLang="en-US" sz="2800"/>
          </a:p>
        </p:txBody>
      </p:sp>
      <p:sp>
        <p:nvSpPr>
          <p:cNvPr id="24" name="向右箭號 23"/>
          <p:cNvSpPr/>
          <p:nvPr/>
        </p:nvSpPr>
        <p:spPr>
          <a:xfrm>
            <a:off x="2755235" y="4159357"/>
            <a:ext cx="635047" cy="889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文字方塊 29"/>
          <p:cNvSpPr txBox="1"/>
          <p:nvPr/>
        </p:nvSpPr>
        <p:spPr>
          <a:xfrm>
            <a:off x="6723118" y="3626273"/>
            <a:ext cx="1320800" cy="461665"/>
          </a:xfrm>
          <a:prstGeom prst="rect">
            <a:avLst/>
          </a:prstGeom>
          <a:noFill/>
        </p:spPr>
        <p:txBody>
          <a:bodyPr wrap="square" rtlCol="0">
            <a:spAutoFit/>
          </a:bodyPr>
          <a:lstStyle/>
          <a:p>
            <a:pPr algn="ctr"/>
            <a:r>
              <a:rPr lang="zh-CN" altLang="en-US" sz="2400"/>
              <a:t>人名</a:t>
            </a:r>
            <a:endParaRPr lang="zh-TW" altLang="en-US" sz="2400"/>
          </a:p>
        </p:txBody>
      </p:sp>
      <p:sp>
        <p:nvSpPr>
          <p:cNvPr id="31" name="文字方塊 30"/>
          <p:cNvSpPr txBox="1"/>
          <p:nvPr/>
        </p:nvSpPr>
        <p:spPr>
          <a:xfrm>
            <a:off x="6603469" y="4141037"/>
            <a:ext cx="1560098" cy="461665"/>
          </a:xfrm>
          <a:prstGeom prst="rect">
            <a:avLst/>
          </a:prstGeom>
          <a:noFill/>
        </p:spPr>
        <p:txBody>
          <a:bodyPr wrap="square" rtlCol="0">
            <a:spAutoFit/>
          </a:bodyPr>
          <a:lstStyle/>
          <a:p>
            <a:pPr algn="ctr"/>
            <a:r>
              <a:rPr lang="zh-CN" altLang="en-US" sz="2400"/>
              <a:t>地点</a:t>
            </a:r>
            <a:endParaRPr lang="zh-TW" altLang="en-US" sz="2400"/>
          </a:p>
        </p:txBody>
      </p:sp>
      <p:sp>
        <p:nvSpPr>
          <p:cNvPr id="32" name="文字方塊 31"/>
          <p:cNvSpPr txBox="1"/>
          <p:nvPr/>
        </p:nvSpPr>
        <p:spPr>
          <a:xfrm>
            <a:off x="6347772" y="4617120"/>
            <a:ext cx="2071491" cy="461665"/>
          </a:xfrm>
          <a:prstGeom prst="rect">
            <a:avLst/>
          </a:prstGeom>
          <a:noFill/>
        </p:spPr>
        <p:txBody>
          <a:bodyPr wrap="square" rtlCol="0">
            <a:spAutoFit/>
          </a:bodyPr>
          <a:lstStyle/>
          <a:p>
            <a:pPr algn="ctr"/>
            <a:r>
              <a:rPr lang="zh-CN" altLang="en-US" sz="2400"/>
              <a:t>组织</a:t>
            </a:r>
            <a:endParaRPr lang="zh-TW" altLang="en-US" sz="2400"/>
          </a:p>
        </p:txBody>
      </p:sp>
      <p:sp>
        <p:nvSpPr>
          <p:cNvPr id="33" name="文字方塊 32"/>
          <p:cNvSpPr txBox="1"/>
          <p:nvPr/>
        </p:nvSpPr>
        <p:spPr>
          <a:xfrm>
            <a:off x="7111674" y="5087534"/>
            <a:ext cx="1252926" cy="461665"/>
          </a:xfrm>
          <a:prstGeom prst="rect">
            <a:avLst/>
          </a:prstGeom>
          <a:noFill/>
        </p:spPr>
        <p:txBody>
          <a:bodyPr wrap="square" rtlCol="0">
            <a:spAutoFit/>
          </a:bodyPr>
          <a:lstStyle/>
          <a:p>
            <a:r>
              <a:rPr lang="zh-CN" altLang="en-US" sz="2400"/>
              <a:t>无</a:t>
            </a:r>
            <a:endParaRPr lang="zh-TW" altLang="en-US" sz="2400"/>
          </a:p>
        </p:txBody>
      </p:sp>
      <p:sp>
        <p:nvSpPr>
          <p:cNvPr id="34" name="弧形箭號 (上彎) 33"/>
          <p:cNvSpPr/>
          <p:nvPr/>
        </p:nvSpPr>
        <p:spPr>
          <a:xfrm rot="1530119">
            <a:off x="888910" y="4782049"/>
            <a:ext cx="1373658" cy="7061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矩形 34"/>
          <p:cNvSpPr/>
          <p:nvPr/>
        </p:nvSpPr>
        <p:spPr>
          <a:xfrm>
            <a:off x="6197066" y="4639351"/>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0.5</a:t>
            </a:r>
            <a:endParaRPr lang="zh-TW" altLang="en-US" sz="2000"/>
          </a:p>
        </p:txBody>
      </p:sp>
      <p:sp>
        <p:nvSpPr>
          <p:cNvPr id="37" name="矩形 36"/>
          <p:cNvSpPr/>
          <p:nvPr/>
        </p:nvSpPr>
        <p:spPr>
          <a:xfrm>
            <a:off x="6204493" y="5123569"/>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0.3</a:t>
            </a:r>
            <a:endParaRPr lang="zh-TW" altLang="en-US" sz="2000"/>
          </a:p>
        </p:txBody>
      </p:sp>
      <p:sp>
        <p:nvSpPr>
          <p:cNvPr id="38" name="矩形 37"/>
          <p:cNvSpPr/>
          <p:nvPr/>
        </p:nvSpPr>
        <p:spPr>
          <a:xfrm>
            <a:off x="6197066" y="4157836"/>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0.1</a:t>
            </a:r>
            <a:endParaRPr lang="zh-TW" altLang="en-US" sz="2000"/>
          </a:p>
        </p:txBody>
      </p:sp>
      <p:sp>
        <p:nvSpPr>
          <p:cNvPr id="39" name="矩形 38"/>
          <p:cNvSpPr/>
          <p:nvPr/>
        </p:nvSpPr>
        <p:spPr>
          <a:xfrm>
            <a:off x="6204493" y="3686624"/>
            <a:ext cx="584982" cy="3946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0.1</a:t>
            </a:r>
            <a:endParaRPr lang="zh-TW" altLang="en-US" sz="2000"/>
          </a:p>
        </p:txBody>
      </p:sp>
    </p:spTree>
    <p:extLst>
      <p:ext uri="{BB962C8B-B14F-4D97-AF65-F5344CB8AC3E}">
        <p14:creationId xmlns:p14="http://schemas.microsoft.com/office/powerpoint/2010/main" val="48880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animBg="1"/>
      <p:bldP spid="24" grpId="0" animBg="1"/>
      <p:bldP spid="30" grpId="0"/>
      <p:bldP spid="31" grpId="0"/>
      <p:bldP spid="32" grpId="0"/>
      <p:bldP spid="33" grpId="0"/>
      <p:bldP spid="34" grpId="0" animBg="1"/>
      <p:bldP spid="35" grpId="0" animBg="1"/>
      <p:bldP spid="37" grpId="0" animBg="1"/>
      <p:bldP spid="38" grpId="0" animBg="1"/>
      <p:bldP spid="39"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719125" y="658687"/>
            <a:ext cx="8229600" cy="1066800"/>
          </a:xfrm>
        </p:spPr>
        <p:txBody>
          <a:bodyPr/>
          <a:lstStyle/>
          <a:p>
            <a:r>
              <a:rPr lang="en-US" altLang="zh-TW" b="1">
                <a:solidFill>
                  <a:srgbClr val="0000FF"/>
                </a:solidFill>
                <a:latin typeface="Arial" charset="0"/>
                <a:ea typeface="Arial" charset="0"/>
                <a:cs typeface="Arial" charset="0"/>
              </a:rPr>
              <a:t>Neural Network needs Memory</a:t>
            </a:r>
            <a:endParaRPr lang="zh-TW" altLang="en-US" b="1">
              <a:solidFill>
                <a:srgbClr val="0000FF"/>
              </a:solidFill>
              <a:latin typeface="Arial" charset="0"/>
              <a:ea typeface="Arial" charset="0"/>
              <a:cs typeface="Arial" charset="0"/>
            </a:endParaRPr>
          </a:p>
        </p:txBody>
      </p:sp>
      <p:sp>
        <p:nvSpPr>
          <p:cNvPr id="3" name="內容版面配置區 2"/>
          <p:cNvSpPr>
            <a:spLocks noGrp="1"/>
          </p:cNvSpPr>
          <p:nvPr>
            <p:ph idx="1"/>
          </p:nvPr>
        </p:nvSpPr>
        <p:spPr>
          <a:xfrm>
            <a:off x="381878" y="1570011"/>
            <a:ext cx="8229600" cy="4325112"/>
          </a:xfrm>
        </p:spPr>
        <p:txBody>
          <a:bodyPr>
            <a:normAutofit/>
          </a:bodyPr>
          <a:lstStyle/>
          <a:p>
            <a:r>
              <a:rPr lang="en-US" altLang="zh-TW"/>
              <a:t>Name Entity Recognition</a:t>
            </a:r>
          </a:p>
          <a:p>
            <a:pPr lvl="1"/>
            <a:r>
              <a:rPr lang="en-US" altLang="zh-TW" sz="2800"/>
              <a:t>Detecting named entities like name of people, locations, organization, etc. in a sentence.</a:t>
            </a:r>
            <a:endParaRPr lang="zh-TW" altLang="en-US" sz="2800"/>
          </a:p>
        </p:txBody>
      </p:sp>
      <p:cxnSp>
        <p:nvCxnSpPr>
          <p:cNvPr id="24" name="直線單箭頭接點 23"/>
          <p:cNvCxnSpPr/>
          <p:nvPr/>
        </p:nvCxnSpPr>
        <p:spPr>
          <a:xfrm flipV="1">
            <a:off x="1135529"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2555692"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3898474"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4884946"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816021" y="5295017"/>
            <a:ext cx="766181" cy="523220"/>
          </a:xfrm>
          <a:prstGeom prst="rect">
            <a:avLst/>
          </a:prstGeom>
          <a:noFill/>
        </p:spPr>
        <p:txBody>
          <a:bodyPr wrap="square" rtlCol="0">
            <a:spAutoFit/>
          </a:bodyPr>
          <a:lstStyle/>
          <a:p>
            <a:pPr algn="ctr"/>
            <a:r>
              <a:rPr lang="en-US" altLang="zh-TW" sz="2800"/>
              <a:t>x</a:t>
            </a:r>
            <a:r>
              <a:rPr lang="en-US" altLang="zh-TW" sz="2800" baseline="30000"/>
              <a:t>1</a:t>
            </a:r>
            <a:endParaRPr lang="zh-TW" altLang="en-US" sz="2800" baseline="30000"/>
          </a:p>
        </p:txBody>
      </p:sp>
      <p:sp>
        <p:nvSpPr>
          <p:cNvPr id="15" name="文字方塊 14"/>
          <p:cNvSpPr txBox="1"/>
          <p:nvPr/>
        </p:nvSpPr>
        <p:spPr>
          <a:xfrm>
            <a:off x="2167424" y="5295017"/>
            <a:ext cx="766181" cy="523220"/>
          </a:xfrm>
          <a:prstGeom prst="rect">
            <a:avLst/>
          </a:prstGeom>
          <a:noFill/>
        </p:spPr>
        <p:txBody>
          <a:bodyPr wrap="square" rtlCol="0">
            <a:spAutoFit/>
          </a:bodyPr>
          <a:lstStyle/>
          <a:p>
            <a:pPr algn="ctr"/>
            <a:r>
              <a:rPr lang="en-US" altLang="zh-TW" sz="2800"/>
              <a:t>x</a:t>
            </a:r>
            <a:r>
              <a:rPr lang="en-US" altLang="zh-TW" sz="2800" baseline="30000"/>
              <a:t>2</a:t>
            </a:r>
            <a:endParaRPr lang="zh-TW" altLang="en-US" sz="2800" baseline="30000"/>
          </a:p>
        </p:txBody>
      </p:sp>
      <p:sp>
        <p:nvSpPr>
          <p:cNvPr id="16" name="文字方塊 15"/>
          <p:cNvSpPr txBox="1"/>
          <p:nvPr/>
        </p:nvSpPr>
        <p:spPr>
          <a:xfrm>
            <a:off x="3511679" y="5295017"/>
            <a:ext cx="766181" cy="523220"/>
          </a:xfrm>
          <a:prstGeom prst="rect">
            <a:avLst/>
          </a:prstGeom>
          <a:noFill/>
        </p:spPr>
        <p:txBody>
          <a:bodyPr wrap="square" rtlCol="0">
            <a:spAutoFit/>
          </a:bodyPr>
          <a:lstStyle/>
          <a:p>
            <a:pPr algn="ctr"/>
            <a:r>
              <a:rPr lang="en-US" altLang="zh-TW" sz="2800"/>
              <a:t>x</a:t>
            </a:r>
            <a:r>
              <a:rPr lang="en-US" altLang="zh-TW" sz="2800" baseline="30000"/>
              <a:t>3</a:t>
            </a:r>
            <a:endParaRPr lang="zh-TW" altLang="en-US" sz="2800" baseline="30000"/>
          </a:p>
        </p:txBody>
      </p:sp>
      <p:sp>
        <p:nvSpPr>
          <p:cNvPr id="17" name="文字方塊 16"/>
          <p:cNvSpPr txBox="1"/>
          <p:nvPr/>
        </p:nvSpPr>
        <p:spPr>
          <a:xfrm>
            <a:off x="4496678" y="5295017"/>
            <a:ext cx="766181" cy="523220"/>
          </a:xfrm>
          <a:prstGeom prst="rect">
            <a:avLst/>
          </a:prstGeom>
          <a:noFill/>
        </p:spPr>
        <p:txBody>
          <a:bodyPr wrap="square" rtlCol="0">
            <a:spAutoFit/>
          </a:bodyPr>
          <a:lstStyle/>
          <a:p>
            <a:pPr algn="ctr"/>
            <a:r>
              <a:rPr lang="en-US" altLang="zh-TW" sz="2800"/>
              <a:t>x</a:t>
            </a:r>
            <a:r>
              <a:rPr lang="en-US" altLang="zh-TW" sz="2800" baseline="30000"/>
              <a:t>4</a:t>
            </a:r>
            <a:endParaRPr lang="zh-TW" altLang="en-US" sz="2800" baseline="30000"/>
          </a:p>
        </p:txBody>
      </p:sp>
      <p:sp>
        <p:nvSpPr>
          <p:cNvPr id="5" name="矩形 4"/>
          <p:cNvSpPr/>
          <p:nvPr/>
        </p:nvSpPr>
        <p:spPr>
          <a:xfrm>
            <a:off x="797980" y="5634335"/>
            <a:ext cx="7800533" cy="461665"/>
          </a:xfrm>
          <a:prstGeom prst="rect">
            <a:avLst/>
          </a:prstGeom>
        </p:spPr>
        <p:txBody>
          <a:bodyPr wrap="none">
            <a:spAutoFit/>
          </a:bodyPr>
          <a:lstStyle/>
          <a:p>
            <a:r>
              <a:rPr lang="en-US" altLang="zh-TW" sz="2400">
                <a:latin typeface="Arial" charset="0"/>
                <a:ea typeface="Arial" charset="0"/>
                <a:cs typeface="Arial" charset="0"/>
              </a:rPr>
              <a:t>the      president       of       apple      eats      an      apple</a:t>
            </a:r>
            <a:endParaRPr lang="zh-TW" altLang="en-US" sz="2400">
              <a:latin typeface="Arial" charset="0"/>
              <a:ea typeface="Arial" charset="0"/>
              <a:cs typeface="Arial" charset="0"/>
            </a:endParaRPr>
          </a:p>
        </p:txBody>
      </p:sp>
      <p:sp>
        <p:nvSpPr>
          <p:cNvPr id="35" name="文字方塊 34"/>
          <p:cNvSpPr txBox="1"/>
          <p:nvPr/>
        </p:nvSpPr>
        <p:spPr>
          <a:xfrm>
            <a:off x="5735533" y="5295017"/>
            <a:ext cx="766181" cy="523220"/>
          </a:xfrm>
          <a:prstGeom prst="rect">
            <a:avLst/>
          </a:prstGeom>
          <a:noFill/>
        </p:spPr>
        <p:txBody>
          <a:bodyPr wrap="square" rtlCol="0">
            <a:spAutoFit/>
          </a:bodyPr>
          <a:lstStyle/>
          <a:p>
            <a:pPr algn="ctr"/>
            <a:r>
              <a:rPr lang="en-US" altLang="zh-TW" sz="2800"/>
              <a:t>x</a:t>
            </a:r>
            <a:r>
              <a:rPr lang="en-US" altLang="zh-TW" sz="2800" baseline="30000"/>
              <a:t>5</a:t>
            </a:r>
            <a:endParaRPr lang="zh-TW" altLang="en-US" sz="2800" baseline="30000"/>
          </a:p>
        </p:txBody>
      </p:sp>
      <p:sp>
        <p:nvSpPr>
          <p:cNvPr id="36" name="文字方塊 35"/>
          <p:cNvSpPr txBox="1"/>
          <p:nvPr/>
        </p:nvSpPr>
        <p:spPr>
          <a:xfrm>
            <a:off x="6696697" y="5295017"/>
            <a:ext cx="766181" cy="523220"/>
          </a:xfrm>
          <a:prstGeom prst="rect">
            <a:avLst/>
          </a:prstGeom>
          <a:noFill/>
        </p:spPr>
        <p:txBody>
          <a:bodyPr wrap="square" rtlCol="0">
            <a:spAutoFit/>
          </a:bodyPr>
          <a:lstStyle/>
          <a:p>
            <a:pPr algn="ctr"/>
            <a:r>
              <a:rPr lang="en-US" altLang="zh-TW" sz="2800"/>
              <a:t>x</a:t>
            </a:r>
            <a:r>
              <a:rPr lang="en-US" altLang="zh-TW" sz="2800" baseline="30000"/>
              <a:t>6</a:t>
            </a:r>
            <a:endParaRPr lang="zh-TW" altLang="en-US" sz="2800" baseline="30000"/>
          </a:p>
        </p:txBody>
      </p:sp>
      <p:sp>
        <p:nvSpPr>
          <p:cNvPr id="37" name="文字方塊 36"/>
          <p:cNvSpPr txBox="1"/>
          <p:nvPr/>
        </p:nvSpPr>
        <p:spPr>
          <a:xfrm>
            <a:off x="7717928" y="5295017"/>
            <a:ext cx="766181" cy="523220"/>
          </a:xfrm>
          <a:prstGeom prst="rect">
            <a:avLst/>
          </a:prstGeom>
          <a:noFill/>
        </p:spPr>
        <p:txBody>
          <a:bodyPr wrap="square" rtlCol="0">
            <a:spAutoFit/>
          </a:bodyPr>
          <a:lstStyle/>
          <a:p>
            <a:pPr algn="ctr"/>
            <a:r>
              <a:rPr lang="en-US" altLang="zh-TW" sz="2800"/>
              <a:t>x</a:t>
            </a:r>
            <a:r>
              <a:rPr lang="en-US" altLang="zh-TW" sz="2800" baseline="30000"/>
              <a:t>7</a:t>
            </a:r>
            <a:endParaRPr lang="zh-TW" altLang="en-US" sz="2800" baseline="30000"/>
          </a:p>
        </p:txBody>
      </p:sp>
      <p:cxnSp>
        <p:nvCxnSpPr>
          <p:cNvPr id="38" name="直線單箭頭接點 37"/>
          <p:cNvCxnSpPr/>
          <p:nvPr/>
        </p:nvCxnSpPr>
        <p:spPr>
          <a:xfrm flipV="1">
            <a:off x="6034989"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7029043"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8098583"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 Box 4"/>
          <p:cNvSpPr txBox="1">
            <a:spLocks noChangeArrowheads="1"/>
          </p:cNvSpPr>
          <p:nvPr/>
        </p:nvSpPr>
        <p:spPr bwMode="auto">
          <a:xfrm>
            <a:off x="4503158" y="3229853"/>
            <a:ext cx="832577"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anose="02020603050405020304" pitchFamily="18" charset="0"/>
              </a:defRPr>
            </a:lvl1pPr>
            <a:lvl2pPr marL="742950" indent="-285750" eaLnBrk="0" hangingPunct="0">
              <a:defRPr sz="2000" b="1">
                <a:solidFill>
                  <a:schemeClr val="tx1"/>
                </a:solidFill>
                <a:latin typeface="Times New Roman" panose="02020603050405020304" pitchFamily="18" charset="0"/>
              </a:defRPr>
            </a:lvl2pPr>
            <a:lvl3pPr marL="1143000" indent="-228600" eaLnBrk="0" hangingPunct="0">
              <a:defRPr sz="2000" b="1">
                <a:solidFill>
                  <a:schemeClr val="tx1"/>
                </a:solidFill>
                <a:latin typeface="Times New Roman" panose="02020603050405020304" pitchFamily="18" charset="0"/>
              </a:defRPr>
            </a:lvl3pPr>
            <a:lvl4pPr marL="1600200" indent="-228600" eaLnBrk="0" hangingPunct="0">
              <a:defRPr sz="2000" b="1">
                <a:solidFill>
                  <a:schemeClr val="tx1"/>
                </a:solidFill>
                <a:latin typeface="Times New Roman" panose="02020603050405020304" pitchFamily="18" charset="0"/>
              </a:defRPr>
            </a:lvl4pPr>
            <a:lvl5pPr marL="2057400" indent="-228600" eaLnBrk="0" hangingPunct="0">
              <a:defRPr sz="2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defRPr>
            </a:lvl9pPr>
          </a:lstStyle>
          <a:p>
            <a:pPr eaLnBrk="1" hangingPunct="1"/>
            <a:r>
              <a:rPr lang="en-US" altLang="zh-TW" sz="2400" b="0">
                <a:solidFill>
                  <a:srgbClr val="0000FF"/>
                </a:solidFill>
                <a:ea typeface="新細明體" panose="02020500000000000000" pitchFamily="18" charset="-120"/>
              </a:rPr>
              <a:t>ORG</a:t>
            </a:r>
          </a:p>
        </p:txBody>
      </p:sp>
      <p:sp>
        <p:nvSpPr>
          <p:cNvPr id="43" name="文字方塊 42"/>
          <p:cNvSpPr txBox="1"/>
          <p:nvPr/>
        </p:nvSpPr>
        <p:spPr>
          <a:xfrm>
            <a:off x="822501" y="3659468"/>
            <a:ext cx="766181" cy="523220"/>
          </a:xfrm>
          <a:prstGeom prst="rect">
            <a:avLst/>
          </a:prstGeom>
          <a:noFill/>
        </p:spPr>
        <p:txBody>
          <a:bodyPr wrap="square" rtlCol="0">
            <a:spAutoFit/>
          </a:bodyPr>
          <a:lstStyle/>
          <a:p>
            <a:pPr algn="ctr"/>
            <a:r>
              <a:rPr lang="en-US" altLang="zh-TW" sz="2800"/>
              <a:t>y</a:t>
            </a:r>
            <a:r>
              <a:rPr lang="en-US" altLang="zh-TW" sz="2800" baseline="30000"/>
              <a:t>1</a:t>
            </a:r>
            <a:endParaRPr lang="zh-TW" altLang="en-US" sz="2800" baseline="30000"/>
          </a:p>
        </p:txBody>
      </p:sp>
      <p:sp>
        <p:nvSpPr>
          <p:cNvPr id="44" name="文字方塊 43"/>
          <p:cNvSpPr txBox="1"/>
          <p:nvPr/>
        </p:nvSpPr>
        <p:spPr>
          <a:xfrm>
            <a:off x="2173904" y="3659468"/>
            <a:ext cx="766181" cy="523220"/>
          </a:xfrm>
          <a:prstGeom prst="rect">
            <a:avLst/>
          </a:prstGeom>
          <a:noFill/>
        </p:spPr>
        <p:txBody>
          <a:bodyPr wrap="square" rtlCol="0">
            <a:spAutoFit/>
          </a:bodyPr>
          <a:lstStyle/>
          <a:p>
            <a:pPr algn="ctr"/>
            <a:r>
              <a:rPr lang="en-US" altLang="zh-TW" sz="2800"/>
              <a:t>y</a:t>
            </a:r>
            <a:r>
              <a:rPr lang="en-US" altLang="zh-TW" sz="2800" baseline="30000"/>
              <a:t>2</a:t>
            </a:r>
            <a:endParaRPr lang="zh-TW" altLang="en-US" sz="2800" baseline="30000"/>
          </a:p>
        </p:txBody>
      </p:sp>
      <p:sp>
        <p:nvSpPr>
          <p:cNvPr id="45" name="文字方塊 44"/>
          <p:cNvSpPr txBox="1"/>
          <p:nvPr/>
        </p:nvSpPr>
        <p:spPr>
          <a:xfrm>
            <a:off x="3518159" y="3659468"/>
            <a:ext cx="766181" cy="523220"/>
          </a:xfrm>
          <a:prstGeom prst="rect">
            <a:avLst/>
          </a:prstGeom>
          <a:noFill/>
        </p:spPr>
        <p:txBody>
          <a:bodyPr wrap="square" rtlCol="0">
            <a:spAutoFit/>
          </a:bodyPr>
          <a:lstStyle/>
          <a:p>
            <a:pPr algn="ctr"/>
            <a:r>
              <a:rPr lang="en-US" altLang="zh-TW" sz="2800"/>
              <a:t>y</a:t>
            </a:r>
            <a:r>
              <a:rPr lang="en-US" altLang="zh-TW" sz="2800" baseline="30000"/>
              <a:t>3</a:t>
            </a:r>
            <a:endParaRPr lang="zh-TW" altLang="en-US" sz="2800" baseline="30000"/>
          </a:p>
        </p:txBody>
      </p:sp>
      <p:sp>
        <p:nvSpPr>
          <p:cNvPr id="46" name="文字方塊 45"/>
          <p:cNvSpPr txBox="1"/>
          <p:nvPr/>
        </p:nvSpPr>
        <p:spPr>
          <a:xfrm>
            <a:off x="4503158" y="3659468"/>
            <a:ext cx="766181" cy="523220"/>
          </a:xfrm>
          <a:prstGeom prst="rect">
            <a:avLst/>
          </a:prstGeom>
          <a:noFill/>
        </p:spPr>
        <p:txBody>
          <a:bodyPr wrap="square" rtlCol="0">
            <a:spAutoFit/>
          </a:bodyPr>
          <a:lstStyle/>
          <a:p>
            <a:pPr algn="ctr"/>
            <a:r>
              <a:rPr lang="en-US" altLang="zh-TW" sz="2800"/>
              <a:t>y</a:t>
            </a:r>
            <a:r>
              <a:rPr lang="en-US" altLang="zh-TW" sz="2800" baseline="30000"/>
              <a:t>4</a:t>
            </a:r>
            <a:endParaRPr lang="zh-TW" altLang="en-US" sz="2800" baseline="30000"/>
          </a:p>
        </p:txBody>
      </p:sp>
      <p:sp>
        <p:nvSpPr>
          <p:cNvPr id="47" name="文字方塊 46"/>
          <p:cNvSpPr txBox="1"/>
          <p:nvPr/>
        </p:nvSpPr>
        <p:spPr>
          <a:xfrm>
            <a:off x="5742013" y="3659468"/>
            <a:ext cx="766181" cy="523220"/>
          </a:xfrm>
          <a:prstGeom prst="rect">
            <a:avLst/>
          </a:prstGeom>
          <a:noFill/>
        </p:spPr>
        <p:txBody>
          <a:bodyPr wrap="square" rtlCol="0">
            <a:spAutoFit/>
          </a:bodyPr>
          <a:lstStyle/>
          <a:p>
            <a:pPr algn="ctr"/>
            <a:r>
              <a:rPr lang="en-US" altLang="zh-TW" sz="2800"/>
              <a:t>y</a:t>
            </a:r>
            <a:r>
              <a:rPr lang="en-US" altLang="zh-TW" sz="2800" baseline="30000"/>
              <a:t>5</a:t>
            </a:r>
            <a:endParaRPr lang="zh-TW" altLang="en-US" sz="2800" baseline="30000"/>
          </a:p>
        </p:txBody>
      </p:sp>
      <p:sp>
        <p:nvSpPr>
          <p:cNvPr id="48" name="文字方塊 47"/>
          <p:cNvSpPr txBox="1"/>
          <p:nvPr/>
        </p:nvSpPr>
        <p:spPr>
          <a:xfrm>
            <a:off x="6703177" y="3659468"/>
            <a:ext cx="766181" cy="523220"/>
          </a:xfrm>
          <a:prstGeom prst="rect">
            <a:avLst/>
          </a:prstGeom>
          <a:noFill/>
        </p:spPr>
        <p:txBody>
          <a:bodyPr wrap="square" rtlCol="0">
            <a:spAutoFit/>
          </a:bodyPr>
          <a:lstStyle/>
          <a:p>
            <a:pPr algn="ctr"/>
            <a:r>
              <a:rPr lang="en-US" altLang="zh-TW" sz="2800"/>
              <a:t>y</a:t>
            </a:r>
            <a:r>
              <a:rPr lang="en-US" altLang="zh-TW" sz="2800" baseline="30000"/>
              <a:t>6</a:t>
            </a:r>
            <a:endParaRPr lang="zh-TW" altLang="en-US" sz="2800" baseline="30000"/>
          </a:p>
        </p:txBody>
      </p:sp>
      <p:sp>
        <p:nvSpPr>
          <p:cNvPr id="49" name="文字方塊 48"/>
          <p:cNvSpPr txBox="1"/>
          <p:nvPr/>
        </p:nvSpPr>
        <p:spPr>
          <a:xfrm>
            <a:off x="7724408" y="3659468"/>
            <a:ext cx="766181" cy="523220"/>
          </a:xfrm>
          <a:prstGeom prst="rect">
            <a:avLst/>
          </a:prstGeom>
          <a:noFill/>
        </p:spPr>
        <p:txBody>
          <a:bodyPr wrap="square" rtlCol="0">
            <a:spAutoFit/>
          </a:bodyPr>
          <a:lstStyle/>
          <a:p>
            <a:pPr algn="ctr"/>
            <a:r>
              <a:rPr lang="en-US" altLang="zh-TW" sz="2800"/>
              <a:t>y</a:t>
            </a:r>
            <a:r>
              <a:rPr lang="en-US" altLang="zh-TW" sz="2800" baseline="30000"/>
              <a:t>7</a:t>
            </a:r>
            <a:endParaRPr lang="zh-TW" altLang="en-US" sz="2800" baseline="30000"/>
          </a:p>
        </p:txBody>
      </p:sp>
      <p:sp>
        <p:nvSpPr>
          <p:cNvPr id="57" name="Text Box 4"/>
          <p:cNvSpPr txBox="1">
            <a:spLocks noChangeArrowheads="1"/>
          </p:cNvSpPr>
          <p:nvPr/>
        </p:nvSpPr>
        <p:spPr bwMode="auto">
          <a:xfrm>
            <a:off x="7606766" y="3242902"/>
            <a:ext cx="1037761"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anose="02020603050405020304" pitchFamily="18" charset="0"/>
              </a:defRPr>
            </a:lvl1pPr>
            <a:lvl2pPr marL="742950" indent="-285750" eaLnBrk="0" hangingPunct="0">
              <a:defRPr sz="2000" b="1">
                <a:solidFill>
                  <a:schemeClr val="tx1"/>
                </a:solidFill>
                <a:latin typeface="Times New Roman" panose="02020603050405020304" pitchFamily="18" charset="0"/>
              </a:defRPr>
            </a:lvl2pPr>
            <a:lvl3pPr marL="1143000" indent="-228600" eaLnBrk="0" hangingPunct="0">
              <a:defRPr sz="2000" b="1">
                <a:solidFill>
                  <a:schemeClr val="tx1"/>
                </a:solidFill>
                <a:latin typeface="Times New Roman" panose="02020603050405020304" pitchFamily="18" charset="0"/>
              </a:defRPr>
            </a:lvl3pPr>
            <a:lvl4pPr marL="1600200" indent="-228600" eaLnBrk="0" hangingPunct="0">
              <a:defRPr sz="2000" b="1">
                <a:solidFill>
                  <a:schemeClr val="tx1"/>
                </a:solidFill>
                <a:latin typeface="Times New Roman" panose="02020603050405020304" pitchFamily="18" charset="0"/>
              </a:defRPr>
            </a:lvl4pPr>
            <a:lvl5pPr marL="2057400" indent="-228600" eaLnBrk="0" hangingPunct="0">
              <a:defRPr sz="2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defRPr>
            </a:lvl9pPr>
          </a:lstStyle>
          <a:p>
            <a:pPr eaLnBrk="1" hangingPunct="1"/>
            <a:r>
              <a:rPr lang="en-US" altLang="zh-TW" sz="2400" b="0">
                <a:solidFill>
                  <a:schemeClr val="bg2">
                    <a:lumMod val="25000"/>
                  </a:schemeClr>
                </a:solidFill>
                <a:ea typeface="新細明體" panose="02020500000000000000" pitchFamily="18" charset="-120"/>
              </a:rPr>
              <a:t>NONE</a:t>
            </a:r>
          </a:p>
        </p:txBody>
      </p:sp>
      <p:sp>
        <p:nvSpPr>
          <p:cNvPr id="6" name="矩形 5"/>
          <p:cNvSpPr/>
          <p:nvPr/>
        </p:nvSpPr>
        <p:spPr>
          <a:xfrm>
            <a:off x="719125"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58" name="矩形 57"/>
          <p:cNvSpPr/>
          <p:nvPr/>
        </p:nvSpPr>
        <p:spPr>
          <a:xfrm>
            <a:off x="2138094"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59" name="矩形 58"/>
          <p:cNvSpPr/>
          <p:nvPr/>
        </p:nvSpPr>
        <p:spPr>
          <a:xfrm>
            <a:off x="3476729"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0" name="矩形 59"/>
          <p:cNvSpPr/>
          <p:nvPr/>
        </p:nvSpPr>
        <p:spPr>
          <a:xfrm>
            <a:off x="4471180"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1" name="矩形 60"/>
          <p:cNvSpPr/>
          <p:nvPr/>
        </p:nvSpPr>
        <p:spPr>
          <a:xfrm>
            <a:off x="5617010"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2" name="矩形 61"/>
          <p:cNvSpPr/>
          <p:nvPr/>
        </p:nvSpPr>
        <p:spPr>
          <a:xfrm>
            <a:off x="6583316"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3" name="矩形 62"/>
          <p:cNvSpPr/>
          <p:nvPr/>
        </p:nvSpPr>
        <p:spPr>
          <a:xfrm>
            <a:off x="7671348"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7" name="矩形 6"/>
          <p:cNvSpPr/>
          <p:nvPr/>
        </p:nvSpPr>
        <p:spPr>
          <a:xfrm>
            <a:off x="4397598" y="3282380"/>
            <a:ext cx="983233" cy="2813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547108" y="3282380"/>
            <a:ext cx="1049571" cy="2813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接點 50"/>
          <p:cNvCxnSpPr/>
          <p:nvPr/>
        </p:nvCxnSpPr>
        <p:spPr>
          <a:xfrm>
            <a:off x="1768589" y="6064782"/>
            <a:ext cx="23333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5714437" y="6064782"/>
            <a:ext cx="1637266"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059823" y="3222680"/>
            <a:ext cx="94732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a:t>target</a:t>
            </a:r>
            <a:endParaRPr lang="zh-TW" altLang="en-US" sz="2000"/>
          </a:p>
        </p:txBody>
      </p:sp>
      <p:sp>
        <p:nvSpPr>
          <p:cNvPr id="65" name="文字方塊 64"/>
          <p:cNvSpPr txBox="1"/>
          <p:nvPr/>
        </p:nvSpPr>
        <p:spPr>
          <a:xfrm>
            <a:off x="6237881" y="3189097"/>
            <a:ext cx="94732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a:t>target</a:t>
            </a:r>
            <a:endParaRPr lang="zh-TW" altLang="en-US" sz="2000"/>
          </a:p>
        </p:txBody>
      </p:sp>
      <p:sp>
        <p:nvSpPr>
          <p:cNvPr id="9" name="向右箭號 8"/>
          <p:cNvSpPr/>
          <p:nvPr/>
        </p:nvSpPr>
        <p:spPr>
          <a:xfrm>
            <a:off x="4027556" y="3290879"/>
            <a:ext cx="496349" cy="377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7" name="向右箭號 66"/>
          <p:cNvSpPr/>
          <p:nvPr/>
        </p:nvSpPr>
        <p:spPr>
          <a:xfrm>
            <a:off x="7201231" y="3264968"/>
            <a:ext cx="496349" cy="377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911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5" grpId="0"/>
      <p:bldP spid="35" grpId="0"/>
      <p:bldP spid="36" grpId="0"/>
      <p:bldP spid="37" grpId="0"/>
      <p:bldP spid="41" grpId="0"/>
      <p:bldP spid="43" grpId="0"/>
      <p:bldP spid="44" grpId="0"/>
      <p:bldP spid="45" grpId="0"/>
      <p:bldP spid="46" grpId="0"/>
      <p:bldP spid="47" grpId="0"/>
      <p:bldP spid="48" grpId="0"/>
      <p:bldP spid="49" grpId="0"/>
      <p:bldP spid="57" grpId="0"/>
      <p:bldP spid="6" grpId="0" animBg="1"/>
      <p:bldP spid="58" grpId="0" animBg="1"/>
      <p:bldP spid="59" grpId="0" animBg="1"/>
      <p:bldP spid="60" grpId="0" animBg="1"/>
      <p:bldP spid="61" grpId="0" animBg="1"/>
      <p:bldP spid="62" grpId="0" animBg="1"/>
      <p:bldP spid="63" grpId="0" animBg="1"/>
      <p:bldP spid="7" grpId="0" animBg="1"/>
      <p:bldP spid="64" grpId="0" animBg="1"/>
      <p:bldP spid="8" grpId="0" animBg="1"/>
      <p:bldP spid="65" grpId="0" animBg="1"/>
      <p:bldP spid="9" grpId="0" animBg="1"/>
      <p:bldP spid="6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9125" y="658687"/>
            <a:ext cx="8229600" cy="1066800"/>
          </a:xfrm>
        </p:spPr>
        <p:txBody>
          <a:bodyPr>
            <a:normAutofit/>
          </a:bodyPr>
          <a:lstStyle/>
          <a:p>
            <a:r>
              <a:rPr lang="zh-CN" altLang="en-US" sz="3200" b="1">
                <a:solidFill>
                  <a:schemeClr val="accent2">
                    <a:lumMod val="75000"/>
                  </a:schemeClr>
                </a:solidFill>
                <a:latin typeface="+mj-ea"/>
                <a:cs typeface="Arial" charset="0"/>
              </a:rPr>
              <a:t>需要存储记录的神经网络</a:t>
            </a:r>
            <a:endParaRPr lang="zh-TW" altLang="en-US" sz="3200" b="1">
              <a:solidFill>
                <a:schemeClr val="accent2">
                  <a:lumMod val="75000"/>
                </a:schemeClr>
              </a:solidFill>
              <a:latin typeface="+mj-ea"/>
              <a:cs typeface="Arial" charset="0"/>
            </a:endParaRPr>
          </a:p>
        </p:txBody>
      </p:sp>
      <p:sp>
        <p:nvSpPr>
          <p:cNvPr id="3" name="內容版面配置區 2"/>
          <p:cNvSpPr>
            <a:spLocks noGrp="1"/>
          </p:cNvSpPr>
          <p:nvPr>
            <p:ph idx="1"/>
          </p:nvPr>
        </p:nvSpPr>
        <p:spPr>
          <a:xfrm>
            <a:off x="381878" y="1570011"/>
            <a:ext cx="8229600" cy="4325112"/>
          </a:xfrm>
        </p:spPr>
        <p:txBody>
          <a:bodyPr>
            <a:normAutofit/>
          </a:bodyPr>
          <a:lstStyle/>
          <a:p>
            <a:r>
              <a:rPr lang="zh-CN" altLang="en-US" sz="2400">
                <a:latin typeface="+mn-ea"/>
              </a:rPr>
              <a:t>名称实体识别</a:t>
            </a:r>
            <a:endParaRPr lang="en-US" altLang="zh-TW" sz="2400">
              <a:latin typeface="+mn-ea"/>
            </a:endParaRPr>
          </a:p>
          <a:p>
            <a:pPr lvl="1"/>
            <a:r>
              <a:rPr lang="zh-CN" altLang="en-US" sz="2400">
                <a:latin typeface="+mn-ea"/>
              </a:rPr>
              <a:t>在句子中检查名称实体例如人名，地点，组织等。</a:t>
            </a:r>
            <a:endParaRPr lang="zh-TW" altLang="en-US" sz="2400">
              <a:latin typeface="+mn-ea"/>
            </a:endParaRPr>
          </a:p>
        </p:txBody>
      </p:sp>
      <p:cxnSp>
        <p:nvCxnSpPr>
          <p:cNvPr id="24" name="直線單箭頭接點 23"/>
          <p:cNvCxnSpPr/>
          <p:nvPr/>
        </p:nvCxnSpPr>
        <p:spPr>
          <a:xfrm flipV="1">
            <a:off x="1135529"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2555692"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3898474"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4884946"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816021" y="5295017"/>
            <a:ext cx="766181" cy="523220"/>
          </a:xfrm>
          <a:prstGeom prst="rect">
            <a:avLst/>
          </a:prstGeom>
          <a:noFill/>
        </p:spPr>
        <p:txBody>
          <a:bodyPr wrap="square" rtlCol="0">
            <a:spAutoFit/>
          </a:bodyPr>
          <a:lstStyle/>
          <a:p>
            <a:pPr algn="ctr"/>
            <a:r>
              <a:rPr lang="en-US" altLang="zh-TW" sz="2800"/>
              <a:t>x</a:t>
            </a:r>
            <a:r>
              <a:rPr lang="en-US" altLang="zh-TW" sz="2800" baseline="30000"/>
              <a:t>1</a:t>
            </a:r>
            <a:endParaRPr lang="zh-TW" altLang="en-US" sz="2800" baseline="30000"/>
          </a:p>
        </p:txBody>
      </p:sp>
      <p:sp>
        <p:nvSpPr>
          <p:cNvPr id="15" name="文字方塊 14"/>
          <p:cNvSpPr txBox="1"/>
          <p:nvPr/>
        </p:nvSpPr>
        <p:spPr>
          <a:xfrm>
            <a:off x="2167424" y="5295017"/>
            <a:ext cx="766181" cy="523220"/>
          </a:xfrm>
          <a:prstGeom prst="rect">
            <a:avLst/>
          </a:prstGeom>
          <a:noFill/>
        </p:spPr>
        <p:txBody>
          <a:bodyPr wrap="square" rtlCol="0">
            <a:spAutoFit/>
          </a:bodyPr>
          <a:lstStyle/>
          <a:p>
            <a:pPr algn="ctr"/>
            <a:r>
              <a:rPr lang="en-US" altLang="zh-TW" sz="2800"/>
              <a:t>x</a:t>
            </a:r>
            <a:r>
              <a:rPr lang="en-US" altLang="zh-TW" sz="2800" baseline="30000"/>
              <a:t>2</a:t>
            </a:r>
            <a:endParaRPr lang="zh-TW" altLang="en-US" sz="2800" baseline="30000"/>
          </a:p>
        </p:txBody>
      </p:sp>
      <p:sp>
        <p:nvSpPr>
          <p:cNvPr id="16" name="文字方塊 15"/>
          <p:cNvSpPr txBox="1"/>
          <p:nvPr/>
        </p:nvSpPr>
        <p:spPr>
          <a:xfrm>
            <a:off x="3511679" y="5295017"/>
            <a:ext cx="766181" cy="523220"/>
          </a:xfrm>
          <a:prstGeom prst="rect">
            <a:avLst/>
          </a:prstGeom>
          <a:noFill/>
        </p:spPr>
        <p:txBody>
          <a:bodyPr wrap="square" rtlCol="0">
            <a:spAutoFit/>
          </a:bodyPr>
          <a:lstStyle/>
          <a:p>
            <a:pPr algn="ctr"/>
            <a:r>
              <a:rPr lang="en-US" altLang="zh-TW" sz="2800"/>
              <a:t>x</a:t>
            </a:r>
            <a:r>
              <a:rPr lang="en-US" altLang="zh-TW" sz="2800" baseline="30000"/>
              <a:t>3</a:t>
            </a:r>
            <a:endParaRPr lang="zh-TW" altLang="en-US" sz="2800" baseline="30000"/>
          </a:p>
        </p:txBody>
      </p:sp>
      <p:sp>
        <p:nvSpPr>
          <p:cNvPr id="17" name="文字方塊 16"/>
          <p:cNvSpPr txBox="1"/>
          <p:nvPr/>
        </p:nvSpPr>
        <p:spPr>
          <a:xfrm>
            <a:off x="4496678" y="5295017"/>
            <a:ext cx="766181" cy="523220"/>
          </a:xfrm>
          <a:prstGeom prst="rect">
            <a:avLst/>
          </a:prstGeom>
          <a:noFill/>
        </p:spPr>
        <p:txBody>
          <a:bodyPr wrap="square" rtlCol="0">
            <a:spAutoFit/>
          </a:bodyPr>
          <a:lstStyle/>
          <a:p>
            <a:pPr algn="ctr"/>
            <a:r>
              <a:rPr lang="en-US" altLang="zh-TW" sz="2800"/>
              <a:t>x</a:t>
            </a:r>
            <a:r>
              <a:rPr lang="en-US" altLang="zh-TW" sz="2800" baseline="30000"/>
              <a:t>4</a:t>
            </a:r>
            <a:endParaRPr lang="zh-TW" altLang="en-US" sz="2800" baseline="30000"/>
          </a:p>
        </p:txBody>
      </p:sp>
      <p:sp>
        <p:nvSpPr>
          <p:cNvPr id="5" name="矩形 4"/>
          <p:cNvSpPr/>
          <p:nvPr/>
        </p:nvSpPr>
        <p:spPr>
          <a:xfrm>
            <a:off x="797980" y="5634335"/>
            <a:ext cx="7800533" cy="461665"/>
          </a:xfrm>
          <a:prstGeom prst="rect">
            <a:avLst/>
          </a:prstGeom>
        </p:spPr>
        <p:txBody>
          <a:bodyPr wrap="none">
            <a:spAutoFit/>
          </a:bodyPr>
          <a:lstStyle/>
          <a:p>
            <a:r>
              <a:rPr lang="en-US" altLang="zh-TW" sz="2400">
                <a:latin typeface="Arial" charset="0"/>
                <a:ea typeface="Arial" charset="0"/>
                <a:cs typeface="Arial" charset="0"/>
              </a:rPr>
              <a:t>the      president       of       apple      eats      an      apple</a:t>
            </a:r>
            <a:endParaRPr lang="zh-TW" altLang="en-US" sz="2400">
              <a:latin typeface="Arial" charset="0"/>
              <a:ea typeface="Arial" charset="0"/>
              <a:cs typeface="Arial" charset="0"/>
            </a:endParaRPr>
          </a:p>
        </p:txBody>
      </p:sp>
      <p:sp>
        <p:nvSpPr>
          <p:cNvPr id="35" name="文字方塊 34"/>
          <p:cNvSpPr txBox="1"/>
          <p:nvPr/>
        </p:nvSpPr>
        <p:spPr>
          <a:xfrm>
            <a:off x="5735533" y="5295017"/>
            <a:ext cx="766181" cy="523220"/>
          </a:xfrm>
          <a:prstGeom prst="rect">
            <a:avLst/>
          </a:prstGeom>
          <a:noFill/>
        </p:spPr>
        <p:txBody>
          <a:bodyPr wrap="square" rtlCol="0">
            <a:spAutoFit/>
          </a:bodyPr>
          <a:lstStyle/>
          <a:p>
            <a:pPr algn="ctr"/>
            <a:r>
              <a:rPr lang="en-US" altLang="zh-TW" sz="2800"/>
              <a:t>x</a:t>
            </a:r>
            <a:r>
              <a:rPr lang="en-US" altLang="zh-TW" sz="2800" baseline="30000"/>
              <a:t>5</a:t>
            </a:r>
            <a:endParaRPr lang="zh-TW" altLang="en-US" sz="2800" baseline="30000"/>
          </a:p>
        </p:txBody>
      </p:sp>
      <p:sp>
        <p:nvSpPr>
          <p:cNvPr id="36" name="文字方塊 35"/>
          <p:cNvSpPr txBox="1"/>
          <p:nvPr/>
        </p:nvSpPr>
        <p:spPr>
          <a:xfrm>
            <a:off x="6696697" y="5295017"/>
            <a:ext cx="766181" cy="523220"/>
          </a:xfrm>
          <a:prstGeom prst="rect">
            <a:avLst/>
          </a:prstGeom>
          <a:noFill/>
        </p:spPr>
        <p:txBody>
          <a:bodyPr wrap="square" rtlCol="0">
            <a:spAutoFit/>
          </a:bodyPr>
          <a:lstStyle/>
          <a:p>
            <a:pPr algn="ctr"/>
            <a:r>
              <a:rPr lang="en-US" altLang="zh-TW" sz="2800"/>
              <a:t>x</a:t>
            </a:r>
            <a:r>
              <a:rPr lang="en-US" altLang="zh-TW" sz="2800" baseline="30000"/>
              <a:t>6</a:t>
            </a:r>
            <a:endParaRPr lang="zh-TW" altLang="en-US" sz="2800" baseline="30000"/>
          </a:p>
        </p:txBody>
      </p:sp>
      <p:sp>
        <p:nvSpPr>
          <p:cNvPr id="37" name="文字方塊 36"/>
          <p:cNvSpPr txBox="1"/>
          <p:nvPr/>
        </p:nvSpPr>
        <p:spPr>
          <a:xfrm>
            <a:off x="7717928" y="5295017"/>
            <a:ext cx="766181" cy="523220"/>
          </a:xfrm>
          <a:prstGeom prst="rect">
            <a:avLst/>
          </a:prstGeom>
          <a:noFill/>
        </p:spPr>
        <p:txBody>
          <a:bodyPr wrap="square" rtlCol="0">
            <a:spAutoFit/>
          </a:bodyPr>
          <a:lstStyle/>
          <a:p>
            <a:pPr algn="ctr"/>
            <a:r>
              <a:rPr lang="en-US" altLang="zh-TW" sz="2800"/>
              <a:t>x</a:t>
            </a:r>
            <a:r>
              <a:rPr lang="en-US" altLang="zh-TW" sz="2800" baseline="30000"/>
              <a:t>7</a:t>
            </a:r>
            <a:endParaRPr lang="zh-TW" altLang="en-US" sz="2800" baseline="30000"/>
          </a:p>
        </p:txBody>
      </p:sp>
      <p:cxnSp>
        <p:nvCxnSpPr>
          <p:cNvPr id="38" name="直線單箭頭接點 37"/>
          <p:cNvCxnSpPr/>
          <p:nvPr/>
        </p:nvCxnSpPr>
        <p:spPr>
          <a:xfrm flipV="1">
            <a:off x="6034989"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7029043"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8098583" y="4136867"/>
            <a:ext cx="0" cy="108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 Box 4"/>
          <p:cNvSpPr txBox="1">
            <a:spLocks noChangeArrowheads="1"/>
          </p:cNvSpPr>
          <p:nvPr/>
        </p:nvSpPr>
        <p:spPr bwMode="auto">
          <a:xfrm>
            <a:off x="4503158" y="3229853"/>
            <a:ext cx="832577"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anose="02020603050405020304" pitchFamily="18" charset="0"/>
              </a:defRPr>
            </a:lvl1pPr>
            <a:lvl2pPr marL="742950" indent="-285750" eaLnBrk="0" hangingPunct="0">
              <a:defRPr sz="2000" b="1">
                <a:solidFill>
                  <a:schemeClr val="tx1"/>
                </a:solidFill>
                <a:latin typeface="Times New Roman" panose="02020603050405020304" pitchFamily="18" charset="0"/>
              </a:defRPr>
            </a:lvl2pPr>
            <a:lvl3pPr marL="1143000" indent="-228600" eaLnBrk="0" hangingPunct="0">
              <a:defRPr sz="2000" b="1">
                <a:solidFill>
                  <a:schemeClr val="tx1"/>
                </a:solidFill>
                <a:latin typeface="Times New Roman" panose="02020603050405020304" pitchFamily="18" charset="0"/>
              </a:defRPr>
            </a:lvl3pPr>
            <a:lvl4pPr marL="1600200" indent="-228600" eaLnBrk="0" hangingPunct="0">
              <a:defRPr sz="2000" b="1">
                <a:solidFill>
                  <a:schemeClr val="tx1"/>
                </a:solidFill>
                <a:latin typeface="Times New Roman" panose="02020603050405020304" pitchFamily="18" charset="0"/>
              </a:defRPr>
            </a:lvl4pPr>
            <a:lvl5pPr marL="2057400" indent="-228600" eaLnBrk="0" hangingPunct="0">
              <a:defRPr sz="2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defRPr>
            </a:lvl9pPr>
          </a:lstStyle>
          <a:p>
            <a:pPr eaLnBrk="1" hangingPunct="1"/>
            <a:r>
              <a:rPr lang="en-US" altLang="zh-TW" sz="2400" b="0">
                <a:solidFill>
                  <a:srgbClr val="0000FF"/>
                </a:solidFill>
                <a:ea typeface="新細明體" panose="02020500000000000000" pitchFamily="18" charset="-120"/>
              </a:rPr>
              <a:t>ORG</a:t>
            </a:r>
          </a:p>
        </p:txBody>
      </p:sp>
      <p:sp>
        <p:nvSpPr>
          <p:cNvPr id="43" name="文字方塊 42"/>
          <p:cNvSpPr txBox="1"/>
          <p:nvPr/>
        </p:nvSpPr>
        <p:spPr>
          <a:xfrm>
            <a:off x="822501" y="3659468"/>
            <a:ext cx="766181" cy="523220"/>
          </a:xfrm>
          <a:prstGeom prst="rect">
            <a:avLst/>
          </a:prstGeom>
          <a:noFill/>
        </p:spPr>
        <p:txBody>
          <a:bodyPr wrap="square" rtlCol="0">
            <a:spAutoFit/>
          </a:bodyPr>
          <a:lstStyle/>
          <a:p>
            <a:pPr algn="ctr"/>
            <a:r>
              <a:rPr lang="en-US" altLang="zh-TW" sz="2800"/>
              <a:t>y</a:t>
            </a:r>
            <a:r>
              <a:rPr lang="en-US" altLang="zh-TW" sz="2800" baseline="30000"/>
              <a:t>1</a:t>
            </a:r>
            <a:endParaRPr lang="zh-TW" altLang="en-US" sz="2800" baseline="30000"/>
          </a:p>
        </p:txBody>
      </p:sp>
      <p:sp>
        <p:nvSpPr>
          <p:cNvPr id="44" name="文字方塊 43"/>
          <p:cNvSpPr txBox="1"/>
          <p:nvPr/>
        </p:nvSpPr>
        <p:spPr>
          <a:xfrm>
            <a:off x="2173904" y="3659468"/>
            <a:ext cx="766181" cy="523220"/>
          </a:xfrm>
          <a:prstGeom prst="rect">
            <a:avLst/>
          </a:prstGeom>
          <a:noFill/>
        </p:spPr>
        <p:txBody>
          <a:bodyPr wrap="square" rtlCol="0">
            <a:spAutoFit/>
          </a:bodyPr>
          <a:lstStyle/>
          <a:p>
            <a:pPr algn="ctr"/>
            <a:r>
              <a:rPr lang="en-US" altLang="zh-TW" sz="2800"/>
              <a:t>y</a:t>
            </a:r>
            <a:r>
              <a:rPr lang="en-US" altLang="zh-TW" sz="2800" baseline="30000"/>
              <a:t>2</a:t>
            </a:r>
            <a:endParaRPr lang="zh-TW" altLang="en-US" sz="2800" baseline="30000"/>
          </a:p>
        </p:txBody>
      </p:sp>
      <p:sp>
        <p:nvSpPr>
          <p:cNvPr id="45" name="文字方塊 44"/>
          <p:cNvSpPr txBox="1"/>
          <p:nvPr/>
        </p:nvSpPr>
        <p:spPr>
          <a:xfrm>
            <a:off x="3518159" y="3659468"/>
            <a:ext cx="766181" cy="523220"/>
          </a:xfrm>
          <a:prstGeom prst="rect">
            <a:avLst/>
          </a:prstGeom>
          <a:noFill/>
        </p:spPr>
        <p:txBody>
          <a:bodyPr wrap="square" rtlCol="0">
            <a:spAutoFit/>
          </a:bodyPr>
          <a:lstStyle/>
          <a:p>
            <a:pPr algn="ctr"/>
            <a:r>
              <a:rPr lang="en-US" altLang="zh-TW" sz="2800"/>
              <a:t>y</a:t>
            </a:r>
            <a:r>
              <a:rPr lang="en-US" altLang="zh-TW" sz="2800" baseline="30000"/>
              <a:t>3</a:t>
            </a:r>
            <a:endParaRPr lang="zh-TW" altLang="en-US" sz="2800" baseline="30000"/>
          </a:p>
        </p:txBody>
      </p:sp>
      <p:sp>
        <p:nvSpPr>
          <p:cNvPr id="46" name="文字方塊 45"/>
          <p:cNvSpPr txBox="1"/>
          <p:nvPr/>
        </p:nvSpPr>
        <p:spPr>
          <a:xfrm>
            <a:off x="4503158" y="3659468"/>
            <a:ext cx="766181" cy="523220"/>
          </a:xfrm>
          <a:prstGeom prst="rect">
            <a:avLst/>
          </a:prstGeom>
          <a:noFill/>
        </p:spPr>
        <p:txBody>
          <a:bodyPr wrap="square" rtlCol="0">
            <a:spAutoFit/>
          </a:bodyPr>
          <a:lstStyle/>
          <a:p>
            <a:pPr algn="ctr"/>
            <a:r>
              <a:rPr lang="en-US" altLang="zh-TW" sz="2800"/>
              <a:t>y</a:t>
            </a:r>
            <a:r>
              <a:rPr lang="en-US" altLang="zh-TW" sz="2800" baseline="30000"/>
              <a:t>4</a:t>
            </a:r>
            <a:endParaRPr lang="zh-TW" altLang="en-US" sz="2800" baseline="30000"/>
          </a:p>
        </p:txBody>
      </p:sp>
      <p:sp>
        <p:nvSpPr>
          <p:cNvPr id="47" name="文字方塊 46"/>
          <p:cNvSpPr txBox="1"/>
          <p:nvPr/>
        </p:nvSpPr>
        <p:spPr>
          <a:xfrm>
            <a:off x="5742013" y="3659468"/>
            <a:ext cx="766181" cy="523220"/>
          </a:xfrm>
          <a:prstGeom prst="rect">
            <a:avLst/>
          </a:prstGeom>
          <a:noFill/>
        </p:spPr>
        <p:txBody>
          <a:bodyPr wrap="square" rtlCol="0">
            <a:spAutoFit/>
          </a:bodyPr>
          <a:lstStyle/>
          <a:p>
            <a:pPr algn="ctr"/>
            <a:r>
              <a:rPr lang="en-US" altLang="zh-TW" sz="2800"/>
              <a:t>y</a:t>
            </a:r>
            <a:r>
              <a:rPr lang="en-US" altLang="zh-TW" sz="2800" baseline="30000"/>
              <a:t>5</a:t>
            </a:r>
            <a:endParaRPr lang="zh-TW" altLang="en-US" sz="2800" baseline="30000"/>
          </a:p>
        </p:txBody>
      </p:sp>
      <p:sp>
        <p:nvSpPr>
          <p:cNvPr id="48" name="文字方塊 47"/>
          <p:cNvSpPr txBox="1"/>
          <p:nvPr/>
        </p:nvSpPr>
        <p:spPr>
          <a:xfrm>
            <a:off x="6703177" y="3659468"/>
            <a:ext cx="766181" cy="523220"/>
          </a:xfrm>
          <a:prstGeom prst="rect">
            <a:avLst/>
          </a:prstGeom>
          <a:noFill/>
        </p:spPr>
        <p:txBody>
          <a:bodyPr wrap="square" rtlCol="0">
            <a:spAutoFit/>
          </a:bodyPr>
          <a:lstStyle/>
          <a:p>
            <a:pPr algn="ctr"/>
            <a:r>
              <a:rPr lang="en-US" altLang="zh-TW" sz="2800"/>
              <a:t>y</a:t>
            </a:r>
            <a:r>
              <a:rPr lang="en-US" altLang="zh-TW" sz="2800" baseline="30000"/>
              <a:t>6</a:t>
            </a:r>
            <a:endParaRPr lang="zh-TW" altLang="en-US" sz="2800" baseline="30000"/>
          </a:p>
        </p:txBody>
      </p:sp>
      <p:sp>
        <p:nvSpPr>
          <p:cNvPr id="49" name="文字方塊 48"/>
          <p:cNvSpPr txBox="1"/>
          <p:nvPr/>
        </p:nvSpPr>
        <p:spPr>
          <a:xfrm>
            <a:off x="7724408" y="3659468"/>
            <a:ext cx="766181" cy="523220"/>
          </a:xfrm>
          <a:prstGeom prst="rect">
            <a:avLst/>
          </a:prstGeom>
          <a:noFill/>
        </p:spPr>
        <p:txBody>
          <a:bodyPr wrap="square" rtlCol="0">
            <a:spAutoFit/>
          </a:bodyPr>
          <a:lstStyle/>
          <a:p>
            <a:pPr algn="ctr"/>
            <a:r>
              <a:rPr lang="en-US" altLang="zh-TW" sz="2800"/>
              <a:t>y</a:t>
            </a:r>
            <a:r>
              <a:rPr lang="en-US" altLang="zh-TW" sz="2800" baseline="30000"/>
              <a:t>7</a:t>
            </a:r>
            <a:endParaRPr lang="zh-TW" altLang="en-US" sz="2800" baseline="30000"/>
          </a:p>
        </p:txBody>
      </p:sp>
      <p:sp>
        <p:nvSpPr>
          <p:cNvPr id="57" name="Text Box 4"/>
          <p:cNvSpPr txBox="1">
            <a:spLocks noChangeArrowheads="1"/>
          </p:cNvSpPr>
          <p:nvPr/>
        </p:nvSpPr>
        <p:spPr bwMode="auto">
          <a:xfrm>
            <a:off x="7606766" y="3242902"/>
            <a:ext cx="1037761"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anose="02020603050405020304" pitchFamily="18" charset="0"/>
              </a:defRPr>
            </a:lvl1pPr>
            <a:lvl2pPr marL="742950" indent="-285750" eaLnBrk="0" hangingPunct="0">
              <a:defRPr sz="2000" b="1">
                <a:solidFill>
                  <a:schemeClr val="tx1"/>
                </a:solidFill>
                <a:latin typeface="Times New Roman" panose="02020603050405020304" pitchFamily="18" charset="0"/>
              </a:defRPr>
            </a:lvl2pPr>
            <a:lvl3pPr marL="1143000" indent="-228600" eaLnBrk="0" hangingPunct="0">
              <a:defRPr sz="2000" b="1">
                <a:solidFill>
                  <a:schemeClr val="tx1"/>
                </a:solidFill>
                <a:latin typeface="Times New Roman" panose="02020603050405020304" pitchFamily="18" charset="0"/>
              </a:defRPr>
            </a:lvl3pPr>
            <a:lvl4pPr marL="1600200" indent="-228600" eaLnBrk="0" hangingPunct="0">
              <a:defRPr sz="2000" b="1">
                <a:solidFill>
                  <a:schemeClr val="tx1"/>
                </a:solidFill>
                <a:latin typeface="Times New Roman" panose="02020603050405020304" pitchFamily="18" charset="0"/>
              </a:defRPr>
            </a:lvl4pPr>
            <a:lvl5pPr marL="2057400" indent="-228600" eaLnBrk="0" hangingPunct="0">
              <a:defRPr sz="2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defRPr>
            </a:lvl9pPr>
          </a:lstStyle>
          <a:p>
            <a:pPr eaLnBrk="1" hangingPunct="1"/>
            <a:r>
              <a:rPr lang="en-US" altLang="zh-TW" sz="2400" b="0">
                <a:solidFill>
                  <a:schemeClr val="bg2">
                    <a:lumMod val="25000"/>
                  </a:schemeClr>
                </a:solidFill>
                <a:ea typeface="新細明體" panose="02020500000000000000" pitchFamily="18" charset="-120"/>
              </a:rPr>
              <a:t>NONE</a:t>
            </a:r>
          </a:p>
        </p:txBody>
      </p:sp>
      <p:sp>
        <p:nvSpPr>
          <p:cNvPr id="6" name="矩形 5"/>
          <p:cNvSpPr/>
          <p:nvPr/>
        </p:nvSpPr>
        <p:spPr>
          <a:xfrm>
            <a:off x="719125"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58" name="矩形 57"/>
          <p:cNvSpPr/>
          <p:nvPr/>
        </p:nvSpPr>
        <p:spPr>
          <a:xfrm>
            <a:off x="2138094"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59" name="矩形 58"/>
          <p:cNvSpPr/>
          <p:nvPr/>
        </p:nvSpPr>
        <p:spPr>
          <a:xfrm>
            <a:off x="3476729"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0" name="矩形 59"/>
          <p:cNvSpPr/>
          <p:nvPr/>
        </p:nvSpPr>
        <p:spPr>
          <a:xfrm>
            <a:off x="4471180"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1" name="矩形 60"/>
          <p:cNvSpPr/>
          <p:nvPr/>
        </p:nvSpPr>
        <p:spPr>
          <a:xfrm>
            <a:off x="5617010"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2" name="矩形 61"/>
          <p:cNvSpPr/>
          <p:nvPr/>
        </p:nvSpPr>
        <p:spPr>
          <a:xfrm>
            <a:off x="6583316"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63" name="矩形 62"/>
          <p:cNvSpPr/>
          <p:nvPr/>
        </p:nvSpPr>
        <p:spPr>
          <a:xfrm>
            <a:off x="7671348" y="4388643"/>
            <a:ext cx="814944" cy="64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t>DNN</a:t>
            </a:r>
            <a:endParaRPr lang="zh-TW" altLang="en-US" sz="2000"/>
          </a:p>
        </p:txBody>
      </p:sp>
      <p:sp>
        <p:nvSpPr>
          <p:cNvPr id="7" name="矩形 6"/>
          <p:cNvSpPr/>
          <p:nvPr/>
        </p:nvSpPr>
        <p:spPr>
          <a:xfrm>
            <a:off x="4397598" y="3282380"/>
            <a:ext cx="983233" cy="2813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547108" y="3282380"/>
            <a:ext cx="1049571" cy="2813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接點 50"/>
          <p:cNvCxnSpPr/>
          <p:nvPr/>
        </p:nvCxnSpPr>
        <p:spPr>
          <a:xfrm>
            <a:off x="1768589" y="6064782"/>
            <a:ext cx="2333325"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5714437" y="6064782"/>
            <a:ext cx="1637266"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3059823" y="3222680"/>
            <a:ext cx="94732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a:t>target</a:t>
            </a:r>
            <a:endParaRPr lang="zh-TW" altLang="en-US" sz="2000"/>
          </a:p>
        </p:txBody>
      </p:sp>
      <p:sp>
        <p:nvSpPr>
          <p:cNvPr id="65" name="文字方塊 64"/>
          <p:cNvSpPr txBox="1"/>
          <p:nvPr/>
        </p:nvSpPr>
        <p:spPr>
          <a:xfrm>
            <a:off x="6237881" y="3189097"/>
            <a:ext cx="94732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a:t>target</a:t>
            </a:r>
            <a:endParaRPr lang="zh-TW" altLang="en-US" sz="2000"/>
          </a:p>
        </p:txBody>
      </p:sp>
      <p:sp>
        <p:nvSpPr>
          <p:cNvPr id="9" name="向右箭號 8"/>
          <p:cNvSpPr/>
          <p:nvPr/>
        </p:nvSpPr>
        <p:spPr>
          <a:xfrm>
            <a:off x="4027556" y="3290879"/>
            <a:ext cx="496349" cy="377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7" name="向右箭號 66"/>
          <p:cNvSpPr/>
          <p:nvPr/>
        </p:nvSpPr>
        <p:spPr>
          <a:xfrm>
            <a:off x="7201231" y="3264968"/>
            <a:ext cx="496349" cy="377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097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5" grpId="0"/>
      <p:bldP spid="35" grpId="0"/>
      <p:bldP spid="36" grpId="0"/>
      <p:bldP spid="37" grpId="0"/>
      <p:bldP spid="41" grpId="0"/>
      <p:bldP spid="43" grpId="0"/>
      <p:bldP spid="44" grpId="0"/>
      <p:bldP spid="45" grpId="0"/>
      <p:bldP spid="46" grpId="0"/>
      <p:bldP spid="47" grpId="0"/>
      <p:bldP spid="48" grpId="0"/>
      <p:bldP spid="49" grpId="0"/>
      <p:bldP spid="57" grpId="0"/>
      <p:bldP spid="6" grpId="0" animBg="1"/>
      <p:bldP spid="58" grpId="0" animBg="1"/>
      <p:bldP spid="59" grpId="0" animBg="1"/>
      <p:bldP spid="60" grpId="0" animBg="1"/>
      <p:bldP spid="61" grpId="0" animBg="1"/>
      <p:bldP spid="62" grpId="0" animBg="1"/>
      <p:bldP spid="63" grpId="0" animBg="1"/>
      <p:bldP spid="7" grpId="0" animBg="1"/>
      <p:bldP spid="64" grpId="0" animBg="1"/>
      <p:bldP spid="8" grpId="0" animBg="1"/>
      <p:bldP spid="65" grpId="0" animBg="1"/>
      <p:bldP spid="9" grpId="0" animBg="1"/>
      <p:bldP spid="6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89781"/>
            <a:ext cx="7253287" cy="990600"/>
          </a:xfrm>
        </p:spPr>
        <p:txBody>
          <a:bodyPr>
            <a:normAutofit fontScale="90000"/>
          </a:bodyPr>
          <a:lstStyle/>
          <a:p>
            <a:r>
              <a:rPr lang="en-US" sz="4400" b="1">
                <a:solidFill>
                  <a:srgbClr val="0000FF"/>
                </a:solidFill>
                <a:latin typeface="Calibri"/>
                <a:cs typeface="Calibri"/>
              </a:rPr>
              <a:t>Recurrent Neural Network (RNN)</a:t>
            </a:r>
          </a:p>
        </p:txBody>
      </p:sp>
      <p:sp>
        <p:nvSpPr>
          <p:cNvPr id="3" name="Title 1"/>
          <p:cNvSpPr txBox="1">
            <a:spLocks/>
          </p:cNvSpPr>
          <p:nvPr/>
        </p:nvSpPr>
        <p:spPr>
          <a:xfrm>
            <a:off x="0" y="238125"/>
            <a:ext cx="9078913" cy="1103313"/>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endParaRPr lang="en-US" altLang="x-none" sz="2800">
              <a:latin typeface="Verdana" charset="0"/>
              <a:cs typeface="Verdana" charset="0"/>
            </a:endParaRPr>
          </a:p>
        </p:txBody>
      </p:sp>
      <p:pic>
        <p:nvPicPr>
          <p:cNvPr id="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61776"/>
            <a:ext cx="6846254" cy="455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84163" y="2427288"/>
            <a:ext cx="210820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r>
              <a:rPr lang="en-US" altLang="x-none" sz="2000"/>
              <a:t>1. At the time t, the input is formed by concatenating vector </a:t>
            </a:r>
            <a:r>
              <a:rPr lang="en-US" altLang="x-none" sz="2000" i="1"/>
              <a:t>w</a:t>
            </a:r>
            <a:r>
              <a:rPr lang="en-US" altLang="x-none" sz="2000"/>
              <a:t> and output from context layer at previous time.</a:t>
            </a:r>
          </a:p>
        </p:txBody>
      </p:sp>
      <p:sp>
        <p:nvSpPr>
          <p:cNvPr id="7" name="矩形 7"/>
          <p:cNvSpPr>
            <a:spLocks noChangeArrowheads="1"/>
          </p:cNvSpPr>
          <p:nvPr/>
        </p:nvSpPr>
        <p:spPr bwMode="auto">
          <a:xfrm>
            <a:off x="7089775" y="2409825"/>
            <a:ext cx="1876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r>
              <a:rPr lang="en-US" altLang="x-none"/>
              <a:t>2. The output is the probability of the next word</a:t>
            </a:r>
          </a:p>
        </p:txBody>
      </p:sp>
    </p:spTree>
    <p:extLst>
      <p:ext uri="{BB962C8B-B14F-4D97-AF65-F5344CB8AC3E}">
        <p14:creationId xmlns:p14="http://schemas.microsoft.com/office/powerpoint/2010/main" val="1479179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89781"/>
            <a:ext cx="7253287" cy="990600"/>
          </a:xfrm>
        </p:spPr>
        <p:txBody>
          <a:bodyPr>
            <a:normAutofit/>
          </a:bodyPr>
          <a:lstStyle/>
          <a:p>
            <a:r>
              <a:rPr lang="zh-CN" altLang="en-US" sz="3200" b="1">
                <a:solidFill>
                  <a:schemeClr val="accent2">
                    <a:lumMod val="75000"/>
                  </a:schemeClr>
                </a:solidFill>
                <a:latin typeface="+mj-ea"/>
                <a:cs typeface="Calibri"/>
              </a:rPr>
              <a:t>循环神经网络（</a:t>
            </a:r>
            <a:r>
              <a:rPr lang="en-US" altLang="zh-CN" sz="3200" b="1">
                <a:solidFill>
                  <a:schemeClr val="accent2">
                    <a:lumMod val="75000"/>
                  </a:schemeClr>
                </a:solidFill>
                <a:latin typeface="+mj-ea"/>
                <a:cs typeface="Calibri"/>
              </a:rPr>
              <a:t>RNN</a:t>
            </a:r>
            <a:r>
              <a:rPr lang="zh-CN" altLang="en-US" sz="3200" b="1">
                <a:solidFill>
                  <a:schemeClr val="accent2">
                    <a:lumMod val="75000"/>
                  </a:schemeClr>
                </a:solidFill>
                <a:latin typeface="+mj-ea"/>
                <a:cs typeface="Calibri"/>
              </a:rPr>
              <a:t>）</a:t>
            </a:r>
            <a:endParaRPr lang="en-US" sz="3200" b="1">
              <a:solidFill>
                <a:schemeClr val="accent2">
                  <a:lumMod val="75000"/>
                </a:schemeClr>
              </a:solidFill>
              <a:latin typeface="+mj-ea"/>
              <a:cs typeface="Calibri"/>
            </a:endParaRPr>
          </a:p>
        </p:txBody>
      </p:sp>
      <p:pic>
        <p:nvPicPr>
          <p:cNvPr id="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61776"/>
            <a:ext cx="6846254" cy="455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177800" y="2132825"/>
            <a:ext cx="22145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r>
              <a:rPr lang="en-US" altLang="x-none">
                <a:latin typeface="+mn-ea"/>
              </a:rPr>
              <a:t>1. </a:t>
            </a:r>
            <a:r>
              <a:rPr lang="zh-CN" altLang="en-US">
                <a:latin typeface="+mn-ea"/>
              </a:rPr>
              <a:t>在时间节点</a:t>
            </a:r>
            <a:r>
              <a:rPr lang="en-US" altLang="zh-CN">
                <a:latin typeface="+mn-ea"/>
              </a:rPr>
              <a:t>t</a:t>
            </a:r>
            <a:r>
              <a:rPr lang="zh-CN" altLang="en-US">
                <a:latin typeface="+mn-ea"/>
              </a:rPr>
              <a:t>，输入由向量</a:t>
            </a:r>
            <a:r>
              <a:rPr lang="en-US" altLang="zh-CN">
                <a:latin typeface="+mn-ea"/>
              </a:rPr>
              <a:t>w</a:t>
            </a:r>
            <a:r>
              <a:rPr lang="zh-CN" altLang="en-US">
                <a:latin typeface="+mn-ea"/>
              </a:rPr>
              <a:t>和前一个时间节点</a:t>
            </a:r>
            <a:r>
              <a:rPr lang="en-US" altLang="zh-CN">
                <a:latin typeface="+mn-ea"/>
              </a:rPr>
              <a:t>context</a:t>
            </a:r>
            <a:r>
              <a:rPr lang="zh-CN" altLang="en-US">
                <a:latin typeface="+mn-ea"/>
              </a:rPr>
              <a:t>层的输出连接形成</a:t>
            </a:r>
            <a:endParaRPr lang="en-US" altLang="x-none">
              <a:latin typeface="+mn-ea"/>
            </a:endParaRPr>
          </a:p>
        </p:txBody>
      </p:sp>
      <p:sp>
        <p:nvSpPr>
          <p:cNvPr id="7" name="矩形 7"/>
          <p:cNvSpPr>
            <a:spLocks noChangeArrowheads="1"/>
          </p:cNvSpPr>
          <p:nvPr/>
        </p:nvSpPr>
        <p:spPr bwMode="auto">
          <a:xfrm>
            <a:off x="7089775" y="2409825"/>
            <a:ext cx="18764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r>
              <a:rPr lang="en-US" altLang="x-none">
                <a:latin typeface="+mn-ea"/>
              </a:rPr>
              <a:t>2. </a:t>
            </a:r>
            <a:r>
              <a:rPr lang="zh-CN" altLang="en-US">
                <a:latin typeface="+mn-ea"/>
              </a:rPr>
              <a:t>输出为下一个单词的概率</a:t>
            </a:r>
            <a:endParaRPr lang="en-US" altLang="x-none">
              <a:latin typeface="+mn-ea"/>
            </a:endParaRPr>
          </a:p>
        </p:txBody>
      </p:sp>
    </p:spTree>
    <p:extLst>
      <p:ext uri="{BB962C8B-B14F-4D97-AF65-F5344CB8AC3E}">
        <p14:creationId xmlns:p14="http://schemas.microsoft.com/office/powerpoint/2010/main" val="3034332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26518" y="914400"/>
            <a:ext cx="4191000" cy="990600"/>
          </a:xfrm>
        </p:spPr>
        <p:txBody>
          <a:bodyPr>
            <a:normAutofit/>
          </a:bodyPr>
          <a:lstStyle/>
          <a:p>
            <a:r>
              <a:rPr lang="en-US" sz="4400" b="1">
                <a:solidFill>
                  <a:srgbClr val="0000FF"/>
                </a:solidFill>
                <a:latin typeface="Calibri"/>
                <a:cs typeface="Calibri"/>
              </a:rPr>
              <a:t>RNN Structure</a:t>
            </a:r>
          </a:p>
        </p:txBody>
      </p:sp>
      <p:sp>
        <p:nvSpPr>
          <p:cNvPr id="5" name="矩形 8"/>
          <p:cNvSpPr>
            <a:spLocks noChangeArrowheads="1"/>
          </p:cNvSpPr>
          <p:nvPr/>
        </p:nvSpPr>
        <p:spPr bwMode="auto">
          <a:xfrm>
            <a:off x="482600" y="2057400"/>
            <a:ext cx="847883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r>
              <a:rPr lang="en-US" altLang="x-none" sz="2800"/>
              <a:t>At time t, the calculation is based on all the information collected till time t-1.</a:t>
            </a:r>
          </a:p>
          <a:p>
            <a:endParaRPr lang="en-US" altLang="x-none" sz="2800"/>
          </a:p>
          <a:p>
            <a:endParaRPr lang="en-US" altLang="x-none" sz="2800"/>
          </a:p>
          <a:p>
            <a:endParaRPr lang="en-US" altLang="x-none" sz="2800"/>
          </a:p>
          <a:p>
            <a:endParaRPr lang="en-US" altLang="x-none" sz="2800"/>
          </a:p>
          <a:p>
            <a:endParaRPr lang="en-US" altLang="x-none" sz="2800"/>
          </a:p>
          <a:p>
            <a:endParaRPr lang="en-US" altLang="x-none" sz="2800"/>
          </a:p>
          <a:p>
            <a:endParaRPr lang="en-US" altLang="x-none" sz="2800"/>
          </a:p>
          <a:p>
            <a:r>
              <a:rPr lang="en-US" altLang="x-none" sz="2800"/>
              <a:t>Each time, one word. Each epoch, one iteration.</a:t>
            </a:r>
          </a:p>
          <a:p>
            <a:endParaRPr lang="en-US" altLang="x-none" sz="2800"/>
          </a:p>
          <a:p>
            <a:endParaRPr lang="en-US" altLang="x-none" sz="2800"/>
          </a:p>
        </p:txBody>
      </p:sp>
      <p:pic>
        <p:nvPicPr>
          <p:cNvPr id="6" name="图片 7" descr="http://d3kbpzbmcynnmx.cloudfront.net/wp-content/uploads/2015/09/r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3217863"/>
            <a:ext cx="54864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8550" y="3135313"/>
            <a:ext cx="2820988"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562600" y="5289550"/>
            <a:ext cx="3065263" cy="523220"/>
          </a:xfrm>
          <a:prstGeom prst="rect">
            <a:avLst/>
          </a:prstGeom>
        </p:spPr>
        <p:txBody>
          <a:bodyPr wrap="none">
            <a:spAutoFit/>
          </a:bodyPr>
          <a:lstStyle/>
          <a:p>
            <a:pPr lvl="1"/>
            <a:r>
              <a:rPr lang="en-US" sz="2800">
                <a:solidFill>
                  <a:srgbClr val="FF0000"/>
                </a:solidFill>
              </a:rPr>
              <a:t>Shared weights</a:t>
            </a:r>
          </a:p>
        </p:txBody>
      </p:sp>
    </p:spTree>
    <p:extLst>
      <p:ext uri="{BB962C8B-B14F-4D97-AF65-F5344CB8AC3E}">
        <p14:creationId xmlns:p14="http://schemas.microsoft.com/office/powerpoint/2010/main" val="1297276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6518" y="914400"/>
            <a:ext cx="4191000" cy="990600"/>
          </a:xfrm>
        </p:spPr>
        <p:txBody>
          <a:bodyPr>
            <a:normAutofit/>
          </a:bodyPr>
          <a:lstStyle/>
          <a:p>
            <a:r>
              <a:rPr lang="en-US" b="1" dirty="0">
                <a:solidFill>
                  <a:schemeClr val="accent2">
                    <a:lumMod val="75000"/>
                  </a:schemeClr>
                </a:solidFill>
                <a:latin typeface="+mj-ea"/>
                <a:cs typeface="Calibri"/>
              </a:rPr>
              <a:t>RNN </a:t>
            </a:r>
            <a:r>
              <a:rPr lang="zh-CN" altLang="en-US" b="1" dirty="0">
                <a:solidFill>
                  <a:schemeClr val="accent2">
                    <a:lumMod val="75000"/>
                  </a:schemeClr>
                </a:solidFill>
                <a:latin typeface="+mj-ea"/>
                <a:cs typeface="Calibri"/>
              </a:rPr>
              <a:t>的结构</a:t>
            </a:r>
            <a:endParaRPr lang="en-US" b="1" dirty="0">
              <a:solidFill>
                <a:schemeClr val="accent2">
                  <a:lumMod val="75000"/>
                </a:schemeClr>
              </a:solidFill>
              <a:latin typeface="+mj-ea"/>
              <a:cs typeface="Calibri"/>
            </a:endParaRPr>
          </a:p>
        </p:txBody>
      </p:sp>
      <p:sp>
        <p:nvSpPr>
          <p:cNvPr id="5" name="矩形 8"/>
          <p:cNvSpPr>
            <a:spLocks noChangeArrowheads="1"/>
          </p:cNvSpPr>
          <p:nvPr/>
        </p:nvSpPr>
        <p:spPr bwMode="auto">
          <a:xfrm>
            <a:off x="496902" y="2209800"/>
            <a:ext cx="847883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r>
              <a:rPr lang="zh-CN" altLang="en-US" sz="2400">
                <a:latin typeface="+mj-ea"/>
                <a:ea typeface="+mj-ea"/>
              </a:rPr>
              <a:t>在时间</a:t>
            </a:r>
            <a:r>
              <a:rPr lang="en-US" altLang="zh-CN" sz="2400">
                <a:latin typeface="+mj-ea"/>
                <a:ea typeface="+mj-ea"/>
              </a:rPr>
              <a:t>t</a:t>
            </a:r>
            <a:r>
              <a:rPr lang="zh-CN" altLang="en-US" sz="2400">
                <a:latin typeface="+mj-ea"/>
                <a:ea typeface="+mj-ea"/>
              </a:rPr>
              <a:t>处的计算基于在</a:t>
            </a:r>
            <a:r>
              <a:rPr lang="en-US" altLang="zh-CN" sz="2400">
                <a:latin typeface="+mj-ea"/>
                <a:ea typeface="+mj-ea"/>
              </a:rPr>
              <a:t>t</a:t>
            </a:r>
            <a:r>
              <a:rPr lang="zh-CN" altLang="en-US" sz="2400">
                <a:latin typeface="+mj-ea"/>
                <a:ea typeface="+mj-ea"/>
              </a:rPr>
              <a:t>之前收集的所有信息</a:t>
            </a:r>
            <a:r>
              <a:rPr lang="en-US" altLang="x-none" sz="2400">
                <a:latin typeface="+mj-ea"/>
                <a:ea typeface="+mj-ea"/>
              </a:rPr>
              <a:t>.</a:t>
            </a:r>
          </a:p>
          <a:p>
            <a:endParaRPr lang="en-US" altLang="x-none" sz="2400">
              <a:latin typeface="+mj-ea"/>
              <a:ea typeface="+mj-ea"/>
            </a:endParaRPr>
          </a:p>
          <a:p>
            <a:endParaRPr lang="en-US" altLang="x-none" sz="2400">
              <a:latin typeface="+mj-ea"/>
              <a:ea typeface="+mj-ea"/>
            </a:endParaRPr>
          </a:p>
          <a:p>
            <a:endParaRPr lang="en-US" altLang="x-none" sz="2400">
              <a:latin typeface="+mj-ea"/>
              <a:ea typeface="+mj-ea"/>
            </a:endParaRPr>
          </a:p>
          <a:p>
            <a:endParaRPr lang="en-US" altLang="x-none" sz="2400">
              <a:latin typeface="+mj-ea"/>
              <a:ea typeface="+mj-ea"/>
            </a:endParaRPr>
          </a:p>
          <a:p>
            <a:endParaRPr lang="en-US" altLang="x-none" sz="2400">
              <a:latin typeface="+mj-ea"/>
              <a:ea typeface="+mj-ea"/>
            </a:endParaRPr>
          </a:p>
          <a:p>
            <a:endParaRPr lang="en-US" altLang="x-none" sz="2400">
              <a:latin typeface="+mj-ea"/>
              <a:ea typeface="+mj-ea"/>
            </a:endParaRPr>
          </a:p>
          <a:p>
            <a:endParaRPr lang="en-US" altLang="x-none" sz="2400">
              <a:latin typeface="+mj-ea"/>
              <a:ea typeface="+mj-ea"/>
            </a:endParaRPr>
          </a:p>
          <a:p>
            <a:endParaRPr lang="en-US" altLang="x-none" sz="2400">
              <a:latin typeface="+mj-ea"/>
              <a:ea typeface="+mj-ea"/>
            </a:endParaRPr>
          </a:p>
          <a:p>
            <a:r>
              <a:rPr lang="zh-CN" altLang="en-US" sz="2400">
                <a:latin typeface="+mj-ea"/>
                <a:ea typeface="+mj-ea"/>
              </a:rPr>
              <a:t>每个时间给一个单词，每个</a:t>
            </a:r>
            <a:r>
              <a:rPr lang="en-US" altLang="zh-CN" sz="2400">
                <a:latin typeface="+mj-ea"/>
                <a:ea typeface="+mj-ea"/>
              </a:rPr>
              <a:t>epoch</a:t>
            </a:r>
            <a:r>
              <a:rPr lang="zh-CN" altLang="en-US" sz="2400">
                <a:latin typeface="+mj-ea"/>
                <a:ea typeface="+mj-ea"/>
              </a:rPr>
              <a:t>算作一次迭代。</a:t>
            </a:r>
            <a:endParaRPr lang="en-US" altLang="x-none" sz="2400">
              <a:latin typeface="+mj-ea"/>
              <a:ea typeface="+mj-ea"/>
            </a:endParaRPr>
          </a:p>
          <a:p>
            <a:endParaRPr lang="en-US" altLang="x-none" sz="2400">
              <a:latin typeface="+mj-ea"/>
              <a:ea typeface="+mj-ea"/>
            </a:endParaRPr>
          </a:p>
        </p:txBody>
      </p:sp>
      <p:pic>
        <p:nvPicPr>
          <p:cNvPr id="6" name="图片 7" descr="http://d3kbpzbmcynnmx.cloudfront.net/wp-content/uploads/2015/09/r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3217863"/>
            <a:ext cx="54864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4724" y="3056920"/>
            <a:ext cx="2820988"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172200" y="5070197"/>
            <a:ext cx="1877437" cy="461665"/>
          </a:xfrm>
          <a:prstGeom prst="rect">
            <a:avLst/>
          </a:prstGeom>
        </p:spPr>
        <p:txBody>
          <a:bodyPr wrap="none">
            <a:spAutoFit/>
          </a:bodyPr>
          <a:lstStyle/>
          <a:p>
            <a:pPr lvl="1"/>
            <a:r>
              <a:rPr lang="zh-CN" altLang="en-US" sz="2400">
                <a:solidFill>
                  <a:srgbClr val="FF0000"/>
                </a:solidFill>
                <a:latin typeface="+mn-ea"/>
              </a:rPr>
              <a:t>共享权重</a:t>
            </a:r>
            <a:endParaRPr lang="en-US" sz="2400">
              <a:solidFill>
                <a:srgbClr val="FF0000"/>
              </a:solidFill>
              <a:latin typeface="+mn-ea"/>
            </a:endParaRPr>
          </a:p>
        </p:txBody>
      </p:sp>
    </p:spTree>
    <p:extLst>
      <p:ext uri="{BB962C8B-B14F-4D97-AF65-F5344CB8AC3E}">
        <p14:creationId xmlns:p14="http://schemas.microsoft.com/office/powerpoint/2010/main" val="303407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14287"/>
            <a:ext cx="8229600" cy="1491356"/>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spc="-85">
                <a:solidFill>
                  <a:srgbClr val="438086"/>
                </a:solidFill>
                <a:latin typeface="Helvetica" panose="020B0604020202020204" pitchFamily="34" charset="0"/>
                <a:cs typeface="Helvetica" panose="020B0604020202020204" pitchFamily="34" charset="0"/>
              </a:rPr>
              <a:t> </a:t>
            </a:r>
            <a:r>
              <a:rPr sz="3200" b="1">
                <a:solidFill>
                  <a:srgbClr val="438086"/>
                </a:solidFill>
                <a:latin typeface="Helvetica" panose="020B0604020202020204" pitchFamily="34" charset="0"/>
                <a:cs typeface="Helvetica" panose="020B0604020202020204" pitchFamily="34" charset="0"/>
              </a:rPr>
              <a:t>理想中</a:t>
            </a:r>
            <a:r>
              <a:rPr sz="3200" b="1" spc="-10">
                <a:solidFill>
                  <a:srgbClr val="438086"/>
                </a:solidFill>
                <a:latin typeface="Helvetica" panose="020B0604020202020204" pitchFamily="34" charset="0"/>
                <a:cs typeface="Helvetica" panose="020B0604020202020204" pitchFamily="34" charset="0"/>
              </a:rPr>
              <a:t>的NL</a:t>
            </a:r>
            <a:r>
              <a:rPr sz="3200" b="1" spc="-15">
                <a:solidFill>
                  <a:srgbClr val="438086"/>
                </a:solidFill>
                <a:latin typeface="Helvetica" panose="020B0604020202020204" pitchFamily="34" charset="0"/>
                <a:cs typeface="Helvetica" panose="020B0604020202020204" pitchFamily="34" charset="0"/>
              </a:rPr>
              <a:t>P</a:t>
            </a:r>
            <a:r>
              <a:rPr sz="3200" b="1">
                <a:solidFill>
                  <a:srgbClr val="438086"/>
                </a:solidFill>
                <a:latin typeface="Helvetica" panose="020B0604020202020204" pitchFamily="34" charset="0"/>
                <a:cs typeface="Helvetica" panose="020B0604020202020204" pitchFamily="34" charset="0"/>
              </a:rPr>
              <a:t>技术路线	</a:t>
            </a:r>
          </a:p>
        </p:txBody>
      </p:sp>
      <p:sp>
        <p:nvSpPr>
          <p:cNvPr id="3" name="object 3"/>
          <p:cNvSpPr txBox="1"/>
          <p:nvPr/>
        </p:nvSpPr>
        <p:spPr>
          <a:xfrm>
            <a:off x="967232" y="3070904"/>
            <a:ext cx="3341370" cy="574675"/>
          </a:xfrm>
          <a:prstGeom prst="rect">
            <a:avLst/>
          </a:prstGeom>
        </p:spPr>
        <p:txBody>
          <a:bodyPr vert="horz" wrap="square" lIns="0" tIns="12700" rIns="0" bIns="0" rtlCol="0">
            <a:spAutoFit/>
          </a:bodyPr>
          <a:lstStyle/>
          <a:p>
            <a:pPr marL="12700">
              <a:lnSpc>
                <a:spcPct val="100000"/>
              </a:lnSpc>
              <a:spcBef>
                <a:spcPts val="100"/>
              </a:spcBef>
              <a:tabLst>
                <a:tab pos="622300" algn="l"/>
                <a:tab pos="1231900" algn="l"/>
                <a:tab pos="1905635" algn="l"/>
                <a:tab pos="2387600" algn="l"/>
                <a:tab pos="3098800" algn="l"/>
              </a:tabLst>
            </a:pPr>
            <a:r>
              <a:rPr sz="1800">
                <a:latin typeface="宋体"/>
                <a:cs typeface="宋体"/>
              </a:rPr>
              <a:t>这	是	一	棵	</a:t>
            </a:r>
            <a:r>
              <a:rPr sz="1800" spc="-5">
                <a:latin typeface="宋体"/>
                <a:cs typeface="宋体"/>
              </a:rPr>
              <a:t>语</a:t>
            </a:r>
            <a:r>
              <a:rPr sz="1800">
                <a:latin typeface="宋体"/>
                <a:cs typeface="宋体"/>
              </a:rPr>
              <a:t>法	树</a:t>
            </a:r>
          </a:p>
          <a:p>
            <a:pPr marL="12700">
              <a:lnSpc>
                <a:spcPct val="100000"/>
              </a:lnSpc>
              <a:spcBef>
                <a:spcPts val="5"/>
              </a:spcBef>
            </a:pPr>
            <a:r>
              <a:rPr sz="1800">
                <a:latin typeface="宋体"/>
                <a:cs typeface="宋体"/>
              </a:rPr>
              <a:t>代词</a:t>
            </a:r>
            <a:r>
              <a:rPr sz="1800" spc="85">
                <a:latin typeface="宋体"/>
                <a:cs typeface="宋体"/>
              </a:rPr>
              <a:t> </a:t>
            </a:r>
            <a:r>
              <a:rPr sz="1800">
                <a:latin typeface="宋体"/>
                <a:cs typeface="宋体"/>
              </a:rPr>
              <a:t>动词</a:t>
            </a:r>
            <a:r>
              <a:rPr sz="1800" spc="95">
                <a:latin typeface="宋体"/>
                <a:cs typeface="宋体"/>
              </a:rPr>
              <a:t> </a:t>
            </a:r>
            <a:r>
              <a:rPr sz="1800">
                <a:latin typeface="宋体"/>
                <a:cs typeface="宋体"/>
              </a:rPr>
              <a:t>数词</a:t>
            </a:r>
            <a:r>
              <a:rPr sz="1800" spc="85">
                <a:latin typeface="宋体"/>
                <a:cs typeface="宋体"/>
              </a:rPr>
              <a:t> </a:t>
            </a:r>
            <a:r>
              <a:rPr sz="1800">
                <a:latin typeface="宋体"/>
                <a:cs typeface="宋体"/>
              </a:rPr>
              <a:t>量词</a:t>
            </a:r>
          </a:p>
        </p:txBody>
      </p:sp>
      <p:sp>
        <p:nvSpPr>
          <p:cNvPr id="4" name="object 4"/>
          <p:cNvSpPr txBox="1"/>
          <p:nvPr/>
        </p:nvSpPr>
        <p:spPr>
          <a:xfrm>
            <a:off x="3368166" y="3345782"/>
            <a:ext cx="1066800" cy="299720"/>
          </a:xfrm>
          <a:prstGeom prst="rect">
            <a:avLst/>
          </a:prstGeom>
        </p:spPr>
        <p:txBody>
          <a:bodyPr vert="horz" wrap="square" lIns="0" tIns="12700" rIns="0" bIns="0" rtlCol="0">
            <a:spAutoFit/>
          </a:bodyPr>
          <a:lstStyle/>
          <a:p>
            <a:pPr marL="12700">
              <a:lnSpc>
                <a:spcPct val="100000"/>
              </a:lnSpc>
              <a:spcBef>
                <a:spcPts val="100"/>
              </a:spcBef>
            </a:pPr>
            <a:r>
              <a:rPr sz="1800">
                <a:latin typeface="宋体"/>
                <a:cs typeface="宋体"/>
              </a:rPr>
              <a:t>名词 动词</a:t>
            </a:r>
          </a:p>
        </p:txBody>
      </p:sp>
      <p:graphicFrame>
        <p:nvGraphicFramePr>
          <p:cNvPr id="5" name="object 5"/>
          <p:cNvGraphicFramePr>
            <a:graphicFrameLocks noGrp="1"/>
          </p:cNvGraphicFramePr>
          <p:nvPr>
            <p:extLst>
              <p:ext uri="{D42A27DB-BD31-4B8C-83A1-F6EECF244321}">
                <p14:modId xmlns:p14="http://schemas.microsoft.com/office/powerpoint/2010/main" val="1927884383"/>
              </p:ext>
            </p:extLst>
          </p:nvPr>
        </p:nvGraphicFramePr>
        <p:xfrm>
          <a:off x="948182" y="5048106"/>
          <a:ext cx="3507104" cy="502919"/>
        </p:xfrm>
        <a:graphic>
          <a:graphicData uri="http://schemas.openxmlformats.org/drawingml/2006/table">
            <a:tbl>
              <a:tblPr firstRow="1" bandRow="1">
                <a:tableStyleId>{2D5ABB26-0587-4C30-8999-92F81FD0307C}</a:tableStyleId>
              </a:tblPr>
              <a:tblGrid>
                <a:gridCol w="552450">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gridCol w="603250">
                  <a:extLst>
                    <a:ext uri="{9D8B030D-6E8A-4147-A177-3AD203B41FA5}">
                      <a16:colId xmlns:a16="http://schemas.microsoft.com/office/drawing/2014/main" val="20003"/>
                    </a:ext>
                  </a:extLst>
                </a:gridCol>
                <a:gridCol w="629284">
                  <a:extLst>
                    <a:ext uri="{9D8B030D-6E8A-4147-A177-3AD203B41FA5}">
                      <a16:colId xmlns:a16="http://schemas.microsoft.com/office/drawing/2014/main" val="20004"/>
                    </a:ext>
                  </a:extLst>
                </a:gridCol>
                <a:gridCol w="552450">
                  <a:extLst>
                    <a:ext uri="{9D8B030D-6E8A-4147-A177-3AD203B41FA5}">
                      <a16:colId xmlns:a16="http://schemas.microsoft.com/office/drawing/2014/main" val="20005"/>
                    </a:ext>
                  </a:extLst>
                </a:gridCol>
              </a:tblGrid>
              <a:tr h="251460">
                <a:tc>
                  <a:txBody>
                    <a:bodyPr/>
                    <a:lstStyle/>
                    <a:p>
                      <a:pPr marL="31750">
                        <a:lnSpc>
                          <a:spcPts val="1880"/>
                        </a:lnSpc>
                      </a:pPr>
                      <a:r>
                        <a:rPr sz="1800">
                          <a:latin typeface="宋体"/>
                          <a:cs typeface="宋体"/>
                        </a:rPr>
                        <a:t>这</a:t>
                      </a:r>
                    </a:p>
                  </a:txBody>
                  <a:tcPr marL="0" marR="0" marT="0" marB="0"/>
                </a:tc>
                <a:tc>
                  <a:txBody>
                    <a:bodyPr/>
                    <a:lstStyle/>
                    <a:p>
                      <a:pPr marL="88900">
                        <a:lnSpc>
                          <a:spcPts val="1880"/>
                        </a:lnSpc>
                      </a:pPr>
                      <a:r>
                        <a:rPr sz="1800">
                          <a:latin typeface="宋体"/>
                          <a:cs typeface="宋体"/>
                        </a:rPr>
                        <a:t>是</a:t>
                      </a:r>
                    </a:p>
                  </a:txBody>
                  <a:tcPr marL="0" marR="0" marT="0" marB="0"/>
                </a:tc>
                <a:tc>
                  <a:txBody>
                    <a:bodyPr/>
                    <a:lstStyle/>
                    <a:p>
                      <a:pPr marL="113664">
                        <a:lnSpc>
                          <a:spcPts val="1880"/>
                        </a:lnSpc>
                      </a:pPr>
                      <a:r>
                        <a:rPr sz="1800">
                          <a:latin typeface="宋体"/>
                          <a:cs typeface="宋体"/>
                        </a:rPr>
                        <a:t>一</a:t>
                      </a:r>
                    </a:p>
                  </a:txBody>
                  <a:tcPr marL="0" marR="0" marT="0" marB="0"/>
                </a:tc>
                <a:tc>
                  <a:txBody>
                    <a:bodyPr/>
                    <a:lstStyle/>
                    <a:p>
                      <a:pPr marL="32384" algn="ctr">
                        <a:lnSpc>
                          <a:spcPts val="1880"/>
                        </a:lnSpc>
                      </a:pPr>
                      <a:r>
                        <a:rPr sz="1800">
                          <a:latin typeface="宋体"/>
                          <a:cs typeface="宋体"/>
                        </a:rPr>
                        <a:t>棵</a:t>
                      </a:r>
                    </a:p>
                  </a:txBody>
                  <a:tcPr marL="0" marR="0" marT="0" marB="0"/>
                </a:tc>
                <a:tc>
                  <a:txBody>
                    <a:bodyPr/>
                    <a:lstStyle/>
                    <a:p>
                      <a:pPr algn="ctr">
                        <a:lnSpc>
                          <a:spcPts val="1880"/>
                        </a:lnSpc>
                      </a:pPr>
                      <a:r>
                        <a:rPr sz="1800">
                          <a:latin typeface="宋体"/>
                          <a:cs typeface="宋体"/>
                        </a:rPr>
                        <a:t>语法</a:t>
                      </a:r>
                    </a:p>
                  </a:txBody>
                  <a:tcPr marL="0" marR="0" marT="0" marB="0"/>
                </a:tc>
                <a:tc>
                  <a:txBody>
                    <a:bodyPr/>
                    <a:lstStyle/>
                    <a:p>
                      <a:pPr marL="6985" algn="ctr">
                        <a:lnSpc>
                          <a:spcPts val="1880"/>
                        </a:lnSpc>
                      </a:pPr>
                      <a:r>
                        <a:rPr sz="1800">
                          <a:latin typeface="宋体"/>
                          <a:cs typeface="宋体"/>
                        </a:rPr>
                        <a:t>树</a:t>
                      </a:r>
                    </a:p>
                  </a:txBody>
                  <a:tcPr marL="0" marR="0" marT="0" marB="0"/>
                </a:tc>
                <a:extLst>
                  <a:ext uri="{0D108BD9-81ED-4DB2-BD59-A6C34878D82A}">
                    <a16:rowId xmlns:a16="http://schemas.microsoft.com/office/drawing/2014/main" val="10000"/>
                  </a:ext>
                </a:extLst>
              </a:tr>
              <a:tr h="251459">
                <a:tc>
                  <a:txBody>
                    <a:bodyPr/>
                    <a:lstStyle/>
                    <a:p>
                      <a:pPr marL="31750">
                        <a:lnSpc>
                          <a:spcPts val="1880"/>
                        </a:lnSpc>
                      </a:pPr>
                      <a:r>
                        <a:rPr sz="1800">
                          <a:latin typeface="宋体"/>
                          <a:cs typeface="宋体"/>
                        </a:rPr>
                        <a:t>代词</a:t>
                      </a:r>
                    </a:p>
                  </a:txBody>
                  <a:tcPr marL="0" marR="0" marT="0" marB="0"/>
                </a:tc>
                <a:tc>
                  <a:txBody>
                    <a:bodyPr/>
                    <a:lstStyle/>
                    <a:p>
                      <a:pPr marL="62865">
                        <a:lnSpc>
                          <a:spcPts val="1880"/>
                        </a:lnSpc>
                      </a:pPr>
                      <a:r>
                        <a:rPr sz="1800">
                          <a:latin typeface="宋体"/>
                          <a:cs typeface="宋体"/>
                        </a:rPr>
                        <a:t>动词</a:t>
                      </a:r>
                    </a:p>
                  </a:txBody>
                  <a:tcPr marL="0" marR="0" marT="0" marB="0"/>
                </a:tc>
                <a:tc>
                  <a:txBody>
                    <a:bodyPr/>
                    <a:lstStyle/>
                    <a:p>
                      <a:pPr marL="63500">
                        <a:lnSpc>
                          <a:spcPts val="1880"/>
                        </a:lnSpc>
                      </a:pPr>
                      <a:r>
                        <a:rPr sz="1800">
                          <a:latin typeface="宋体"/>
                          <a:cs typeface="宋体"/>
                        </a:rPr>
                        <a:t>数词</a:t>
                      </a:r>
                    </a:p>
                  </a:txBody>
                  <a:tcPr marL="0" marR="0" marT="0" marB="0"/>
                </a:tc>
                <a:tc>
                  <a:txBody>
                    <a:bodyPr/>
                    <a:lstStyle/>
                    <a:p>
                      <a:pPr marR="11430" algn="ctr">
                        <a:lnSpc>
                          <a:spcPts val="1880"/>
                        </a:lnSpc>
                      </a:pPr>
                      <a:r>
                        <a:rPr sz="1800">
                          <a:latin typeface="宋体"/>
                          <a:cs typeface="宋体"/>
                        </a:rPr>
                        <a:t>量词</a:t>
                      </a:r>
                    </a:p>
                  </a:txBody>
                  <a:tcPr marL="0" marR="0" marT="0" marB="0"/>
                </a:tc>
                <a:tc>
                  <a:txBody>
                    <a:bodyPr/>
                    <a:lstStyle/>
                    <a:p>
                      <a:pPr marL="45085" algn="ctr">
                        <a:lnSpc>
                          <a:spcPts val="1880"/>
                        </a:lnSpc>
                      </a:pPr>
                      <a:r>
                        <a:rPr sz="1800">
                          <a:latin typeface="宋体"/>
                          <a:cs typeface="宋体"/>
                        </a:rPr>
                        <a:t>名词</a:t>
                      </a:r>
                    </a:p>
                  </a:txBody>
                  <a:tcPr marL="0" marR="0" marT="0" marB="0"/>
                </a:tc>
                <a:tc>
                  <a:txBody>
                    <a:bodyPr/>
                    <a:lstStyle/>
                    <a:p>
                      <a:pPr marL="31115" algn="ctr">
                        <a:lnSpc>
                          <a:spcPts val="1880"/>
                        </a:lnSpc>
                      </a:pPr>
                      <a:r>
                        <a:rPr sz="1800">
                          <a:latin typeface="宋体"/>
                          <a:cs typeface="宋体"/>
                        </a:rPr>
                        <a:t>动词</a:t>
                      </a:r>
                    </a:p>
                  </a:txBody>
                  <a:tcPr marL="0" marR="0" marT="0" marB="0"/>
                </a:tc>
                <a:extLst>
                  <a:ext uri="{0D108BD9-81ED-4DB2-BD59-A6C34878D82A}">
                    <a16:rowId xmlns:a16="http://schemas.microsoft.com/office/drawing/2014/main" val="10001"/>
                  </a:ext>
                </a:extLst>
              </a:tr>
            </a:tbl>
          </a:graphicData>
        </a:graphic>
      </p:graphicFrame>
      <p:sp>
        <p:nvSpPr>
          <p:cNvPr id="6" name="object 6"/>
          <p:cNvSpPr/>
          <p:nvPr/>
        </p:nvSpPr>
        <p:spPr>
          <a:xfrm>
            <a:off x="1097280" y="4208875"/>
            <a:ext cx="487680" cy="764540"/>
          </a:xfrm>
          <a:custGeom>
            <a:avLst/>
            <a:gdLst/>
            <a:ahLst/>
            <a:cxnLst/>
            <a:rect l="l" t="t" r="r" b="b"/>
            <a:pathLst>
              <a:path w="487680" h="764539">
                <a:moveTo>
                  <a:pt x="0" y="764286"/>
                </a:moveTo>
                <a:lnTo>
                  <a:pt x="487553" y="0"/>
                </a:lnTo>
              </a:path>
            </a:pathLst>
          </a:custGeom>
          <a:ln w="9144">
            <a:solidFill>
              <a:srgbClr val="2A4975"/>
            </a:solidFill>
          </a:ln>
        </p:spPr>
        <p:txBody>
          <a:bodyPr wrap="square" lIns="0" tIns="0" rIns="0" bIns="0" rtlCol="0"/>
          <a:lstStyle/>
          <a:p>
            <a:endParaRPr/>
          </a:p>
        </p:txBody>
      </p:sp>
      <p:sp>
        <p:nvSpPr>
          <p:cNvPr id="7" name="object 7"/>
          <p:cNvSpPr/>
          <p:nvPr/>
        </p:nvSpPr>
        <p:spPr>
          <a:xfrm>
            <a:off x="2334767" y="4434426"/>
            <a:ext cx="827405" cy="551815"/>
          </a:xfrm>
          <a:custGeom>
            <a:avLst/>
            <a:gdLst/>
            <a:ahLst/>
            <a:cxnLst/>
            <a:rect l="l" t="t" r="r" b="b"/>
            <a:pathLst>
              <a:path w="827405" h="551814">
                <a:moveTo>
                  <a:pt x="0" y="551434"/>
                </a:moveTo>
                <a:lnTo>
                  <a:pt x="827024" y="0"/>
                </a:lnTo>
              </a:path>
            </a:pathLst>
          </a:custGeom>
          <a:ln w="9144">
            <a:solidFill>
              <a:srgbClr val="2A4975"/>
            </a:solidFill>
          </a:ln>
        </p:spPr>
        <p:txBody>
          <a:bodyPr wrap="square" lIns="0" tIns="0" rIns="0" bIns="0" rtlCol="0"/>
          <a:lstStyle/>
          <a:p>
            <a:endParaRPr/>
          </a:p>
        </p:txBody>
      </p:sp>
      <p:sp>
        <p:nvSpPr>
          <p:cNvPr id="8" name="object 8"/>
          <p:cNvSpPr/>
          <p:nvPr/>
        </p:nvSpPr>
        <p:spPr>
          <a:xfrm>
            <a:off x="3509771" y="4755991"/>
            <a:ext cx="336550" cy="218440"/>
          </a:xfrm>
          <a:custGeom>
            <a:avLst/>
            <a:gdLst/>
            <a:ahLst/>
            <a:cxnLst/>
            <a:rect l="l" t="t" r="r" b="b"/>
            <a:pathLst>
              <a:path w="336550" h="218439">
                <a:moveTo>
                  <a:pt x="0" y="218185"/>
                </a:moveTo>
                <a:lnTo>
                  <a:pt x="336168" y="0"/>
                </a:lnTo>
              </a:path>
            </a:pathLst>
          </a:custGeom>
          <a:ln w="9144">
            <a:solidFill>
              <a:srgbClr val="2A4975"/>
            </a:solidFill>
          </a:ln>
        </p:spPr>
        <p:txBody>
          <a:bodyPr wrap="square" lIns="0" tIns="0" rIns="0" bIns="0" rtlCol="0"/>
          <a:lstStyle/>
          <a:p>
            <a:endParaRPr/>
          </a:p>
        </p:txBody>
      </p:sp>
      <p:sp>
        <p:nvSpPr>
          <p:cNvPr id="9" name="object 9"/>
          <p:cNvSpPr/>
          <p:nvPr/>
        </p:nvSpPr>
        <p:spPr>
          <a:xfrm>
            <a:off x="3345179" y="4452714"/>
            <a:ext cx="502284" cy="260985"/>
          </a:xfrm>
          <a:custGeom>
            <a:avLst/>
            <a:gdLst/>
            <a:ahLst/>
            <a:cxnLst/>
            <a:rect l="l" t="t" r="r" b="b"/>
            <a:pathLst>
              <a:path w="502285" h="260985">
                <a:moveTo>
                  <a:pt x="0" y="0"/>
                </a:moveTo>
                <a:lnTo>
                  <a:pt x="502285" y="260476"/>
                </a:lnTo>
              </a:path>
            </a:pathLst>
          </a:custGeom>
          <a:ln w="9144">
            <a:solidFill>
              <a:srgbClr val="2A4975"/>
            </a:solidFill>
          </a:ln>
        </p:spPr>
        <p:txBody>
          <a:bodyPr wrap="square" lIns="0" tIns="0" rIns="0" bIns="0" rtlCol="0"/>
          <a:lstStyle/>
          <a:p>
            <a:endParaRPr/>
          </a:p>
        </p:txBody>
      </p:sp>
      <p:sp>
        <p:nvSpPr>
          <p:cNvPr id="10" name="object 10"/>
          <p:cNvSpPr/>
          <p:nvPr/>
        </p:nvSpPr>
        <p:spPr>
          <a:xfrm>
            <a:off x="3895344" y="4755991"/>
            <a:ext cx="306070" cy="217170"/>
          </a:xfrm>
          <a:custGeom>
            <a:avLst/>
            <a:gdLst/>
            <a:ahLst/>
            <a:cxnLst/>
            <a:rect l="l" t="t" r="r" b="b"/>
            <a:pathLst>
              <a:path w="306070" h="217170">
                <a:moveTo>
                  <a:pt x="0" y="0"/>
                </a:moveTo>
                <a:lnTo>
                  <a:pt x="305688" y="216788"/>
                </a:lnTo>
              </a:path>
            </a:pathLst>
          </a:custGeom>
          <a:ln w="9144">
            <a:solidFill>
              <a:srgbClr val="2A4975"/>
            </a:solidFill>
          </a:ln>
        </p:spPr>
        <p:txBody>
          <a:bodyPr wrap="square" lIns="0" tIns="0" rIns="0" bIns="0" rtlCol="0"/>
          <a:lstStyle/>
          <a:p>
            <a:endParaRPr/>
          </a:p>
        </p:txBody>
      </p:sp>
      <p:sp>
        <p:nvSpPr>
          <p:cNvPr id="11" name="object 11"/>
          <p:cNvSpPr/>
          <p:nvPr/>
        </p:nvSpPr>
        <p:spPr>
          <a:xfrm>
            <a:off x="2970276" y="4452714"/>
            <a:ext cx="270510" cy="438150"/>
          </a:xfrm>
          <a:custGeom>
            <a:avLst/>
            <a:gdLst/>
            <a:ahLst/>
            <a:cxnLst/>
            <a:rect l="l" t="t" r="r" b="b"/>
            <a:pathLst>
              <a:path w="270510" h="438150">
                <a:moveTo>
                  <a:pt x="0" y="437768"/>
                </a:moveTo>
                <a:lnTo>
                  <a:pt x="270382" y="0"/>
                </a:lnTo>
              </a:path>
            </a:pathLst>
          </a:custGeom>
          <a:ln w="9144">
            <a:solidFill>
              <a:srgbClr val="2A4975"/>
            </a:solidFill>
          </a:ln>
        </p:spPr>
        <p:txBody>
          <a:bodyPr wrap="square" lIns="0" tIns="0" rIns="0" bIns="0" rtlCol="0"/>
          <a:lstStyle/>
          <a:p>
            <a:endParaRPr/>
          </a:p>
        </p:txBody>
      </p:sp>
      <p:sp>
        <p:nvSpPr>
          <p:cNvPr id="12" name="object 12"/>
          <p:cNvSpPr/>
          <p:nvPr/>
        </p:nvSpPr>
        <p:spPr>
          <a:xfrm>
            <a:off x="1714500" y="4208875"/>
            <a:ext cx="0" cy="751840"/>
          </a:xfrm>
          <a:custGeom>
            <a:avLst/>
            <a:gdLst/>
            <a:ahLst/>
            <a:cxnLst/>
            <a:rect l="l" t="t" r="r" b="b"/>
            <a:pathLst>
              <a:path h="751839">
                <a:moveTo>
                  <a:pt x="0" y="751586"/>
                </a:moveTo>
                <a:lnTo>
                  <a:pt x="0" y="0"/>
                </a:lnTo>
              </a:path>
            </a:pathLst>
          </a:custGeom>
          <a:ln w="9144">
            <a:solidFill>
              <a:srgbClr val="2A4975"/>
            </a:solidFill>
          </a:ln>
        </p:spPr>
        <p:txBody>
          <a:bodyPr wrap="square" lIns="0" tIns="0" rIns="0" bIns="0" rtlCol="0"/>
          <a:lstStyle/>
          <a:p>
            <a:endParaRPr/>
          </a:p>
        </p:txBody>
      </p:sp>
      <p:sp>
        <p:nvSpPr>
          <p:cNvPr id="13" name="object 13"/>
          <p:cNvSpPr/>
          <p:nvPr/>
        </p:nvSpPr>
        <p:spPr>
          <a:xfrm>
            <a:off x="1818132" y="4227162"/>
            <a:ext cx="1422400" cy="168910"/>
          </a:xfrm>
          <a:custGeom>
            <a:avLst/>
            <a:gdLst/>
            <a:ahLst/>
            <a:cxnLst/>
            <a:rect l="l" t="t" r="r" b="b"/>
            <a:pathLst>
              <a:path w="1422400" h="168910">
                <a:moveTo>
                  <a:pt x="1421892" y="168401"/>
                </a:moveTo>
                <a:lnTo>
                  <a:pt x="0" y="0"/>
                </a:lnTo>
              </a:path>
            </a:pathLst>
          </a:custGeom>
          <a:ln w="9143">
            <a:solidFill>
              <a:srgbClr val="2A4975"/>
            </a:solidFill>
          </a:ln>
        </p:spPr>
        <p:txBody>
          <a:bodyPr wrap="square" lIns="0" tIns="0" rIns="0" bIns="0" rtlCol="0"/>
          <a:lstStyle/>
          <a:p>
            <a:endParaRPr/>
          </a:p>
        </p:txBody>
      </p:sp>
      <p:sp>
        <p:nvSpPr>
          <p:cNvPr id="14" name="object 14"/>
          <p:cNvSpPr/>
          <p:nvPr/>
        </p:nvSpPr>
        <p:spPr>
          <a:xfrm>
            <a:off x="2529839" y="2018886"/>
            <a:ext cx="350520" cy="390525"/>
          </a:xfrm>
          <a:custGeom>
            <a:avLst/>
            <a:gdLst/>
            <a:ahLst/>
            <a:cxnLst/>
            <a:rect l="l" t="t" r="r" b="b"/>
            <a:pathLst>
              <a:path w="350519" h="390525">
                <a:moveTo>
                  <a:pt x="350520" y="214884"/>
                </a:moveTo>
                <a:lnTo>
                  <a:pt x="0" y="214884"/>
                </a:lnTo>
                <a:lnTo>
                  <a:pt x="175260" y="390144"/>
                </a:lnTo>
                <a:lnTo>
                  <a:pt x="350520" y="214884"/>
                </a:lnTo>
                <a:close/>
              </a:path>
              <a:path w="350519" h="390525">
                <a:moveTo>
                  <a:pt x="262890" y="0"/>
                </a:moveTo>
                <a:lnTo>
                  <a:pt x="87630" y="0"/>
                </a:lnTo>
                <a:lnTo>
                  <a:pt x="87630" y="214884"/>
                </a:lnTo>
                <a:lnTo>
                  <a:pt x="262890" y="214884"/>
                </a:lnTo>
                <a:lnTo>
                  <a:pt x="262890" y="0"/>
                </a:lnTo>
                <a:close/>
              </a:path>
            </a:pathLst>
          </a:custGeom>
          <a:solidFill>
            <a:srgbClr val="DEF5F9"/>
          </a:solidFill>
        </p:spPr>
        <p:txBody>
          <a:bodyPr wrap="square" lIns="0" tIns="0" rIns="0" bIns="0" rtlCol="0"/>
          <a:lstStyle/>
          <a:p>
            <a:endParaRPr/>
          </a:p>
        </p:txBody>
      </p:sp>
      <p:sp>
        <p:nvSpPr>
          <p:cNvPr id="16" name="object 16"/>
          <p:cNvSpPr/>
          <p:nvPr/>
        </p:nvSpPr>
        <p:spPr>
          <a:xfrm>
            <a:off x="2529839" y="2771742"/>
            <a:ext cx="350520" cy="388620"/>
          </a:xfrm>
          <a:custGeom>
            <a:avLst/>
            <a:gdLst/>
            <a:ahLst/>
            <a:cxnLst/>
            <a:rect l="l" t="t" r="r" b="b"/>
            <a:pathLst>
              <a:path w="350519" h="388619">
                <a:moveTo>
                  <a:pt x="350520" y="213359"/>
                </a:moveTo>
                <a:lnTo>
                  <a:pt x="0" y="213359"/>
                </a:lnTo>
                <a:lnTo>
                  <a:pt x="175260" y="388619"/>
                </a:lnTo>
                <a:lnTo>
                  <a:pt x="350520" y="213359"/>
                </a:lnTo>
                <a:close/>
              </a:path>
              <a:path w="350519" h="388619">
                <a:moveTo>
                  <a:pt x="262890" y="0"/>
                </a:moveTo>
                <a:lnTo>
                  <a:pt x="87630" y="0"/>
                </a:lnTo>
                <a:lnTo>
                  <a:pt x="87630" y="213359"/>
                </a:lnTo>
                <a:lnTo>
                  <a:pt x="262890" y="213359"/>
                </a:lnTo>
                <a:lnTo>
                  <a:pt x="262890" y="0"/>
                </a:lnTo>
                <a:close/>
              </a:path>
            </a:pathLst>
          </a:custGeom>
          <a:solidFill>
            <a:srgbClr val="DEF5F9"/>
          </a:solidFill>
        </p:spPr>
        <p:txBody>
          <a:bodyPr wrap="square" lIns="0" tIns="0" rIns="0" bIns="0" rtlCol="0"/>
          <a:lstStyle/>
          <a:p>
            <a:endParaRPr/>
          </a:p>
        </p:txBody>
      </p:sp>
      <p:sp>
        <p:nvSpPr>
          <p:cNvPr id="18" name="object 18"/>
          <p:cNvSpPr txBox="1"/>
          <p:nvPr/>
        </p:nvSpPr>
        <p:spPr>
          <a:xfrm>
            <a:off x="1556068" y="1561742"/>
            <a:ext cx="3923665" cy="1495425"/>
          </a:xfrm>
          <a:prstGeom prst="rect">
            <a:avLst/>
          </a:prstGeom>
        </p:spPr>
        <p:txBody>
          <a:bodyPr vert="horz" wrap="square" lIns="0" tIns="96520" rIns="0" bIns="0" rtlCol="0">
            <a:spAutoFit/>
          </a:bodyPr>
          <a:lstStyle/>
          <a:p>
            <a:pPr marR="1648460" algn="ctr">
              <a:lnSpc>
                <a:spcPct val="100000"/>
              </a:lnSpc>
              <a:spcBef>
                <a:spcPts val="760"/>
              </a:spcBef>
            </a:pPr>
            <a:r>
              <a:rPr sz="1800">
                <a:latin typeface="宋体"/>
                <a:cs typeface="宋体"/>
              </a:rPr>
              <a:t>这是一棵语法树</a:t>
            </a:r>
          </a:p>
          <a:p>
            <a:pPr marR="314325" algn="r">
              <a:lnSpc>
                <a:spcPct val="100000"/>
              </a:lnSpc>
              <a:spcBef>
                <a:spcPts val="665"/>
              </a:spcBef>
            </a:pPr>
            <a:r>
              <a:rPr sz="1800">
                <a:solidFill>
                  <a:srgbClr val="001F5F"/>
                </a:solidFill>
                <a:latin typeface="华文楷体"/>
                <a:cs typeface="华文楷体"/>
              </a:rPr>
              <a:t>分词</a:t>
            </a:r>
            <a:endParaRPr sz="1800">
              <a:latin typeface="华文楷体"/>
              <a:cs typeface="华文楷体"/>
            </a:endParaRPr>
          </a:p>
          <a:p>
            <a:pPr marR="1654175" algn="ctr">
              <a:lnSpc>
                <a:spcPct val="100000"/>
              </a:lnSpc>
              <a:spcBef>
                <a:spcPts val="1265"/>
              </a:spcBef>
            </a:pPr>
            <a:r>
              <a:rPr sz="1800">
                <a:latin typeface="宋体"/>
                <a:cs typeface="宋体"/>
              </a:rPr>
              <a:t>这 是 一 棵 语 法</a:t>
            </a:r>
            <a:r>
              <a:rPr sz="1800" spc="-505">
                <a:latin typeface="宋体"/>
                <a:cs typeface="宋体"/>
              </a:rPr>
              <a:t> </a:t>
            </a:r>
            <a:r>
              <a:rPr sz="1800">
                <a:latin typeface="宋体"/>
                <a:cs typeface="宋体"/>
              </a:rPr>
              <a:t>树</a:t>
            </a:r>
          </a:p>
          <a:p>
            <a:pPr marR="5080" algn="r">
              <a:lnSpc>
                <a:spcPct val="100000"/>
              </a:lnSpc>
              <a:spcBef>
                <a:spcPts val="340"/>
              </a:spcBef>
            </a:pPr>
            <a:r>
              <a:rPr sz="1800">
                <a:solidFill>
                  <a:srgbClr val="001F5F"/>
                </a:solidFill>
                <a:latin typeface="华文楷体"/>
                <a:cs typeface="华文楷体"/>
              </a:rPr>
              <a:t>词性标注</a:t>
            </a:r>
            <a:endParaRPr sz="1800">
              <a:latin typeface="华文楷体"/>
              <a:cs typeface="华文楷体"/>
            </a:endParaRPr>
          </a:p>
        </p:txBody>
      </p:sp>
      <p:sp>
        <p:nvSpPr>
          <p:cNvPr id="19" name="object 19"/>
          <p:cNvSpPr/>
          <p:nvPr/>
        </p:nvSpPr>
        <p:spPr>
          <a:xfrm>
            <a:off x="2529839" y="3724243"/>
            <a:ext cx="350520" cy="390525"/>
          </a:xfrm>
          <a:custGeom>
            <a:avLst/>
            <a:gdLst/>
            <a:ahLst/>
            <a:cxnLst/>
            <a:rect l="l" t="t" r="r" b="b"/>
            <a:pathLst>
              <a:path w="350519" h="390525">
                <a:moveTo>
                  <a:pt x="350520" y="214883"/>
                </a:moveTo>
                <a:lnTo>
                  <a:pt x="0" y="214883"/>
                </a:lnTo>
                <a:lnTo>
                  <a:pt x="175260" y="390143"/>
                </a:lnTo>
                <a:lnTo>
                  <a:pt x="350520" y="214883"/>
                </a:lnTo>
                <a:close/>
              </a:path>
              <a:path w="350519" h="390525">
                <a:moveTo>
                  <a:pt x="262890" y="0"/>
                </a:moveTo>
                <a:lnTo>
                  <a:pt x="87630" y="0"/>
                </a:lnTo>
                <a:lnTo>
                  <a:pt x="87630" y="214883"/>
                </a:lnTo>
                <a:lnTo>
                  <a:pt x="262890" y="214883"/>
                </a:lnTo>
                <a:lnTo>
                  <a:pt x="262890" y="0"/>
                </a:lnTo>
                <a:close/>
              </a:path>
            </a:pathLst>
          </a:custGeom>
          <a:solidFill>
            <a:srgbClr val="DEF5F9"/>
          </a:solidFill>
        </p:spPr>
        <p:txBody>
          <a:bodyPr wrap="square" lIns="0" tIns="0" rIns="0" bIns="0" rtlCol="0"/>
          <a:lstStyle/>
          <a:p>
            <a:endParaRPr/>
          </a:p>
        </p:txBody>
      </p:sp>
      <p:sp>
        <p:nvSpPr>
          <p:cNvPr id="21" name="object 21"/>
          <p:cNvSpPr txBox="1"/>
          <p:nvPr/>
        </p:nvSpPr>
        <p:spPr>
          <a:xfrm>
            <a:off x="4559934" y="3742276"/>
            <a:ext cx="939800"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001F5F"/>
                </a:solidFill>
                <a:latin typeface="华文楷体"/>
                <a:cs typeface="华文楷体"/>
              </a:rPr>
              <a:t>句法分析</a:t>
            </a:r>
            <a:endParaRPr sz="1800">
              <a:latin typeface="华文楷体"/>
              <a:cs typeface="华文楷体"/>
            </a:endParaRPr>
          </a:p>
        </p:txBody>
      </p:sp>
      <p:sp>
        <p:nvSpPr>
          <p:cNvPr id="22" name="object 22"/>
          <p:cNvSpPr/>
          <p:nvPr/>
        </p:nvSpPr>
        <p:spPr>
          <a:xfrm>
            <a:off x="5323332" y="4961731"/>
            <a:ext cx="530860" cy="342900"/>
          </a:xfrm>
          <a:custGeom>
            <a:avLst/>
            <a:gdLst/>
            <a:ahLst/>
            <a:cxnLst/>
            <a:rect l="l" t="t" r="r" b="b"/>
            <a:pathLst>
              <a:path w="530860" h="342900">
                <a:moveTo>
                  <a:pt x="358901" y="0"/>
                </a:moveTo>
                <a:lnTo>
                  <a:pt x="358901" y="85725"/>
                </a:lnTo>
                <a:lnTo>
                  <a:pt x="0" y="85725"/>
                </a:lnTo>
                <a:lnTo>
                  <a:pt x="0" y="257175"/>
                </a:lnTo>
                <a:lnTo>
                  <a:pt x="358901" y="257175"/>
                </a:lnTo>
                <a:lnTo>
                  <a:pt x="358901" y="342900"/>
                </a:lnTo>
                <a:lnTo>
                  <a:pt x="530351" y="171450"/>
                </a:lnTo>
                <a:lnTo>
                  <a:pt x="358901" y="0"/>
                </a:lnTo>
                <a:close/>
              </a:path>
            </a:pathLst>
          </a:custGeom>
          <a:solidFill>
            <a:srgbClr val="DEF5F9"/>
          </a:solidFill>
        </p:spPr>
        <p:txBody>
          <a:bodyPr wrap="square" lIns="0" tIns="0" rIns="0" bIns="0" rtlCol="0"/>
          <a:lstStyle/>
          <a:p>
            <a:endParaRPr/>
          </a:p>
        </p:txBody>
      </p:sp>
      <p:sp>
        <p:nvSpPr>
          <p:cNvPr id="24" name="object 24"/>
          <p:cNvSpPr/>
          <p:nvPr/>
        </p:nvSpPr>
        <p:spPr>
          <a:xfrm>
            <a:off x="6557771" y="4998306"/>
            <a:ext cx="167640" cy="245745"/>
          </a:xfrm>
          <a:custGeom>
            <a:avLst/>
            <a:gdLst/>
            <a:ahLst/>
            <a:cxnLst/>
            <a:rect l="l" t="t" r="r" b="b"/>
            <a:pathLst>
              <a:path w="167640" h="245745">
                <a:moveTo>
                  <a:pt x="167639" y="245363"/>
                </a:moveTo>
                <a:lnTo>
                  <a:pt x="134987" y="244270"/>
                </a:lnTo>
                <a:lnTo>
                  <a:pt x="108346" y="241284"/>
                </a:lnTo>
                <a:lnTo>
                  <a:pt x="90398" y="236845"/>
                </a:lnTo>
                <a:lnTo>
                  <a:pt x="83820" y="231394"/>
                </a:lnTo>
                <a:lnTo>
                  <a:pt x="83820" y="136651"/>
                </a:lnTo>
                <a:lnTo>
                  <a:pt x="77241" y="131200"/>
                </a:lnTo>
                <a:lnTo>
                  <a:pt x="59293" y="126761"/>
                </a:lnTo>
                <a:lnTo>
                  <a:pt x="32652" y="123775"/>
                </a:lnTo>
                <a:lnTo>
                  <a:pt x="0" y="122681"/>
                </a:lnTo>
                <a:lnTo>
                  <a:pt x="32652" y="121588"/>
                </a:lnTo>
                <a:lnTo>
                  <a:pt x="59293" y="118602"/>
                </a:lnTo>
                <a:lnTo>
                  <a:pt x="77241" y="114163"/>
                </a:lnTo>
                <a:lnTo>
                  <a:pt x="83820" y="108712"/>
                </a:lnTo>
                <a:lnTo>
                  <a:pt x="83820" y="13969"/>
                </a:lnTo>
                <a:lnTo>
                  <a:pt x="90398" y="8518"/>
                </a:lnTo>
                <a:lnTo>
                  <a:pt x="108346" y="4079"/>
                </a:lnTo>
                <a:lnTo>
                  <a:pt x="134987" y="1093"/>
                </a:lnTo>
                <a:lnTo>
                  <a:pt x="167639" y="0"/>
                </a:lnTo>
              </a:path>
            </a:pathLst>
          </a:custGeom>
          <a:ln w="9144">
            <a:solidFill>
              <a:srgbClr val="2A4975"/>
            </a:solidFill>
          </a:ln>
        </p:spPr>
        <p:txBody>
          <a:bodyPr wrap="square" lIns="0" tIns="0" rIns="0" bIns="0" rtlCol="0"/>
          <a:lstStyle/>
          <a:p>
            <a:endParaRPr/>
          </a:p>
        </p:txBody>
      </p:sp>
      <p:sp>
        <p:nvSpPr>
          <p:cNvPr id="25" name="object 25"/>
          <p:cNvSpPr/>
          <p:nvPr/>
        </p:nvSpPr>
        <p:spPr>
          <a:xfrm>
            <a:off x="8493252" y="5010499"/>
            <a:ext cx="187960" cy="245745"/>
          </a:xfrm>
          <a:custGeom>
            <a:avLst/>
            <a:gdLst/>
            <a:ahLst/>
            <a:cxnLst/>
            <a:rect l="l" t="t" r="r" b="b"/>
            <a:pathLst>
              <a:path w="187959" h="245745">
                <a:moveTo>
                  <a:pt x="0" y="0"/>
                </a:moveTo>
                <a:lnTo>
                  <a:pt x="36504" y="1226"/>
                </a:lnTo>
                <a:lnTo>
                  <a:pt x="66294" y="4572"/>
                </a:lnTo>
                <a:lnTo>
                  <a:pt x="86367" y="9536"/>
                </a:lnTo>
                <a:lnTo>
                  <a:pt x="93725" y="15621"/>
                </a:lnTo>
                <a:lnTo>
                  <a:pt x="93725" y="107061"/>
                </a:lnTo>
                <a:lnTo>
                  <a:pt x="101084" y="113145"/>
                </a:lnTo>
                <a:lnTo>
                  <a:pt x="121158" y="118110"/>
                </a:lnTo>
                <a:lnTo>
                  <a:pt x="150947" y="121455"/>
                </a:lnTo>
                <a:lnTo>
                  <a:pt x="187451" y="122681"/>
                </a:lnTo>
                <a:lnTo>
                  <a:pt x="150947" y="123908"/>
                </a:lnTo>
                <a:lnTo>
                  <a:pt x="121157" y="127254"/>
                </a:lnTo>
                <a:lnTo>
                  <a:pt x="101084" y="132218"/>
                </a:lnTo>
                <a:lnTo>
                  <a:pt x="93725" y="138303"/>
                </a:lnTo>
                <a:lnTo>
                  <a:pt x="93725" y="229743"/>
                </a:lnTo>
                <a:lnTo>
                  <a:pt x="86367" y="235827"/>
                </a:lnTo>
                <a:lnTo>
                  <a:pt x="66294" y="240792"/>
                </a:lnTo>
                <a:lnTo>
                  <a:pt x="36504" y="244137"/>
                </a:lnTo>
                <a:lnTo>
                  <a:pt x="0" y="245364"/>
                </a:lnTo>
              </a:path>
            </a:pathLst>
          </a:custGeom>
          <a:ln w="9144">
            <a:solidFill>
              <a:srgbClr val="2A4975"/>
            </a:solidFill>
          </a:ln>
        </p:spPr>
        <p:txBody>
          <a:bodyPr wrap="square" lIns="0" tIns="0" rIns="0" bIns="0" rtlCol="0"/>
          <a:lstStyle/>
          <a:p>
            <a:endParaRPr/>
          </a:p>
        </p:txBody>
      </p:sp>
      <p:sp>
        <p:nvSpPr>
          <p:cNvPr id="26" name="object 26"/>
          <p:cNvSpPr/>
          <p:nvPr/>
        </p:nvSpPr>
        <p:spPr>
          <a:xfrm>
            <a:off x="7363968" y="4359750"/>
            <a:ext cx="342900" cy="530860"/>
          </a:xfrm>
          <a:custGeom>
            <a:avLst/>
            <a:gdLst/>
            <a:ahLst/>
            <a:cxnLst/>
            <a:rect l="l" t="t" r="r" b="b"/>
            <a:pathLst>
              <a:path w="342900" h="530860">
                <a:moveTo>
                  <a:pt x="257175" y="171450"/>
                </a:moveTo>
                <a:lnTo>
                  <a:pt x="85725" y="171450"/>
                </a:lnTo>
                <a:lnTo>
                  <a:pt x="85725" y="530352"/>
                </a:lnTo>
                <a:lnTo>
                  <a:pt x="257175" y="530352"/>
                </a:lnTo>
                <a:lnTo>
                  <a:pt x="257175" y="171450"/>
                </a:lnTo>
                <a:close/>
              </a:path>
              <a:path w="342900" h="530860">
                <a:moveTo>
                  <a:pt x="171450" y="0"/>
                </a:moveTo>
                <a:lnTo>
                  <a:pt x="0" y="171450"/>
                </a:lnTo>
                <a:lnTo>
                  <a:pt x="342900" y="171450"/>
                </a:lnTo>
                <a:lnTo>
                  <a:pt x="171450" y="0"/>
                </a:lnTo>
                <a:close/>
              </a:path>
            </a:pathLst>
          </a:custGeom>
          <a:solidFill>
            <a:srgbClr val="DEF5F9"/>
          </a:solidFill>
        </p:spPr>
        <p:txBody>
          <a:bodyPr wrap="square" lIns="0" tIns="0" rIns="0" bIns="0" rtlCol="0"/>
          <a:lstStyle/>
          <a:p>
            <a:endParaRPr/>
          </a:p>
        </p:txBody>
      </p:sp>
      <p:graphicFrame>
        <p:nvGraphicFramePr>
          <p:cNvPr id="27" name="object 27"/>
          <p:cNvGraphicFramePr>
            <a:graphicFrameLocks noGrp="1"/>
          </p:cNvGraphicFramePr>
          <p:nvPr>
            <p:extLst>
              <p:ext uri="{D42A27DB-BD31-4B8C-83A1-F6EECF244321}">
                <p14:modId xmlns:p14="http://schemas.microsoft.com/office/powerpoint/2010/main" val="1492546336"/>
              </p:ext>
            </p:extLst>
          </p:nvPr>
        </p:nvGraphicFramePr>
        <p:xfrm>
          <a:off x="6831456" y="2355436"/>
          <a:ext cx="1384935" cy="1833879"/>
        </p:xfrm>
        <a:graphic>
          <a:graphicData uri="http://schemas.openxmlformats.org/drawingml/2006/table">
            <a:tbl>
              <a:tblPr firstRow="1" bandRow="1">
                <a:tableStyleId>{2D5ABB26-0587-4C30-8999-92F81FD0307C}</a:tableStyleId>
              </a:tblPr>
              <a:tblGrid>
                <a:gridCol w="1384935">
                  <a:extLst>
                    <a:ext uri="{9D8B030D-6E8A-4147-A177-3AD203B41FA5}">
                      <a16:colId xmlns:a16="http://schemas.microsoft.com/office/drawing/2014/main" val="20000"/>
                    </a:ext>
                  </a:extLst>
                </a:gridCol>
              </a:tblGrid>
              <a:tr h="370839">
                <a:tc>
                  <a:txBody>
                    <a:bodyPr/>
                    <a:lstStyle/>
                    <a:p>
                      <a:pPr marL="1905" algn="ctr">
                        <a:lnSpc>
                          <a:spcPct val="100000"/>
                        </a:lnSpc>
                        <a:spcBef>
                          <a:spcPts val="290"/>
                        </a:spcBef>
                      </a:pPr>
                      <a:r>
                        <a:rPr sz="1800" b="1">
                          <a:solidFill>
                            <a:srgbClr val="FFFFFF"/>
                          </a:solidFill>
                          <a:latin typeface="Heiti SC"/>
                          <a:cs typeface="Heiti SC"/>
                        </a:rPr>
                        <a:t>应用</a:t>
                      </a:r>
                      <a:endParaRPr sz="1800">
                        <a:latin typeface="Heiti SC"/>
                        <a:cs typeface="Heiti SC"/>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C304E"/>
                    </a:solidFill>
                  </a:tcPr>
                </a:tc>
                <a:extLst>
                  <a:ext uri="{0D108BD9-81ED-4DB2-BD59-A6C34878D82A}">
                    <a16:rowId xmlns:a16="http://schemas.microsoft.com/office/drawing/2014/main" val="10000"/>
                  </a:ext>
                </a:extLst>
              </a:tr>
              <a:tr h="1463040">
                <a:tc>
                  <a:txBody>
                    <a:bodyPr/>
                    <a:lstStyle/>
                    <a:p>
                      <a:pPr marL="235585" marR="225425" algn="just">
                        <a:lnSpc>
                          <a:spcPct val="100000"/>
                        </a:lnSpc>
                        <a:spcBef>
                          <a:spcPts val="290"/>
                        </a:spcBef>
                      </a:pPr>
                      <a:r>
                        <a:rPr sz="1800">
                          <a:solidFill>
                            <a:srgbClr val="2A4975"/>
                          </a:solidFill>
                          <a:latin typeface="Arial Unicode MS"/>
                          <a:cs typeface="Arial Unicode MS"/>
                        </a:rPr>
                        <a:t>语义分析 机器翻译 自动问答 情感分析</a:t>
                      </a:r>
                      <a:endParaRPr sz="1800">
                        <a:latin typeface="Arial Unicode MS"/>
                        <a:cs typeface="Arial Unicode MS"/>
                      </a:endParaRPr>
                    </a:p>
                    <a:p>
                      <a:pPr marL="3175" algn="ctr">
                        <a:lnSpc>
                          <a:spcPct val="100000"/>
                        </a:lnSpc>
                        <a:spcBef>
                          <a:spcPts val="5"/>
                        </a:spcBef>
                      </a:pPr>
                      <a:r>
                        <a:rPr sz="1800" spc="-340">
                          <a:solidFill>
                            <a:srgbClr val="2A4975"/>
                          </a:solidFill>
                          <a:latin typeface="Arial Unicode MS"/>
                          <a:cs typeface="Arial Unicode MS"/>
                        </a:rPr>
                        <a:t>…  </a:t>
                      </a:r>
                      <a:r>
                        <a:rPr sz="1800" spc="-300">
                          <a:solidFill>
                            <a:srgbClr val="2A4975"/>
                          </a:solidFill>
                          <a:latin typeface="Arial Unicode MS"/>
                          <a:cs typeface="Arial Unicode MS"/>
                        </a:rPr>
                        <a:t> </a:t>
                      </a:r>
                      <a:r>
                        <a:rPr sz="1800" spc="-340">
                          <a:solidFill>
                            <a:srgbClr val="2A4975"/>
                          </a:solidFill>
                          <a:latin typeface="Arial Unicode MS"/>
                          <a:cs typeface="Arial Unicode MS"/>
                        </a:rPr>
                        <a:t>…</a:t>
                      </a:r>
                      <a:endParaRPr sz="1800">
                        <a:latin typeface="Arial Unicode MS"/>
                        <a:cs typeface="Arial Unicode MS"/>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CDD0"/>
                    </a:solidFill>
                  </a:tcPr>
                </a:tc>
                <a:extLst>
                  <a:ext uri="{0D108BD9-81ED-4DB2-BD59-A6C34878D82A}">
                    <a16:rowId xmlns:a16="http://schemas.microsoft.com/office/drawing/2014/main" val="10001"/>
                  </a:ext>
                </a:extLst>
              </a:tr>
            </a:tbl>
          </a:graphicData>
        </a:graphic>
      </p:graphicFrame>
      <p:sp>
        <p:nvSpPr>
          <p:cNvPr id="28" name="object 28"/>
          <p:cNvSpPr/>
          <p:nvPr/>
        </p:nvSpPr>
        <p:spPr>
          <a:xfrm>
            <a:off x="6141720" y="1584547"/>
            <a:ext cx="0" cy="2975610"/>
          </a:xfrm>
          <a:custGeom>
            <a:avLst/>
            <a:gdLst/>
            <a:ahLst/>
            <a:cxnLst/>
            <a:rect l="l" t="t" r="r" b="b"/>
            <a:pathLst>
              <a:path h="2975610">
                <a:moveTo>
                  <a:pt x="0" y="0"/>
                </a:moveTo>
                <a:lnTo>
                  <a:pt x="0" y="2975229"/>
                </a:lnTo>
              </a:path>
            </a:pathLst>
          </a:custGeom>
          <a:ln w="9144">
            <a:solidFill>
              <a:srgbClr val="2A4975"/>
            </a:solidFill>
          </a:ln>
        </p:spPr>
        <p:txBody>
          <a:bodyPr wrap="square" lIns="0" tIns="0" rIns="0" bIns="0" rtlCol="0"/>
          <a:lstStyle/>
          <a:p>
            <a:endParaRPr/>
          </a:p>
        </p:txBody>
      </p:sp>
      <p:sp>
        <p:nvSpPr>
          <p:cNvPr id="29" name="object 29"/>
          <p:cNvSpPr/>
          <p:nvPr/>
        </p:nvSpPr>
        <p:spPr>
          <a:xfrm>
            <a:off x="7040118" y="5852508"/>
            <a:ext cx="1066800" cy="609600"/>
          </a:xfrm>
          <a:custGeom>
            <a:avLst/>
            <a:gdLst/>
            <a:ahLst/>
            <a:cxnLst/>
            <a:rect l="l" t="t" r="r" b="b"/>
            <a:pathLst>
              <a:path w="1066800" h="609600">
                <a:moveTo>
                  <a:pt x="533400" y="0"/>
                </a:moveTo>
                <a:lnTo>
                  <a:pt x="461009" y="927"/>
                </a:lnTo>
                <a:lnTo>
                  <a:pt x="391583" y="3629"/>
                </a:lnTo>
                <a:lnTo>
                  <a:pt x="325754" y="7984"/>
                </a:lnTo>
                <a:lnTo>
                  <a:pt x="264159" y="13872"/>
                </a:lnTo>
                <a:lnTo>
                  <a:pt x="207433" y="21170"/>
                </a:lnTo>
                <a:lnTo>
                  <a:pt x="156209" y="29759"/>
                </a:lnTo>
                <a:lnTo>
                  <a:pt x="111124" y="39516"/>
                </a:lnTo>
                <a:lnTo>
                  <a:pt x="72813" y="50322"/>
                </a:lnTo>
                <a:lnTo>
                  <a:pt x="19050" y="74591"/>
                </a:lnTo>
                <a:lnTo>
                  <a:pt x="0" y="101600"/>
                </a:lnTo>
                <a:lnTo>
                  <a:pt x="0" y="508000"/>
                </a:lnTo>
                <a:lnTo>
                  <a:pt x="41910" y="547545"/>
                </a:lnTo>
                <a:lnTo>
                  <a:pt x="111125" y="570083"/>
                </a:lnTo>
                <a:lnTo>
                  <a:pt x="156209" y="579840"/>
                </a:lnTo>
                <a:lnTo>
                  <a:pt x="207433" y="588429"/>
                </a:lnTo>
                <a:lnTo>
                  <a:pt x="264159" y="595727"/>
                </a:lnTo>
                <a:lnTo>
                  <a:pt x="325754" y="601615"/>
                </a:lnTo>
                <a:lnTo>
                  <a:pt x="391583" y="605970"/>
                </a:lnTo>
                <a:lnTo>
                  <a:pt x="461009" y="608672"/>
                </a:lnTo>
                <a:lnTo>
                  <a:pt x="533400" y="609600"/>
                </a:lnTo>
                <a:lnTo>
                  <a:pt x="605790" y="608672"/>
                </a:lnTo>
                <a:lnTo>
                  <a:pt x="675216" y="605970"/>
                </a:lnTo>
                <a:lnTo>
                  <a:pt x="741045" y="601615"/>
                </a:lnTo>
                <a:lnTo>
                  <a:pt x="802640" y="595727"/>
                </a:lnTo>
                <a:lnTo>
                  <a:pt x="859366" y="588429"/>
                </a:lnTo>
                <a:lnTo>
                  <a:pt x="910590" y="579840"/>
                </a:lnTo>
                <a:lnTo>
                  <a:pt x="955675" y="570083"/>
                </a:lnTo>
                <a:lnTo>
                  <a:pt x="993986" y="559277"/>
                </a:lnTo>
                <a:lnTo>
                  <a:pt x="1047750" y="535008"/>
                </a:lnTo>
                <a:lnTo>
                  <a:pt x="1066800" y="508000"/>
                </a:lnTo>
                <a:lnTo>
                  <a:pt x="1066800" y="101600"/>
                </a:lnTo>
                <a:lnTo>
                  <a:pt x="1024889" y="62054"/>
                </a:lnTo>
                <a:lnTo>
                  <a:pt x="955674" y="39516"/>
                </a:lnTo>
                <a:lnTo>
                  <a:pt x="910589" y="29759"/>
                </a:lnTo>
                <a:lnTo>
                  <a:pt x="859366" y="21170"/>
                </a:lnTo>
                <a:lnTo>
                  <a:pt x="802639" y="13872"/>
                </a:lnTo>
                <a:lnTo>
                  <a:pt x="741044" y="7984"/>
                </a:lnTo>
                <a:lnTo>
                  <a:pt x="675216" y="3629"/>
                </a:lnTo>
                <a:lnTo>
                  <a:pt x="605789" y="927"/>
                </a:lnTo>
                <a:lnTo>
                  <a:pt x="533400" y="0"/>
                </a:lnTo>
                <a:close/>
              </a:path>
            </a:pathLst>
          </a:custGeom>
          <a:solidFill>
            <a:srgbClr val="1C304E"/>
          </a:solidFill>
        </p:spPr>
        <p:txBody>
          <a:bodyPr wrap="square" lIns="0" tIns="0" rIns="0" bIns="0" rtlCol="0"/>
          <a:lstStyle/>
          <a:p>
            <a:endParaRPr/>
          </a:p>
        </p:txBody>
      </p:sp>
      <p:sp>
        <p:nvSpPr>
          <p:cNvPr id="30" name="object 30"/>
          <p:cNvSpPr/>
          <p:nvPr/>
        </p:nvSpPr>
        <p:spPr>
          <a:xfrm>
            <a:off x="7040118" y="5954108"/>
            <a:ext cx="1066800" cy="101600"/>
          </a:xfrm>
          <a:custGeom>
            <a:avLst/>
            <a:gdLst/>
            <a:ahLst/>
            <a:cxnLst/>
            <a:rect l="l" t="t" r="r" b="b"/>
            <a:pathLst>
              <a:path w="1066800" h="101600">
                <a:moveTo>
                  <a:pt x="1066800" y="0"/>
                </a:moveTo>
                <a:lnTo>
                  <a:pt x="1024890" y="39545"/>
                </a:lnTo>
                <a:lnTo>
                  <a:pt x="955675" y="62083"/>
                </a:lnTo>
                <a:lnTo>
                  <a:pt x="910590" y="71840"/>
                </a:lnTo>
                <a:lnTo>
                  <a:pt x="859366" y="80429"/>
                </a:lnTo>
                <a:lnTo>
                  <a:pt x="802640" y="87727"/>
                </a:lnTo>
                <a:lnTo>
                  <a:pt x="741045" y="93615"/>
                </a:lnTo>
                <a:lnTo>
                  <a:pt x="675216" y="97970"/>
                </a:lnTo>
                <a:lnTo>
                  <a:pt x="605790" y="100672"/>
                </a:lnTo>
                <a:lnTo>
                  <a:pt x="533400" y="101600"/>
                </a:lnTo>
                <a:lnTo>
                  <a:pt x="461009" y="100672"/>
                </a:lnTo>
                <a:lnTo>
                  <a:pt x="391583" y="97970"/>
                </a:lnTo>
                <a:lnTo>
                  <a:pt x="325754" y="93615"/>
                </a:lnTo>
                <a:lnTo>
                  <a:pt x="264159" y="87727"/>
                </a:lnTo>
                <a:lnTo>
                  <a:pt x="207433" y="80429"/>
                </a:lnTo>
                <a:lnTo>
                  <a:pt x="156209" y="71840"/>
                </a:lnTo>
                <a:lnTo>
                  <a:pt x="111125" y="62083"/>
                </a:lnTo>
                <a:lnTo>
                  <a:pt x="72813" y="51277"/>
                </a:lnTo>
                <a:lnTo>
                  <a:pt x="19050" y="27008"/>
                </a:lnTo>
                <a:lnTo>
                  <a:pt x="4868" y="13785"/>
                </a:lnTo>
                <a:lnTo>
                  <a:pt x="0" y="0"/>
                </a:lnTo>
              </a:path>
            </a:pathLst>
          </a:custGeom>
          <a:ln w="19812">
            <a:solidFill>
              <a:srgbClr val="112037"/>
            </a:solidFill>
          </a:ln>
        </p:spPr>
        <p:txBody>
          <a:bodyPr wrap="square" lIns="0" tIns="0" rIns="0" bIns="0" rtlCol="0"/>
          <a:lstStyle/>
          <a:p>
            <a:endParaRPr/>
          </a:p>
        </p:txBody>
      </p:sp>
      <p:sp>
        <p:nvSpPr>
          <p:cNvPr id="31" name="object 31"/>
          <p:cNvSpPr/>
          <p:nvPr/>
        </p:nvSpPr>
        <p:spPr>
          <a:xfrm>
            <a:off x="7040118" y="5852508"/>
            <a:ext cx="1066800" cy="609600"/>
          </a:xfrm>
          <a:custGeom>
            <a:avLst/>
            <a:gdLst/>
            <a:ahLst/>
            <a:cxnLst/>
            <a:rect l="l" t="t" r="r" b="b"/>
            <a:pathLst>
              <a:path w="1066800" h="609600">
                <a:moveTo>
                  <a:pt x="0" y="101600"/>
                </a:moveTo>
                <a:lnTo>
                  <a:pt x="41909" y="62054"/>
                </a:lnTo>
                <a:lnTo>
                  <a:pt x="111124" y="39516"/>
                </a:lnTo>
                <a:lnTo>
                  <a:pt x="156209" y="29759"/>
                </a:lnTo>
                <a:lnTo>
                  <a:pt x="207433" y="21170"/>
                </a:lnTo>
                <a:lnTo>
                  <a:pt x="264159" y="13872"/>
                </a:lnTo>
                <a:lnTo>
                  <a:pt x="325754" y="7984"/>
                </a:lnTo>
                <a:lnTo>
                  <a:pt x="391583" y="3629"/>
                </a:lnTo>
                <a:lnTo>
                  <a:pt x="461009" y="927"/>
                </a:lnTo>
                <a:lnTo>
                  <a:pt x="533400" y="0"/>
                </a:lnTo>
                <a:lnTo>
                  <a:pt x="605789" y="927"/>
                </a:lnTo>
                <a:lnTo>
                  <a:pt x="675216" y="3629"/>
                </a:lnTo>
                <a:lnTo>
                  <a:pt x="741044" y="7984"/>
                </a:lnTo>
                <a:lnTo>
                  <a:pt x="802639" y="13872"/>
                </a:lnTo>
                <a:lnTo>
                  <a:pt x="859366" y="21170"/>
                </a:lnTo>
                <a:lnTo>
                  <a:pt x="910589" y="29759"/>
                </a:lnTo>
                <a:lnTo>
                  <a:pt x="955674" y="39516"/>
                </a:lnTo>
                <a:lnTo>
                  <a:pt x="993986" y="50322"/>
                </a:lnTo>
                <a:lnTo>
                  <a:pt x="1047749" y="74591"/>
                </a:lnTo>
                <a:lnTo>
                  <a:pt x="1066800" y="101600"/>
                </a:lnTo>
                <a:lnTo>
                  <a:pt x="1066800" y="508000"/>
                </a:lnTo>
                <a:lnTo>
                  <a:pt x="1024890" y="547545"/>
                </a:lnTo>
                <a:lnTo>
                  <a:pt x="955675" y="570083"/>
                </a:lnTo>
                <a:lnTo>
                  <a:pt x="910590" y="579840"/>
                </a:lnTo>
                <a:lnTo>
                  <a:pt x="859366" y="588429"/>
                </a:lnTo>
                <a:lnTo>
                  <a:pt x="802640" y="595727"/>
                </a:lnTo>
                <a:lnTo>
                  <a:pt x="741045" y="601615"/>
                </a:lnTo>
                <a:lnTo>
                  <a:pt x="675216" y="605970"/>
                </a:lnTo>
                <a:lnTo>
                  <a:pt x="605790" y="608672"/>
                </a:lnTo>
                <a:lnTo>
                  <a:pt x="533400" y="609600"/>
                </a:lnTo>
                <a:lnTo>
                  <a:pt x="461009" y="608672"/>
                </a:lnTo>
                <a:lnTo>
                  <a:pt x="391583" y="605970"/>
                </a:lnTo>
                <a:lnTo>
                  <a:pt x="325754" y="601615"/>
                </a:lnTo>
                <a:lnTo>
                  <a:pt x="264159" y="595727"/>
                </a:lnTo>
                <a:lnTo>
                  <a:pt x="207433" y="588429"/>
                </a:lnTo>
                <a:lnTo>
                  <a:pt x="156209" y="579840"/>
                </a:lnTo>
                <a:lnTo>
                  <a:pt x="111125" y="570083"/>
                </a:lnTo>
                <a:lnTo>
                  <a:pt x="72813" y="559277"/>
                </a:lnTo>
                <a:lnTo>
                  <a:pt x="19050" y="535008"/>
                </a:lnTo>
                <a:lnTo>
                  <a:pt x="0" y="508000"/>
                </a:lnTo>
                <a:lnTo>
                  <a:pt x="0" y="101600"/>
                </a:lnTo>
                <a:close/>
              </a:path>
            </a:pathLst>
          </a:custGeom>
          <a:ln w="19812">
            <a:solidFill>
              <a:srgbClr val="112037"/>
            </a:solidFill>
          </a:ln>
        </p:spPr>
        <p:txBody>
          <a:bodyPr wrap="square" lIns="0" tIns="0" rIns="0" bIns="0" rtlCol="0"/>
          <a:lstStyle/>
          <a:p>
            <a:endParaRPr/>
          </a:p>
        </p:txBody>
      </p:sp>
      <p:sp>
        <p:nvSpPr>
          <p:cNvPr id="32" name="object 32"/>
          <p:cNvSpPr txBox="1"/>
          <p:nvPr/>
        </p:nvSpPr>
        <p:spPr>
          <a:xfrm>
            <a:off x="5118861" y="4823553"/>
            <a:ext cx="3213100" cy="1523365"/>
          </a:xfrm>
          <a:prstGeom prst="rect">
            <a:avLst/>
          </a:prstGeom>
        </p:spPr>
        <p:txBody>
          <a:bodyPr vert="horz" wrap="square" lIns="0" tIns="165100" rIns="0" bIns="0" rtlCol="0">
            <a:spAutoFit/>
          </a:bodyPr>
          <a:lstStyle/>
          <a:p>
            <a:pPr marL="1691005" algn="ctr">
              <a:lnSpc>
                <a:spcPct val="100000"/>
              </a:lnSpc>
              <a:spcBef>
                <a:spcPts val="1300"/>
              </a:spcBef>
            </a:pPr>
            <a:r>
              <a:rPr sz="1800">
                <a:solidFill>
                  <a:srgbClr val="2A4975"/>
                </a:solidFill>
                <a:latin typeface="Arial Unicode MS"/>
                <a:cs typeface="Arial Unicode MS"/>
              </a:rPr>
              <a:t>这</a:t>
            </a:r>
            <a:r>
              <a:rPr sz="1800" spc="-70">
                <a:solidFill>
                  <a:srgbClr val="2A4975"/>
                </a:solidFill>
                <a:latin typeface="Arial Unicode MS"/>
                <a:cs typeface="Arial Unicode MS"/>
              </a:rPr>
              <a:t>,</a:t>
            </a:r>
            <a:r>
              <a:rPr sz="1800" spc="-50">
                <a:solidFill>
                  <a:srgbClr val="2A4975"/>
                </a:solidFill>
                <a:latin typeface="Arial Unicode MS"/>
                <a:cs typeface="Arial Unicode MS"/>
              </a:rPr>
              <a:t> </a:t>
            </a:r>
            <a:r>
              <a:rPr sz="1800">
                <a:solidFill>
                  <a:srgbClr val="2A4975"/>
                </a:solidFill>
                <a:latin typeface="Arial Unicode MS"/>
                <a:cs typeface="Arial Unicode MS"/>
              </a:rPr>
              <a:t>是，语法树</a:t>
            </a:r>
            <a:endParaRPr sz="1800">
              <a:latin typeface="Arial Unicode MS"/>
              <a:cs typeface="Arial Unicode MS"/>
            </a:endParaRPr>
          </a:p>
          <a:p>
            <a:pPr marL="12700">
              <a:lnSpc>
                <a:spcPct val="100000"/>
              </a:lnSpc>
              <a:spcBef>
                <a:spcPts val="1205"/>
              </a:spcBef>
            </a:pPr>
            <a:r>
              <a:rPr sz="1800">
                <a:solidFill>
                  <a:srgbClr val="001F5F"/>
                </a:solidFill>
                <a:latin typeface="华文楷体"/>
                <a:cs typeface="华文楷体"/>
              </a:rPr>
              <a:t>语义分析</a:t>
            </a:r>
            <a:endParaRPr sz="1800">
              <a:latin typeface="华文楷体"/>
              <a:cs typeface="华文楷体"/>
            </a:endParaRPr>
          </a:p>
          <a:p>
            <a:pPr>
              <a:lnSpc>
                <a:spcPct val="100000"/>
              </a:lnSpc>
              <a:spcBef>
                <a:spcPts val="30"/>
              </a:spcBef>
            </a:pPr>
            <a:endParaRPr sz="2500">
              <a:latin typeface="Times New Roman"/>
              <a:cs typeface="Times New Roman"/>
            </a:endParaRPr>
          </a:p>
          <a:p>
            <a:pPr marL="1704339" algn="ctr">
              <a:lnSpc>
                <a:spcPct val="100000"/>
              </a:lnSpc>
            </a:pPr>
            <a:r>
              <a:rPr sz="1800">
                <a:solidFill>
                  <a:srgbClr val="FFFFFF"/>
                </a:solidFill>
                <a:latin typeface="华文楷体"/>
                <a:cs typeface="华文楷体"/>
              </a:rPr>
              <a:t>知识库</a:t>
            </a:r>
            <a:endParaRPr sz="1800">
              <a:latin typeface="华文楷体"/>
              <a:cs typeface="华文楷体"/>
            </a:endParaRPr>
          </a:p>
        </p:txBody>
      </p:sp>
      <p:sp>
        <p:nvSpPr>
          <p:cNvPr id="33" name="object 33"/>
          <p:cNvSpPr/>
          <p:nvPr/>
        </p:nvSpPr>
        <p:spPr>
          <a:xfrm>
            <a:off x="7400543" y="5435694"/>
            <a:ext cx="344805" cy="299085"/>
          </a:xfrm>
          <a:custGeom>
            <a:avLst/>
            <a:gdLst/>
            <a:ahLst/>
            <a:cxnLst/>
            <a:rect l="l" t="t" r="r" b="b"/>
            <a:pathLst>
              <a:path w="344804" h="299085">
                <a:moveTo>
                  <a:pt x="258317" y="149351"/>
                </a:moveTo>
                <a:lnTo>
                  <a:pt x="86105" y="149351"/>
                </a:lnTo>
                <a:lnTo>
                  <a:pt x="86105" y="298703"/>
                </a:lnTo>
                <a:lnTo>
                  <a:pt x="258317" y="298703"/>
                </a:lnTo>
                <a:lnTo>
                  <a:pt x="258317" y="149351"/>
                </a:lnTo>
                <a:close/>
              </a:path>
              <a:path w="344804" h="299085">
                <a:moveTo>
                  <a:pt x="172211" y="0"/>
                </a:moveTo>
                <a:lnTo>
                  <a:pt x="0" y="149351"/>
                </a:lnTo>
                <a:lnTo>
                  <a:pt x="344424" y="149351"/>
                </a:lnTo>
                <a:lnTo>
                  <a:pt x="172211" y="0"/>
                </a:lnTo>
                <a:close/>
              </a:path>
            </a:pathLst>
          </a:custGeom>
          <a:solidFill>
            <a:srgbClr val="DEF5F9"/>
          </a:solidFill>
        </p:spPr>
        <p:txBody>
          <a:bodyPr wrap="square" lIns="0" tIns="0" rIns="0" bIns="0" rtlCol="0"/>
          <a:lstStyle/>
          <a:p>
            <a:endParaRPr/>
          </a:p>
        </p:txBody>
      </p:sp>
    </p:spTree>
    <p:extLst>
      <p:ext uri="{BB962C8B-B14F-4D97-AF65-F5344CB8AC3E}">
        <p14:creationId xmlns:p14="http://schemas.microsoft.com/office/powerpoint/2010/main" val="2645393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838141" y="686111"/>
            <a:ext cx="8229600" cy="1066800"/>
          </a:xfrm>
        </p:spPr>
        <p:txBody>
          <a:bodyPr/>
          <a:lstStyle/>
          <a:p>
            <a:r>
              <a:rPr lang="en-US" altLang="zh-TW" b="1">
                <a:solidFill>
                  <a:srgbClr val="0000FF"/>
                </a:solidFill>
                <a:latin typeface="Arial" charset="0"/>
                <a:ea typeface="Arial" charset="0"/>
                <a:cs typeface="Arial" charset="0"/>
              </a:rPr>
              <a:t>RNN Implementation</a:t>
            </a:r>
            <a:endParaRPr lang="zh-TW" altLang="en-US" b="1">
              <a:solidFill>
                <a:srgbClr val="0000FF"/>
              </a:solidFill>
              <a:latin typeface="Arial" charset="0"/>
              <a:ea typeface="Arial" charset="0"/>
              <a:cs typeface="Arial" charset="0"/>
            </a:endParaRPr>
          </a:p>
        </p:txBody>
      </p:sp>
      <p:sp>
        <p:nvSpPr>
          <p:cNvPr id="37" name="矩形 36"/>
          <p:cNvSpPr/>
          <p:nvPr/>
        </p:nvSpPr>
        <p:spPr>
          <a:xfrm>
            <a:off x="1300713" y="4332825"/>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8" name="矩形 37"/>
          <p:cNvSpPr/>
          <p:nvPr/>
        </p:nvSpPr>
        <p:spPr>
          <a:xfrm>
            <a:off x="1319762" y="318461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1" name="矩形 40"/>
          <p:cNvSpPr/>
          <p:nvPr/>
        </p:nvSpPr>
        <p:spPr>
          <a:xfrm>
            <a:off x="1300713" y="2063255"/>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7" name="矩形 56"/>
          <p:cNvSpPr/>
          <p:nvPr/>
        </p:nvSpPr>
        <p:spPr>
          <a:xfrm>
            <a:off x="4070811" y="4318418"/>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9" name="矩形 58"/>
          <p:cNvSpPr/>
          <p:nvPr/>
        </p:nvSpPr>
        <p:spPr>
          <a:xfrm>
            <a:off x="4089860" y="3204713"/>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0" name="矩形 59"/>
          <p:cNvSpPr/>
          <p:nvPr/>
        </p:nvSpPr>
        <p:spPr>
          <a:xfrm>
            <a:off x="2546929" y="3160395"/>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5" name="矩形 64"/>
          <p:cNvSpPr/>
          <p:nvPr/>
        </p:nvSpPr>
        <p:spPr>
          <a:xfrm>
            <a:off x="4089860" y="207078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6" name="矩形 65"/>
          <p:cNvSpPr/>
          <p:nvPr/>
        </p:nvSpPr>
        <p:spPr>
          <a:xfrm>
            <a:off x="6887601" y="4324636"/>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7" name="矩形 66"/>
          <p:cNvSpPr/>
          <p:nvPr/>
        </p:nvSpPr>
        <p:spPr>
          <a:xfrm>
            <a:off x="6906650" y="3210931"/>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8" name="矩形 67"/>
          <p:cNvSpPr/>
          <p:nvPr/>
        </p:nvSpPr>
        <p:spPr>
          <a:xfrm>
            <a:off x="5363719" y="3204713"/>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9" name="矩形 68"/>
          <p:cNvSpPr/>
          <p:nvPr/>
        </p:nvSpPr>
        <p:spPr>
          <a:xfrm>
            <a:off x="6929603" y="2089741"/>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71" name="向上箭號 70"/>
          <p:cNvSpPr/>
          <p:nvPr/>
        </p:nvSpPr>
        <p:spPr>
          <a:xfrm>
            <a:off x="1644914" y="3681537"/>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4" name="向上箭號 73"/>
          <p:cNvSpPr/>
          <p:nvPr/>
        </p:nvSpPr>
        <p:spPr>
          <a:xfrm>
            <a:off x="1644915" y="2537953"/>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 name="文字方塊 2"/>
          <p:cNvSpPr txBox="1"/>
          <p:nvPr/>
        </p:nvSpPr>
        <p:spPr>
          <a:xfrm>
            <a:off x="2669793" y="2585594"/>
            <a:ext cx="1047750" cy="461665"/>
          </a:xfrm>
          <a:prstGeom prst="rect">
            <a:avLst/>
          </a:prstGeom>
          <a:noFill/>
        </p:spPr>
        <p:txBody>
          <a:bodyPr wrap="square" rtlCol="0">
            <a:spAutoFit/>
          </a:bodyPr>
          <a:lstStyle/>
          <a:p>
            <a:pPr algn="ctr"/>
            <a:r>
              <a:rPr lang="en-US" altLang="zh-TW" sz="2400">
                <a:solidFill>
                  <a:srgbClr val="0000FF"/>
                </a:solidFill>
              </a:rPr>
              <a:t>copy</a:t>
            </a:r>
            <a:endParaRPr lang="zh-TW" altLang="en-US" sz="2400">
              <a:solidFill>
                <a:srgbClr val="0000FF"/>
              </a:solidFill>
            </a:endParaRPr>
          </a:p>
        </p:txBody>
      </p:sp>
      <p:sp>
        <p:nvSpPr>
          <p:cNvPr id="78" name="手繪多邊形 77"/>
          <p:cNvSpPr/>
          <p:nvPr/>
        </p:nvSpPr>
        <p:spPr>
          <a:xfrm flipH="1">
            <a:off x="2380712" y="2929263"/>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p:cNvSpPr txBox="1"/>
          <p:nvPr/>
        </p:nvSpPr>
        <p:spPr>
          <a:xfrm>
            <a:off x="5436782" y="2585594"/>
            <a:ext cx="1047750" cy="461665"/>
          </a:xfrm>
          <a:prstGeom prst="rect">
            <a:avLst/>
          </a:prstGeom>
          <a:noFill/>
        </p:spPr>
        <p:txBody>
          <a:bodyPr wrap="square" rtlCol="0">
            <a:spAutoFit/>
          </a:bodyPr>
          <a:lstStyle/>
          <a:p>
            <a:pPr algn="ctr"/>
            <a:r>
              <a:rPr lang="en-US" altLang="zh-TW" sz="2400">
                <a:solidFill>
                  <a:srgbClr val="0000FF"/>
                </a:solidFill>
              </a:rPr>
              <a:t>copy</a:t>
            </a:r>
            <a:endParaRPr lang="zh-TW" altLang="en-US" sz="2400">
              <a:solidFill>
                <a:srgbClr val="0000FF"/>
              </a:solidFill>
            </a:endParaRPr>
          </a:p>
        </p:txBody>
      </p:sp>
      <p:sp>
        <p:nvSpPr>
          <p:cNvPr id="6" name="文字方塊 5"/>
          <p:cNvSpPr txBox="1"/>
          <p:nvPr/>
        </p:nvSpPr>
        <p:spPr>
          <a:xfrm>
            <a:off x="1435041" y="4307910"/>
            <a:ext cx="907572" cy="461665"/>
          </a:xfrm>
          <a:prstGeom prst="rect">
            <a:avLst/>
          </a:prstGeom>
          <a:noFill/>
        </p:spPr>
        <p:txBody>
          <a:bodyPr wrap="square" rtlCol="0">
            <a:spAutoFit/>
          </a:bodyPr>
          <a:lstStyle/>
          <a:p>
            <a:pPr algn="ctr"/>
            <a:r>
              <a:rPr lang="en-US" altLang="zh-TW" sz="2400"/>
              <a:t>x</a:t>
            </a:r>
            <a:r>
              <a:rPr lang="en-US" altLang="zh-TW" sz="2400" baseline="30000"/>
              <a:t>1</a:t>
            </a:r>
            <a:endParaRPr lang="zh-TW" altLang="en-US" sz="2400" baseline="30000"/>
          </a:p>
        </p:txBody>
      </p:sp>
      <p:sp>
        <p:nvSpPr>
          <p:cNvPr id="81" name="文字方塊 80"/>
          <p:cNvSpPr txBox="1"/>
          <p:nvPr/>
        </p:nvSpPr>
        <p:spPr>
          <a:xfrm>
            <a:off x="4176074" y="4318418"/>
            <a:ext cx="907572" cy="461665"/>
          </a:xfrm>
          <a:prstGeom prst="rect">
            <a:avLst/>
          </a:prstGeom>
          <a:noFill/>
        </p:spPr>
        <p:txBody>
          <a:bodyPr wrap="square" rtlCol="0">
            <a:spAutoFit/>
          </a:bodyPr>
          <a:lstStyle/>
          <a:p>
            <a:pPr algn="ctr"/>
            <a:r>
              <a:rPr lang="en-US" altLang="zh-TW" sz="2400"/>
              <a:t>x</a:t>
            </a:r>
            <a:r>
              <a:rPr lang="en-US" altLang="zh-TW" sz="2400" baseline="30000"/>
              <a:t>2</a:t>
            </a:r>
            <a:endParaRPr lang="zh-TW" altLang="en-US" sz="2400" baseline="30000"/>
          </a:p>
        </p:txBody>
      </p:sp>
      <p:sp>
        <p:nvSpPr>
          <p:cNvPr id="82" name="文字方塊 81"/>
          <p:cNvSpPr txBox="1"/>
          <p:nvPr/>
        </p:nvSpPr>
        <p:spPr>
          <a:xfrm>
            <a:off x="7015817" y="4314901"/>
            <a:ext cx="907572" cy="461665"/>
          </a:xfrm>
          <a:prstGeom prst="rect">
            <a:avLst/>
          </a:prstGeom>
          <a:noFill/>
        </p:spPr>
        <p:txBody>
          <a:bodyPr wrap="square" rtlCol="0">
            <a:spAutoFit/>
          </a:bodyPr>
          <a:lstStyle/>
          <a:p>
            <a:pPr algn="ctr"/>
            <a:r>
              <a:rPr lang="en-US" altLang="zh-TW" sz="2400"/>
              <a:t>x</a:t>
            </a:r>
            <a:r>
              <a:rPr lang="en-US" altLang="zh-TW" sz="2400" baseline="30000"/>
              <a:t>3</a:t>
            </a:r>
            <a:endParaRPr lang="zh-TW" altLang="en-US" sz="2400" baseline="30000"/>
          </a:p>
        </p:txBody>
      </p:sp>
      <p:sp>
        <p:nvSpPr>
          <p:cNvPr id="83" name="文字方塊 82"/>
          <p:cNvSpPr txBox="1"/>
          <p:nvPr/>
        </p:nvSpPr>
        <p:spPr>
          <a:xfrm>
            <a:off x="1384466" y="2049351"/>
            <a:ext cx="907572" cy="461665"/>
          </a:xfrm>
          <a:prstGeom prst="rect">
            <a:avLst/>
          </a:prstGeom>
          <a:noFill/>
        </p:spPr>
        <p:txBody>
          <a:bodyPr wrap="square" rtlCol="0">
            <a:spAutoFit/>
          </a:bodyPr>
          <a:lstStyle/>
          <a:p>
            <a:pPr algn="ctr"/>
            <a:r>
              <a:rPr lang="en-US" altLang="zh-TW" sz="2400"/>
              <a:t>y</a:t>
            </a:r>
            <a:r>
              <a:rPr lang="en-US" altLang="zh-TW" sz="2400" baseline="30000"/>
              <a:t>1</a:t>
            </a:r>
            <a:endParaRPr lang="zh-TW" altLang="en-US" sz="2400" baseline="30000"/>
          </a:p>
        </p:txBody>
      </p:sp>
      <p:sp>
        <p:nvSpPr>
          <p:cNvPr id="84" name="文字方塊 83"/>
          <p:cNvSpPr txBox="1"/>
          <p:nvPr/>
        </p:nvSpPr>
        <p:spPr>
          <a:xfrm>
            <a:off x="4196323" y="2030538"/>
            <a:ext cx="907572" cy="461665"/>
          </a:xfrm>
          <a:prstGeom prst="rect">
            <a:avLst/>
          </a:prstGeom>
          <a:noFill/>
        </p:spPr>
        <p:txBody>
          <a:bodyPr wrap="square" rtlCol="0">
            <a:spAutoFit/>
          </a:bodyPr>
          <a:lstStyle/>
          <a:p>
            <a:pPr algn="ctr"/>
            <a:r>
              <a:rPr lang="en-US" altLang="zh-TW" sz="2400"/>
              <a:t>y</a:t>
            </a:r>
            <a:r>
              <a:rPr lang="en-US" altLang="zh-TW" sz="2400" baseline="30000"/>
              <a:t>2</a:t>
            </a:r>
            <a:endParaRPr lang="zh-TW" altLang="en-US" sz="2400" baseline="30000"/>
          </a:p>
        </p:txBody>
      </p:sp>
      <p:sp>
        <p:nvSpPr>
          <p:cNvPr id="85" name="文字方塊 84"/>
          <p:cNvSpPr txBox="1"/>
          <p:nvPr/>
        </p:nvSpPr>
        <p:spPr>
          <a:xfrm>
            <a:off x="7060029" y="2054799"/>
            <a:ext cx="907572" cy="461665"/>
          </a:xfrm>
          <a:prstGeom prst="rect">
            <a:avLst/>
          </a:prstGeom>
          <a:noFill/>
        </p:spPr>
        <p:txBody>
          <a:bodyPr wrap="square" rtlCol="0">
            <a:spAutoFit/>
          </a:bodyPr>
          <a:lstStyle/>
          <a:p>
            <a:pPr algn="ctr"/>
            <a:r>
              <a:rPr lang="en-US" altLang="zh-TW" sz="2400"/>
              <a:t>y</a:t>
            </a:r>
            <a:r>
              <a:rPr lang="en-US" altLang="zh-TW" sz="2400" baseline="30000"/>
              <a:t>3</a:t>
            </a:r>
            <a:endParaRPr lang="zh-TW" altLang="en-US" sz="2400" baseline="30000"/>
          </a:p>
        </p:txBody>
      </p:sp>
      <p:sp>
        <p:nvSpPr>
          <p:cNvPr id="7" name="文字方塊 6"/>
          <p:cNvSpPr txBox="1"/>
          <p:nvPr/>
        </p:nvSpPr>
        <p:spPr>
          <a:xfrm>
            <a:off x="1937674" y="5809350"/>
            <a:ext cx="5467350" cy="461665"/>
          </a:xfrm>
          <a:prstGeom prst="rect">
            <a:avLst/>
          </a:prstGeom>
          <a:noFill/>
        </p:spPr>
        <p:txBody>
          <a:bodyPr wrap="square" rtlCol="0">
            <a:spAutoFit/>
          </a:bodyPr>
          <a:lstStyle/>
          <a:p>
            <a:pPr algn="ctr"/>
            <a:r>
              <a:rPr lang="en-US" altLang="zh-TW" sz="2400">
                <a:solidFill>
                  <a:srgbClr val="0000FF"/>
                </a:solidFill>
              </a:rPr>
              <a:t>Output </a:t>
            </a:r>
            <a:r>
              <a:rPr lang="en-US" altLang="zh-TW" sz="2400" err="1">
                <a:solidFill>
                  <a:srgbClr val="0000FF"/>
                </a:solidFill>
              </a:rPr>
              <a:t>y</a:t>
            </a:r>
            <a:r>
              <a:rPr lang="en-US" altLang="zh-TW" sz="2400" baseline="30000" err="1">
                <a:solidFill>
                  <a:srgbClr val="0000FF"/>
                </a:solidFill>
              </a:rPr>
              <a:t>i</a:t>
            </a:r>
            <a:r>
              <a:rPr lang="en-US" altLang="zh-TW" sz="2400">
                <a:solidFill>
                  <a:srgbClr val="0000FF"/>
                </a:solidFill>
              </a:rPr>
              <a:t> depends on x</a:t>
            </a:r>
            <a:r>
              <a:rPr lang="en-US" altLang="zh-TW" sz="2400" baseline="30000">
                <a:solidFill>
                  <a:srgbClr val="0000FF"/>
                </a:solidFill>
              </a:rPr>
              <a:t>1</a:t>
            </a:r>
            <a:r>
              <a:rPr lang="en-US" altLang="zh-TW" sz="2400">
                <a:solidFill>
                  <a:srgbClr val="0000FF"/>
                </a:solidFill>
              </a:rPr>
              <a:t>, x</a:t>
            </a:r>
            <a:r>
              <a:rPr lang="en-US" altLang="zh-TW" sz="2400" baseline="30000">
                <a:solidFill>
                  <a:srgbClr val="0000FF"/>
                </a:solidFill>
              </a:rPr>
              <a:t>2</a:t>
            </a:r>
            <a:r>
              <a:rPr lang="en-US" altLang="zh-TW" sz="2400">
                <a:solidFill>
                  <a:srgbClr val="0000FF"/>
                </a:solidFill>
              </a:rPr>
              <a:t>, …… x</a:t>
            </a:r>
            <a:r>
              <a:rPr lang="en-US" altLang="zh-TW" sz="2400" baseline="30000">
                <a:solidFill>
                  <a:srgbClr val="0000FF"/>
                </a:solidFill>
              </a:rPr>
              <a:t>i</a:t>
            </a:r>
            <a:endParaRPr lang="zh-TW" altLang="en-US" sz="2400" baseline="30000">
              <a:solidFill>
                <a:srgbClr val="0000FF"/>
              </a:solidFill>
            </a:endParaRPr>
          </a:p>
        </p:txBody>
      </p:sp>
      <p:sp>
        <p:nvSpPr>
          <p:cNvPr id="87" name="向上箭號 86"/>
          <p:cNvSpPr/>
          <p:nvPr/>
        </p:nvSpPr>
        <p:spPr>
          <a:xfrm>
            <a:off x="4439929" y="370836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8" name="向上箭號 87"/>
          <p:cNvSpPr/>
          <p:nvPr/>
        </p:nvSpPr>
        <p:spPr>
          <a:xfrm>
            <a:off x="4439930" y="256478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9" name="向上箭號 88"/>
          <p:cNvSpPr/>
          <p:nvPr/>
        </p:nvSpPr>
        <p:spPr>
          <a:xfrm>
            <a:off x="7257644" y="371243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0" name="向上箭號 89"/>
          <p:cNvSpPr/>
          <p:nvPr/>
        </p:nvSpPr>
        <p:spPr>
          <a:xfrm>
            <a:off x="7257645" y="256884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1873999" y="3782668"/>
            <a:ext cx="642010" cy="523220"/>
          </a:xfrm>
          <a:prstGeom prst="rect">
            <a:avLst/>
          </a:prstGeom>
          <a:noFill/>
        </p:spPr>
        <p:txBody>
          <a:bodyPr wrap="square" rtlCol="0">
            <a:spAutoFit/>
          </a:bodyPr>
          <a:lstStyle/>
          <a:p>
            <a:pPr algn="ctr"/>
            <a:r>
              <a:rPr lang="en-US" altLang="zh-TW" sz="2800"/>
              <a:t>W</a:t>
            </a:r>
            <a:r>
              <a:rPr lang="en-US" altLang="zh-TW" sz="2800" baseline="30000"/>
              <a:t>i</a:t>
            </a:r>
            <a:endParaRPr lang="zh-TW" altLang="en-US" sz="2800" baseline="30000"/>
          </a:p>
        </p:txBody>
      </p:sp>
      <p:sp>
        <p:nvSpPr>
          <p:cNvPr id="42" name="文字方塊 41"/>
          <p:cNvSpPr txBox="1"/>
          <p:nvPr/>
        </p:nvSpPr>
        <p:spPr>
          <a:xfrm>
            <a:off x="3941824" y="2594406"/>
            <a:ext cx="642010" cy="523220"/>
          </a:xfrm>
          <a:prstGeom prst="rect">
            <a:avLst/>
          </a:prstGeom>
          <a:noFill/>
        </p:spPr>
        <p:txBody>
          <a:bodyPr wrap="square" rtlCol="0">
            <a:spAutoFit/>
          </a:bodyPr>
          <a:lstStyle/>
          <a:p>
            <a:pPr algn="ctr"/>
            <a:r>
              <a:rPr lang="en-US" altLang="zh-TW" sz="2800"/>
              <a:t>W</a:t>
            </a:r>
            <a:r>
              <a:rPr lang="en-US" altLang="zh-TW" sz="2800" baseline="30000"/>
              <a:t>o</a:t>
            </a:r>
            <a:endParaRPr lang="zh-TW" altLang="en-US" sz="2800" baseline="30000"/>
          </a:p>
        </p:txBody>
      </p:sp>
      <p:sp>
        <p:nvSpPr>
          <p:cNvPr id="45" name="弧形箭號 (上彎) 44"/>
          <p:cNvSpPr/>
          <p:nvPr/>
        </p:nvSpPr>
        <p:spPr>
          <a:xfrm>
            <a:off x="3102133" y="3636220"/>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46" name="弧形箭號 (上彎) 45"/>
          <p:cNvSpPr/>
          <p:nvPr/>
        </p:nvSpPr>
        <p:spPr>
          <a:xfrm>
            <a:off x="5835814" y="3641482"/>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47" name="文字方塊 46"/>
          <p:cNvSpPr txBox="1"/>
          <p:nvPr/>
        </p:nvSpPr>
        <p:spPr>
          <a:xfrm>
            <a:off x="3276600" y="3632685"/>
            <a:ext cx="872685" cy="523220"/>
          </a:xfrm>
          <a:prstGeom prst="rect">
            <a:avLst/>
          </a:prstGeom>
          <a:noFill/>
        </p:spPr>
        <p:txBody>
          <a:bodyPr wrap="square" rtlCol="0">
            <a:spAutoFit/>
          </a:bodyPr>
          <a:lstStyle/>
          <a:p>
            <a:pPr algn="ctr"/>
            <a:r>
              <a:rPr lang="en-US" altLang="zh-TW" sz="2800" err="1"/>
              <a:t>W</a:t>
            </a:r>
            <a:r>
              <a:rPr lang="en-US" altLang="zh-TW" sz="2800" baseline="30000" err="1"/>
              <a:t>h</a:t>
            </a:r>
            <a:endParaRPr lang="zh-TW" altLang="en-US" sz="2800" baseline="30000"/>
          </a:p>
        </p:txBody>
      </p:sp>
      <p:sp>
        <p:nvSpPr>
          <p:cNvPr id="48" name="文字方塊 47"/>
          <p:cNvSpPr txBox="1"/>
          <p:nvPr/>
        </p:nvSpPr>
        <p:spPr>
          <a:xfrm>
            <a:off x="6019800" y="3607017"/>
            <a:ext cx="882910" cy="523220"/>
          </a:xfrm>
          <a:prstGeom prst="rect">
            <a:avLst/>
          </a:prstGeom>
          <a:noFill/>
        </p:spPr>
        <p:txBody>
          <a:bodyPr wrap="square" rtlCol="0">
            <a:spAutoFit/>
          </a:bodyPr>
          <a:lstStyle/>
          <a:p>
            <a:pPr algn="ctr"/>
            <a:r>
              <a:rPr lang="en-US" altLang="zh-TW" sz="2800" err="1"/>
              <a:t>W</a:t>
            </a:r>
            <a:r>
              <a:rPr lang="en-US" altLang="zh-TW" sz="2800" baseline="30000" err="1"/>
              <a:t>h</a:t>
            </a:r>
            <a:endParaRPr lang="zh-TW" altLang="en-US" sz="2800" baseline="30000"/>
          </a:p>
        </p:txBody>
      </p:sp>
      <p:sp>
        <p:nvSpPr>
          <p:cNvPr id="49" name="手繪多邊形 48"/>
          <p:cNvSpPr/>
          <p:nvPr/>
        </p:nvSpPr>
        <p:spPr>
          <a:xfrm flipH="1">
            <a:off x="5143498" y="2922301"/>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4667637" y="3794477"/>
            <a:ext cx="642010" cy="523220"/>
          </a:xfrm>
          <a:prstGeom prst="rect">
            <a:avLst/>
          </a:prstGeom>
          <a:noFill/>
        </p:spPr>
        <p:txBody>
          <a:bodyPr wrap="square" rtlCol="0">
            <a:spAutoFit/>
          </a:bodyPr>
          <a:lstStyle/>
          <a:p>
            <a:pPr algn="ctr"/>
            <a:r>
              <a:rPr lang="en-US" altLang="zh-TW" sz="2800"/>
              <a:t>W</a:t>
            </a:r>
            <a:r>
              <a:rPr lang="en-US" altLang="zh-TW" sz="2800" baseline="30000"/>
              <a:t>i</a:t>
            </a:r>
            <a:endParaRPr lang="zh-TW" altLang="en-US" sz="2800" baseline="30000"/>
          </a:p>
        </p:txBody>
      </p:sp>
      <p:sp>
        <p:nvSpPr>
          <p:cNvPr id="51" name="文字方塊 50"/>
          <p:cNvSpPr txBox="1"/>
          <p:nvPr/>
        </p:nvSpPr>
        <p:spPr>
          <a:xfrm>
            <a:off x="7478199" y="3829964"/>
            <a:ext cx="642010" cy="523220"/>
          </a:xfrm>
          <a:prstGeom prst="rect">
            <a:avLst/>
          </a:prstGeom>
          <a:noFill/>
        </p:spPr>
        <p:txBody>
          <a:bodyPr wrap="square" rtlCol="0">
            <a:spAutoFit/>
          </a:bodyPr>
          <a:lstStyle/>
          <a:p>
            <a:pPr algn="ctr"/>
            <a:r>
              <a:rPr lang="en-US" altLang="zh-TW" sz="2800"/>
              <a:t>W</a:t>
            </a:r>
            <a:r>
              <a:rPr lang="en-US" altLang="zh-TW" sz="2800" baseline="30000"/>
              <a:t>i</a:t>
            </a:r>
            <a:endParaRPr lang="zh-TW" altLang="en-US" sz="2800" baseline="30000"/>
          </a:p>
        </p:txBody>
      </p:sp>
      <p:sp>
        <p:nvSpPr>
          <p:cNvPr id="53" name="文字方塊 52"/>
          <p:cNvSpPr txBox="1"/>
          <p:nvPr/>
        </p:nvSpPr>
        <p:spPr>
          <a:xfrm>
            <a:off x="1170862" y="2592877"/>
            <a:ext cx="631215" cy="523220"/>
          </a:xfrm>
          <a:prstGeom prst="rect">
            <a:avLst/>
          </a:prstGeom>
          <a:noFill/>
        </p:spPr>
        <p:txBody>
          <a:bodyPr wrap="square" rtlCol="0">
            <a:spAutoFit/>
          </a:bodyPr>
          <a:lstStyle/>
          <a:p>
            <a:pPr algn="ctr"/>
            <a:r>
              <a:rPr lang="en-US" altLang="zh-TW" sz="2800"/>
              <a:t>W</a:t>
            </a:r>
            <a:r>
              <a:rPr lang="en-US" altLang="zh-TW" sz="2800" baseline="30000"/>
              <a:t>o</a:t>
            </a:r>
            <a:endParaRPr lang="zh-TW" altLang="en-US" sz="2800" baseline="30000"/>
          </a:p>
        </p:txBody>
      </p:sp>
      <p:sp>
        <p:nvSpPr>
          <p:cNvPr id="54" name="文字方塊 53"/>
          <p:cNvSpPr txBox="1"/>
          <p:nvPr/>
        </p:nvSpPr>
        <p:spPr>
          <a:xfrm>
            <a:off x="6720887" y="2604726"/>
            <a:ext cx="642010" cy="523220"/>
          </a:xfrm>
          <a:prstGeom prst="rect">
            <a:avLst/>
          </a:prstGeom>
          <a:noFill/>
        </p:spPr>
        <p:txBody>
          <a:bodyPr wrap="square" rtlCol="0">
            <a:spAutoFit/>
          </a:bodyPr>
          <a:lstStyle/>
          <a:p>
            <a:pPr algn="ctr"/>
            <a:r>
              <a:rPr lang="en-US" altLang="zh-TW" sz="2800"/>
              <a:t>W</a:t>
            </a:r>
            <a:r>
              <a:rPr lang="en-US" altLang="zh-TW" sz="2800" baseline="30000"/>
              <a:t>o</a:t>
            </a:r>
            <a:endParaRPr lang="zh-TW" altLang="en-US" sz="2800" baseline="30000"/>
          </a:p>
        </p:txBody>
      </p:sp>
      <p:sp>
        <p:nvSpPr>
          <p:cNvPr id="56" name="文字方塊 55"/>
          <p:cNvSpPr txBox="1"/>
          <p:nvPr/>
        </p:nvSpPr>
        <p:spPr>
          <a:xfrm>
            <a:off x="1739554" y="2809602"/>
            <a:ext cx="907572" cy="461665"/>
          </a:xfrm>
          <a:prstGeom prst="rect">
            <a:avLst/>
          </a:prstGeom>
          <a:noFill/>
        </p:spPr>
        <p:txBody>
          <a:bodyPr wrap="square" rtlCol="0">
            <a:spAutoFit/>
          </a:bodyPr>
          <a:lstStyle/>
          <a:p>
            <a:pPr algn="ctr"/>
            <a:r>
              <a:rPr lang="en-US" altLang="zh-TW" sz="2400"/>
              <a:t>a</a:t>
            </a:r>
            <a:r>
              <a:rPr lang="en-US" altLang="zh-TW" sz="2400" baseline="30000"/>
              <a:t>1</a:t>
            </a:r>
            <a:endParaRPr lang="zh-TW" altLang="en-US" sz="2400" baseline="30000"/>
          </a:p>
        </p:txBody>
      </p:sp>
      <p:sp>
        <p:nvSpPr>
          <p:cNvPr id="58" name="文字方塊 57"/>
          <p:cNvSpPr txBox="1"/>
          <p:nvPr/>
        </p:nvSpPr>
        <p:spPr>
          <a:xfrm>
            <a:off x="2731511" y="3139531"/>
            <a:ext cx="907572" cy="461665"/>
          </a:xfrm>
          <a:prstGeom prst="rect">
            <a:avLst/>
          </a:prstGeom>
          <a:noFill/>
        </p:spPr>
        <p:txBody>
          <a:bodyPr wrap="square" rtlCol="0">
            <a:spAutoFit/>
          </a:bodyPr>
          <a:lstStyle/>
          <a:p>
            <a:pPr algn="ctr"/>
            <a:r>
              <a:rPr lang="en-US" altLang="zh-TW" sz="2400"/>
              <a:t>a</a:t>
            </a:r>
            <a:r>
              <a:rPr lang="en-US" altLang="zh-TW" sz="2400" baseline="30000"/>
              <a:t>1</a:t>
            </a:r>
            <a:endParaRPr lang="zh-TW" altLang="en-US" sz="2400" baseline="30000"/>
          </a:p>
        </p:txBody>
      </p:sp>
      <p:sp>
        <p:nvSpPr>
          <p:cNvPr id="61" name="文字方塊 60"/>
          <p:cNvSpPr txBox="1"/>
          <p:nvPr/>
        </p:nvSpPr>
        <p:spPr>
          <a:xfrm>
            <a:off x="5501157" y="3177432"/>
            <a:ext cx="907572" cy="461665"/>
          </a:xfrm>
          <a:prstGeom prst="rect">
            <a:avLst/>
          </a:prstGeom>
          <a:noFill/>
        </p:spPr>
        <p:txBody>
          <a:bodyPr wrap="square" rtlCol="0">
            <a:spAutoFit/>
          </a:bodyPr>
          <a:lstStyle/>
          <a:p>
            <a:pPr algn="ctr"/>
            <a:r>
              <a:rPr lang="en-US" altLang="zh-TW" sz="2400"/>
              <a:t>a</a:t>
            </a:r>
            <a:r>
              <a:rPr lang="en-US" altLang="zh-TW" sz="2400" baseline="30000"/>
              <a:t>2</a:t>
            </a:r>
            <a:endParaRPr lang="zh-TW" altLang="en-US" sz="2400" baseline="30000"/>
          </a:p>
        </p:txBody>
      </p:sp>
      <p:sp>
        <p:nvSpPr>
          <p:cNvPr id="62" name="文字方塊 61"/>
          <p:cNvSpPr txBox="1"/>
          <p:nvPr/>
        </p:nvSpPr>
        <p:spPr>
          <a:xfrm>
            <a:off x="4671698" y="2829527"/>
            <a:ext cx="572661" cy="461665"/>
          </a:xfrm>
          <a:prstGeom prst="rect">
            <a:avLst/>
          </a:prstGeom>
          <a:noFill/>
        </p:spPr>
        <p:txBody>
          <a:bodyPr wrap="square" rtlCol="0">
            <a:spAutoFit/>
          </a:bodyPr>
          <a:lstStyle/>
          <a:p>
            <a:pPr algn="ctr"/>
            <a:r>
              <a:rPr lang="en-US" altLang="zh-TW" sz="2400"/>
              <a:t>a</a:t>
            </a:r>
            <a:r>
              <a:rPr lang="en-US" altLang="zh-TW" sz="2400" baseline="30000"/>
              <a:t>2</a:t>
            </a:r>
            <a:endParaRPr lang="zh-TW" altLang="en-US" sz="2400" baseline="30000"/>
          </a:p>
        </p:txBody>
      </p:sp>
      <p:sp>
        <p:nvSpPr>
          <p:cNvPr id="63" name="文字方塊 62"/>
          <p:cNvSpPr txBox="1"/>
          <p:nvPr/>
        </p:nvSpPr>
        <p:spPr>
          <a:xfrm>
            <a:off x="7502539" y="2821145"/>
            <a:ext cx="572661" cy="461665"/>
          </a:xfrm>
          <a:prstGeom prst="rect">
            <a:avLst/>
          </a:prstGeom>
          <a:noFill/>
        </p:spPr>
        <p:txBody>
          <a:bodyPr wrap="square" rtlCol="0">
            <a:spAutoFit/>
          </a:bodyPr>
          <a:lstStyle/>
          <a:p>
            <a:pPr algn="ctr"/>
            <a:r>
              <a:rPr lang="en-US" altLang="zh-TW" sz="2400"/>
              <a:t>a</a:t>
            </a:r>
            <a:r>
              <a:rPr lang="en-US" altLang="zh-TW" sz="2400" baseline="30000"/>
              <a:t>3</a:t>
            </a:r>
            <a:endParaRPr lang="zh-TW" altLang="en-US" sz="2400" baseline="30000"/>
          </a:p>
        </p:txBody>
      </p:sp>
      <p:sp>
        <p:nvSpPr>
          <p:cNvPr id="64" name="文字方塊 63"/>
          <p:cNvSpPr txBox="1"/>
          <p:nvPr/>
        </p:nvSpPr>
        <p:spPr>
          <a:xfrm>
            <a:off x="1588720" y="5218777"/>
            <a:ext cx="6157833" cy="461665"/>
          </a:xfrm>
          <a:prstGeom prst="rect">
            <a:avLst/>
          </a:prstGeom>
          <a:noFill/>
        </p:spPr>
        <p:txBody>
          <a:bodyPr wrap="square" rtlCol="0">
            <a:spAutoFit/>
          </a:bodyPr>
          <a:lstStyle/>
          <a:p>
            <a:pPr algn="ctr"/>
            <a:r>
              <a:rPr lang="en-US" altLang="zh-TW" sz="2400">
                <a:solidFill>
                  <a:srgbClr val="FF0000"/>
                </a:solidFill>
              </a:rPr>
              <a:t>The same network is used again and again.</a:t>
            </a:r>
            <a:endParaRPr lang="zh-TW" altLang="en-US" sz="2400">
              <a:solidFill>
                <a:srgbClr val="FF0000"/>
              </a:solidFill>
            </a:endParaRPr>
          </a:p>
        </p:txBody>
      </p:sp>
    </p:spTree>
    <p:extLst>
      <p:ext uri="{BB962C8B-B14F-4D97-AF65-F5344CB8AC3E}">
        <p14:creationId xmlns:p14="http://schemas.microsoft.com/office/powerpoint/2010/main" val="80569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57" grpId="0" animBg="1"/>
      <p:bldP spid="59" grpId="0" animBg="1"/>
      <p:bldP spid="60" grpId="0" animBg="1"/>
      <p:bldP spid="65" grpId="0" animBg="1"/>
      <p:bldP spid="66" grpId="0" animBg="1"/>
      <p:bldP spid="67" grpId="0" animBg="1"/>
      <p:bldP spid="68" grpId="0" animBg="1"/>
      <p:bldP spid="69" grpId="0" animBg="1"/>
      <p:bldP spid="71" grpId="0" animBg="1"/>
      <p:bldP spid="74" grpId="0" animBg="1"/>
      <p:bldP spid="3" grpId="0"/>
      <p:bldP spid="78" grpId="0" animBg="1"/>
      <p:bldP spid="79" grpId="0"/>
      <p:bldP spid="6" grpId="0"/>
      <p:bldP spid="81" grpId="0"/>
      <p:bldP spid="82" grpId="0"/>
      <p:bldP spid="83" grpId="0"/>
      <p:bldP spid="84" grpId="0"/>
      <p:bldP spid="85" grpId="0"/>
      <p:bldP spid="7" grpId="0"/>
      <p:bldP spid="87" grpId="0" animBg="1"/>
      <p:bldP spid="88" grpId="0" animBg="1"/>
      <p:bldP spid="89" grpId="0" animBg="1"/>
      <p:bldP spid="90" grpId="0" animBg="1"/>
      <p:bldP spid="40" grpId="0"/>
      <p:bldP spid="42" grpId="0"/>
      <p:bldP spid="45" grpId="0" animBg="1"/>
      <p:bldP spid="46" grpId="0" animBg="1"/>
      <p:bldP spid="47" grpId="0"/>
      <p:bldP spid="48" grpId="0"/>
      <p:bldP spid="49" grpId="0" animBg="1"/>
      <p:bldP spid="50" grpId="0"/>
      <p:bldP spid="51" grpId="0"/>
      <p:bldP spid="53" grpId="0"/>
      <p:bldP spid="54" grpId="0"/>
      <p:bldP spid="56" grpId="0"/>
      <p:bldP spid="58" grpId="0"/>
      <p:bldP spid="61" grpId="0"/>
      <p:bldP spid="62" grpId="0"/>
      <p:bldP spid="63" grpId="0"/>
      <p:bldP spid="6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141" y="686111"/>
            <a:ext cx="8229600" cy="1066800"/>
          </a:xfrm>
        </p:spPr>
        <p:txBody>
          <a:bodyPr>
            <a:normAutofit/>
          </a:bodyPr>
          <a:lstStyle/>
          <a:p>
            <a:r>
              <a:rPr lang="en-US" altLang="zh-TW" b="1" dirty="0">
                <a:solidFill>
                  <a:schemeClr val="accent2">
                    <a:lumMod val="75000"/>
                  </a:schemeClr>
                </a:solidFill>
                <a:latin typeface="+mj-ea"/>
                <a:cs typeface="Arial" charset="0"/>
              </a:rPr>
              <a:t>RNN </a:t>
            </a:r>
            <a:r>
              <a:rPr lang="zh-CN" altLang="en-US" b="1" dirty="0">
                <a:solidFill>
                  <a:schemeClr val="accent2">
                    <a:lumMod val="75000"/>
                  </a:schemeClr>
                </a:solidFill>
                <a:latin typeface="+mj-ea"/>
                <a:cs typeface="Arial" charset="0"/>
              </a:rPr>
              <a:t>的实现</a:t>
            </a:r>
            <a:endParaRPr lang="zh-TW" altLang="en-US" b="1" dirty="0">
              <a:solidFill>
                <a:schemeClr val="accent2">
                  <a:lumMod val="75000"/>
                </a:schemeClr>
              </a:solidFill>
              <a:latin typeface="+mj-ea"/>
              <a:cs typeface="Arial" charset="0"/>
            </a:endParaRPr>
          </a:p>
        </p:txBody>
      </p:sp>
      <p:sp>
        <p:nvSpPr>
          <p:cNvPr id="37" name="矩形 36"/>
          <p:cNvSpPr/>
          <p:nvPr/>
        </p:nvSpPr>
        <p:spPr>
          <a:xfrm>
            <a:off x="1300713" y="4332825"/>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8" name="矩形 37"/>
          <p:cNvSpPr/>
          <p:nvPr/>
        </p:nvSpPr>
        <p:spPr>
          <a:xfrm>
            <a:off x="1319762" y="318461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1" name="矩形 40"/>
          <p:cNvSpPr/>
          <p:nvPr/>
        </p:nvSpPr>
        <p:spPr>
          <a:xfrm>
            <a:off x="1300713" y="2063255"/>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7" name="矩形 56"/>
          <p:cNvSpPr/>
          <p:nvPr/>
        </p:nvSpPr>
        <p:spPr>
          <a:xfrm>
            <a:off x="4070811" y="4318418"/>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9" name="矩形 58"/>
          <p:cNvSpPr/>
          <p:nvPr/>
        </p:nvSpPr>
        <p:spPr>
          <a:xfrm>
            <a:off x="4089860" y="3204713"/>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0" name="矩形 59"/>
          <p:cNvSpPr/>
          <p:nvPr/>
        </p:nvSpPr>
        <p:spPr>
          <a:xfrm>
            <a:off x="2546929" y="3160395"/>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5" name="矩形 64"/>
          <p:cNvSpPr/>
          <p:nvPr/>
        </p:nvSpPr>
        <p:spPr>
          <a:xfrm>
            <a:off x="4089860" y="207078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6" name="矩形 65"/>
          <p:cNvSpPr/>
          <p:nvPr/>
        </p:nvSpPr>
        <p:spPr>
          <a:xfrm>
            <a:off x="6887601" y="4324636"/>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7" name="矩形 66"/>
          <p:cNvSpPr/>
          <p:nvPr/>
        </p:nvSpPr>
        <p:spPr>
          <a:xfrm>
            <a:off x="6906650" y="3210931"/>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8" name="矩形 67"/>
          <p:cNvSpPr/>
          <p:nvPr/>
        </p:nvSpPr>
        <p:spPr>
          <a:xfrm>
            <a:off x="5363719" y="3204713"/>
            <a:ext cx="1080000" cy="432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9" name="矩形 68"/>
          <p:cNvSpPr/>
          <p:nvPr/>
        </p:nvSpPr>
        <p:spPr>
          <a:xfrm>
            <a:off x="6929603" y="2089741"/>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71" name="向上箭號 70"/>
          <p:cNvSpPr/>
          <p:nvPr/>
        </p:nvSpPr>
        <p:spPr>
          <a:xfrm>
            <a:off x="1644914" y="3681537"/>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4" name="向上箭號 73"/>
          <p:cNvSpPr/>
          <p:nvPr/>
        </p:nvSpPr>
        <p:spPr>
          <a:xfrm>
            <a:off x="1644915" y="2537953"/>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 name="文字方塊 2"/>
          <p:cNvSpPr txBox="1"/>
          <p:nvPr/>
        </p:nvSpPr>
        <p:spPr>
          <a:xfrm>
            <a:off x="2669793" y="2585594"/>
            <a:ext cx="1047750" cy="461665"/>
          </a:xfrm>
          <a:prstGeom prst="rect">
            <a:avLst/>
          </a:prstGeom>
          <a:noFill/>
        </p:spPr>
        <p:txBody>
          <a:bodyPr wrap="square" rtlCol="0">
            <a:spAutoFit/>
          </a:bodyPr>
          <a:lstStyle/>
          <a:p>
            <a:pPr algn="ctr"/>
            <a:r>
              <a:rPr lang="en-US" altLang="zh-TW" sz="2400">
                <a:solidFill>
                  <a:srgbClr val="0000FF"/>
                </a:solidFill>
              </a:rPr>
              <a:t>copy</a:t>
            </a:r>
            <a:endParaRPr lang="zh-TW" altLang="en-US" sz="2400">
              <a:solidFill>
                <a:srgbClr val="0000FF"/>
              </a:solidFill>
            </a:endParaRPr>
          </a:p>
        </p:txBody>
      </p:sp>
      <p:sp>
        <p:nvSpPr>
          <p:cNvPr id="78" name="手繪多邊形 77"/>
          <p:cNvSpPr/>
          <p:nvPr/>
        </p:nvSpPr>
        <p:spPr>
          <a:xfrm flipH="1">
            <a:off x="2380712" y="2929263"/>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p:cNvSpPr txBox="1"/>
          <p:nvPr/>
        </p:nvSpPr>
        <p:spPr>
          <a:xfrm>
            <a:off x="5436782" y="2585594"/>
            <a:ext cx="1047750" cy="461665"/>
          </a:xfrm>
          <a:prstGeom prst="rect">
            <a:avLst/>
          </a:prstGeom>
          <a:noFill/>
        </p:spPr>
        <p:txBody>
          <a:bodyPr wrap="square" rtlCol="0">
            <a:spAutoFit/>
          </a:bodyPr>
          <a:lstStyle/>
          <a:p>
            <a:pPr algn="ctr"/>
            <a:r>
              <a:rPr lang="en-US" altLang="zh-TW" sz="2400">
                <a:solidFill>
                  <a:srgbClr val="0000FF"/>
                </a:solidFill>
              </a:rPr>
              <a:t>copy</a:t>
            </a:r>
            <a:endParaRPr lang="zh-TW" altLang="en-US" sz="2400">
              <a:solidFill>
                <a:srgbClr val="0000FF"/>
              </a:solidFill>
            </a:endParaRPr>
          </a:p>
        </p:txBody>
      </p:sp>
      <p:sp>
        <p:nvSpPr>
          <p:cNvPr id="6" name="文字方塊 5"/>
          <p:cNvSpPr txBox="1"/>
          <p:nvPr/>
        </p:nvSpPr>
        <p:spPr>
          <a:xfrm>
            <a:off x="1435041" y="4307910"/>
            <a:ext cx="907572" cy="461665"/>
          </a:xfrm>
          <a:prstGeom prst="rect">
            <a:avLst/>
          </a:prstGeom>
          <a:noFill/>
        </p:spPr>
        <p:txBody>
          <a:bodyPr wrap="square" rtlCol="0">
            <a:spAutoFit/>
          </a:bodyPr>
          <a:lstStyle/>
          <a:p>
            <a:pPr algn="ctr"/>
            <a:r>
              <a:rPr lang="en-US" altLang="zh-TW" sz="2400"/>
              <a:t>x</a:t>
            </a:r>
            <a:r>
              <a:rPr lang="en-US" altLang="zh-TW" sz="2400" baseline="30000"/>
              <a:t>1</a:t>
            </a:r>
            <a:endParaRPr lang="zh-TW" altLang="en-US" sz="2400" baseline="30000"/>
          </a:p>
        </p:txBody>
      </p:sp>
      <p:sp>
        <p:nvSpPr>
          <p:cNvPr id="81" name="文字方塊 80"/>
          <p:cNvSpPr txBox="1"/>
          <p:nvPr/>
        </p:nvSpPr>
        <p:spPr>
          <a:xfrm>
            <a:off x="4176074" y="4318418"/>
            <a:ext cx="907572" cy="461665"/>
          </a:xfrm>
          <a:prstGeom prst="rect">
            <a:avLst/>
          </a:prstGeom>
          <a:noFill/>
        </p:spPr>
        <p:txBody>
          <a:bodyPr wrap="square" rtlCol="0">
            <a:spAutoFit/>
          </a:bodyPr>
          <a:lstStyle/>
          <a:p>
            <a:pPr algn="ctr"/>
            <a:r>
              <a:rPr lang="en-US" altLang="zh-TW" sz="2400"/>
              <a:t>x</a:t>
            </a:r>
            <a:r>
              <a:rPr lang="en-US" altLang="zh-TW" sz="2400" baseline="30000"/>
              <a:t>2</a:t>
            </a:r>
            <a:endParaRPr lang="zh-TW" altLang="en-US" sz="2400" baseline="30000"/>
          </a:p>
        </p:txBody>
      </p:sp>
      <p:sp>
        <p:nvSpPr>
          <p:cNvPr id="82" name="文字方塊 81"/>
          <p:cNvSpPr txBox="1"/>
          <p:nvPr/>
        </p:nvSpPr>
        <p:spPr>
          <a:xfrm>
            <a:off x="7015817" y="4314901"/>
            <a:ext cx="907572" cy="461665"/>
          </a:xfrm>
          <a:prstGeom prst="rect">
            <a:avLst/>
          </a:prstGeom>
          <a:noFill/>
        </p:spPr>
        <p:txBody>
          <a:bodyPr wrap="square" rtlCol="0">
            <a:spAutoFit/>
          </a:bodyPr>
          <a:lstStyle/>
          <a:p>
            <a:pPr algn="ctr"/>
            <a:r>
              <a:rPr lang="en-US" altLang="zh-TW" sz="2400"/>
              <a:t>x</a:t>
            </a:r>
            <a:r>
              <a:rPr lang="en-US" altLang="zh-TW" sz="2400" baseline="30000"/>
              <a:t>3</a:t>
            </a:r>
            <a:endParaRPr lang="zh-TW" altLang="en-US" sz="2400" baseline="30000"/>
          </a:p>
        </p:txBody>
      </p:sp>
      <p:sp>
        <p:nvSpPr>
          <p:cNvPr id="83" name="文字方塊 82"/>
          <p:cNvSpPr txBox="1"/>
          <p:nvPr/>
        </p:nvSpPr>
        <p:spPr>
          <a:xfrm>
            <a:off x="1384466" y="2049351"/>
            <a:ext cx="907572" cy="461665"/>
          </a:xfrm>
          <a:prstGeom prst="rect">
            <a:avLst/>
          </a:prstGeom>
          <a:noFill/>
        </p:spPr>
        <p:txBody>
          <a:bodyPr wrap="square" rtlCol="0">
            <a:spAutoFit/>
          </a:bodyPr>
          <a:lstStyle/>
          <a:p>
            <a:pPr algn="ctr"/>
            <a:r>
              <a:rPr lang="en-US" altLang="zh-TW" sz="2400"/>
              <a:t>y</a:t>
            </a:r>
            <a:r>
              <a:rPr lang="en-US" altLang="zh-TW" sz="2400" baseline="30000"/>
              <a:t>1</a:t>
            </a:r>
            <a:endParaRPr lang="zh-TW" altLang="en-US" sz="2400" baseline="30000"/>
          </a:p>
        </p:txBody>
      </p:sp>
      <p:sp>
        <p:nvSpPr>
          <p:cNvPr id="84" name="文字方塊 83"/>
          <p:cNvSpPr txBox="1"/>
          <p:nvPr/>
        </p:nvSpPr>
        <p:spPr>
          <a:xfrm>
            <a:off x="4196323" y="2030538"/>
            <a:ext cx="907572" cy="461665"/>
          </a:xfrm>
          <a:prstGeom prst="rect">
            <a:avLst/>
          </a:prstGeom>
          <a:noFill/>
        </p:spPr>
        <p:txBody>
          <a:bodyPr wrap="square" rtlCol="0">
            <a:spAutoFit/>
          </a:bodyPr>
          <a:lstStyle/>
          <a:p>
            <a:pPr algn="ctr"/>
            <a:r>
              <a:rPr lang="en-US" altLang="zh-TW" sz="2400"/>
              <a:t>y</a:t>
            </a:r>
            <a:r>
              <a:rPr lang="en-US" altLang="zh-TW" sz="2400" baseline="30000"/>
              <a:t>2</a:t>
            </a:r>
            <a:endParaRPr lang="zh-TW" altLang="en-US" sz="2400" baseline="30000"/>
          </a:p>
        </p:txBody>
      </p:sp>
      <p:sp>
        <p:nvSpPr>
          <p:cNvPr id="85" name="文字方塊 84"/>
          <p:cNvSpPr txBox="1"/>
          <p:nvPr/>
        </p:nvSpPr>
        <p:spPr>
          <a:xfrm>
            <a:off x="7060029" y="2054799"/>
            <a:ext cx="907572" cy="461665"/>
          </a:xfrm>
          <a:prstGeom prst="rect">
            <a:avLst/>
          </a:prstGeom>
          <a:noFill/>
        </p:spPr>
        <p:txBody>
          <a:bodyPr wrap="square" rtlCol="0">
            <a:spAutoFit/>
          </a:bodyPr>
          <a:lstStyle/>
          <a:p>
            <a:pPr algn="ctr"/>
            <a:r>
              <a:rPr lang="en-US" altLang="zh-TW" sz="2400"/>
              <a:t>y</a:t>
            </a:r>
            <a:r>
              <a:rPr lang="en-US" altLang="zh-TW" sz="2400" baseline="30000"/>
              <a:t>3</a:t>
            </a:r>
            <a:endParaRPr lang="zh-TW" altLang="en-US" sz="2400" baseline="30000"/>
          </a:p>
        </p:txBody>
      </p:sp>
      <p:sp>
        <p:nvSpPr>
          <p:cNvPr id="7" name="文字方塊 6"/>
          <p:cNvSpPr txBox="1"/>
          <p:nvPr/>
        </p:nvSpPr>
        <p:spPr>
          <a:xfrm>
            <a:off x="1937674" y="5809350"/>
            <a:ext cx="5467350" cy="461665"/>
          </a:xfrm>
          <a:prstGeom prst="rect">
            <a:avLst/>
          </a:prstGeom>
          <a:noFill/>
        </p:spPr>
        <p:txBody>
          <a:bodyPr wrap="square" rtlCol="0">
            <a:spAutoFit/>
          </a:bodyPr>
          <a:lstStyle/>
          <a:p>
            <a:pPr algn="ctr"/>
            <a:r>
              <a:rPr lang="zh-CN" altLang="en-US" sz="2400">
                <a:solidFill>
                  <a:schemeClr val="accent2">
                    <a:lumMod val="75000"/>
                  </a:schemeClr>
                </a:solidFill>
                <a:latin typeface="+mn-ea"/>
              </a:rPr>
              <a:t>输出</a:t>
            </a:r>
            <a:r>
              <a:rPr lang="en-US" altLang="zh-TW" sz="2400">
                <a:solidFill>
                  <a:schemeClr val="accent2">
                    <a:lumMod val="75000"/>
                  </a:schemeClr>
                </a:solidFill>
                <a:latin typeface="+mn-ea"/>
              </a:rPr>
              <a:t> </a:t>
            </a:r>
            <a:r>
              <a:rPr lang="en-US" altLang="zh-TW" sz="2400" err="1">
                <a:solidFill>
                  <a:schemeClr val="accent2">
                    <a:lumMod val="75000"/>
                  </a:schemeClr>
                </a:solidFill>
                <a:latin typeface="+mn-ea"/>
              </a:rPr>
              <a:t>y</a:t>
            </a:r>
            <a:r>
              <a:rPr lang="en-US" altLang="zh-TW" sz="2400" baseline="30000" err="1">
                <a:solidFill>
                  <a:schemeClr val="accent2">
                    <a:lumMod val="75000"/>
                  </a:schemeClr>
                </a:solidFill>
                <a:latin typeface="+mn-ea"/>
              </a:rPr>
              <a:t>i</a:t>
            </a:r>
            <a:r>
              <a:rPr lang="en-US" altLang="zh-TW" sz="2400">
                <a:solidFill>
                  <a:schemeClr val="accent2">
                    <a:lumMod val="75000"/>
                  </a:schemeClr>
                </a:solidFill>
                <a:latin typeface="+mn-ea"/>
              </a:rPr>
              <a:t> </a:t>
            </a:r>
            <a:r>
              <a:rPr lang="zh-CN" altLang="en-US" sz="2400">
                <a:solidFill>
                  <a:schemeClr val="accent2">
                    <a:lumMod val="75000"/>
                  </a:schemeClr>
                </a:solidFill>
                <a:latin typeface="+mn-ea"/>
              </a:rPr>
              <a:t>基于</a:t>
            </a:r>
            <a:r>
              <a:rPr lang="en-US" altLang="zh-TW" sz="2400">
                <a:solidFill>
                  <a:schemeClr val="accent2">
                    <a:lumMod val="75000"/>
                  </a:schemeClr>
                </a:solidFill>
                <a:latin typeface="+mn-ea"/>
              </a:rPr>
              <a:t> x</a:t>
            </a:r>
            <a:r>
              <a:rPr lang="en-US" altLang="zh-TW" sz="2400" baseline="30000">
                <a:solidFill>
                  <a:schemeClr val="accent2">
                    <a:lumMod val="75000"/>
                  </a:schemeClr>
                </a:solidFill>
                <a:latin typeface="+mn-ea"/>
              </a:rPr>
              <a:t>1</a:t>
            </a:r>
            <a:r>
              <a:rPr lang="en-US" altLang="zh-TW" sz="2400">
                <a:solidFill>
                  <a:schemeClr val="accent2">
                    <a:lumMod val="75000"/>
                  </a:schemeClr>
                </a:solidFill>
                <a:latin typeface="+mn-ea"/>
              </a:rPr>
              <a:t>, x</a:t>
            </a:r>
            <a:r>
              <a:rPr lang="en-US" altLang="zh-TW" sz="2400" baseline="30000">
                <a:solidFill>
                  <a:schemeClr val="accent2">
                    <a:lumMod val="75000"/>
                  </a:schemeClr>
                </a:solidFill>
                <a:latin typeface="+mn-ea"/>
              </a:rPr>
              <a:t>2</a:t>
            </a:r>
            <a:r>
              <a:rPr lang="en-US" altLang="zh-TW" sz="2400">
                <a:solidFill>
                  <a:schemeClr val="accent2">
                    <a:lumMod val="75000"/>
                  </a:schemeClr>
                </a:solidFill>
                <a:latin typeface="+mn-ea"/>
              </a:rPr>
              <a:t>, …… x</a:t>
            </a:r>
            <a:r>
              <a:rPr lang="en-US" altLang="zh-TW" sz="2400" baseline="30000">
                <a:solidFill>
                  <a:schemeClr val="accent2">
                    <a:lumMod val="75000"/>
                  </a:schemeClr>
                </a:solidFill>
                <a:latin typeface="+mn-ea"/>
              </a:rPr>
              <a:t>i</a:t>
            </a:r>
            <a:endParaRPr lang="zh-TW" altLang="en-US" sz="2400" baseline="30000">
              <a:solidFill>
                <a:schemeClr val="accent2">
                  <a:lumMod val="75000"/>
                </a:schemeClr>
              </a:solidFill>
              <a:latin typeface="+mn-ea"/>
            </a:endParaRPr>
          </a:p>
        </p:txBody>
      </p:sp>
      <p:sp>
        <p:nvSpPr>
          <p:cNvPr id="87" name="向上箭號 86"/>
          <p:cNvSpPr/>
          <p:nvPr/>
        </p:nvSpPr>
        <p:spPr>
          <a:xfrm>
            <a:off x="4439929" y="370836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8" name="向上箭號 87"/>
          <p:cNvSpPr/>
          <p:nvPr/>
        </p:nvSpPr>
        <p:spPr>
          <a:xfrm>
            <a:off x="4439930" y="256478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9" name="向上箭號 88"/>
          <p:cNvSpPr/>
          <p:nvPr/>
        </p:nvSpPr>
        <p:spPr>
          <a:xfrm>
            <a:off x="7257644" y="371243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0" name="向上箭號 89"/>
          <p:cNvSpPr/>
          <p:nvPr/>
        </p:nvSpPr>
        <p:spPr>
          <a:xfrm>
            <a:off x="7257645" y="256884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1873999" y="3782668"/>
            <a:ext cx="642010" cy="523220"/>
          </a:xfrm>
          <a:prstGeom prst="rect">
            <a:avLst/>
          </a:prstGeom>
          <a:noFill/>
        </p:spPr>
        <p:txBody>
          <a:bodyPr wrap="square" rtlCol="0">
            <a:spAutoFit/>
          </a:bodyPr>
          <a:lstStyle/>
          <a:p>
            <a:pPr algn="ctr"/>
            <a:r>
              <a:rPr lang="en-US" altLang="zh-TW" sz="2800"/>
              <a:t>W</a:t>
            </a:r>
            <a:r>
              <a:rPr lang="en-US" altLang="zh-TW" sz="2800" baseline="30000"/>
              <a:t>i</a:t>
            </a:r>
            <a:endParaRPr lang="zh-TW" altLang="en-US" sz="2800" baseline="30000"/>
          </a:p>
        </p:txBody>
      </p:sp>
      <p:sp>
        <p:nvSpPr>
          <p:cNvPr id="42" name="文字方塊 41"/>
          <p:cNvSpPr txBox="1"/>
          <p:nvPr/>
        </p:nvSpPr>
        <p:spPr>
          <a:xfrm>
            <a:off x="3941824" y="2594406"/>
            <a:ext cx="642010" cy="523220"/>
          </a:xfrm>
          <a:prstGeom prst="rect">
            <a:avLst/>
          </a:prstGeom>
          <a:noFill/>
        </p:spPr>
        <p:txBody>
          <a:bodyPr wrap="square" rtlCol="0">
            <a:spAutoFit/>
          </a:bodyPr>
          <a:lstStyle/>
          <a:p>
            <a:pPr algn="ctr"/>
            <a:r>
              <a:rPr lang="en-US" altLang="zh-TW" sz="2800"/>
              <a:t>W</a:t>
            </a:r>
            <a:r>
              <a:rPr lang="en-US" altLang="zh-TW" sz="2800" baseline="30000"/>
              <a:t>o</a:t>
            </a:r>
            <a:endParaRPr lang="zh-TW" altLang="en-US" sz="2800" baseline="30000"/>
          </a:p>
        </p:txBody>
      </p:sp>
      <p:sp>
        <p:nvSpPr>
          <p:cNvPr id="45" name="弧形箭號 (上彎) 44"/>
          <p:cNvSpPr/>
          <p:nvPr/>
        </p:nvSpPr>
        <p:spPr>
          <a:xfrm>
            <a:off x="3102133" y="3636220"/>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46" name="弧形箭號 (上彎) 45"/>
          <p:cNvSpPr/>
          <p:nvPr/>
        </p:nvSpPr>
        <p:spPr>
          <a:xfrm>
            <a:off x="5835814" y="3641482"/>
            <a:ext cx="1381017" cy="568649"/>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47" name="文字方塊 46"/>
          <p:cNvSpPr txBox="1"/>
          <p:nvPr/>
        </p:nvSpPr>
        <p:spPr>
          <a:xfrm>
            <a:off x="3276600" y="3632685"/>
            <a:ext cx="872685" cy="523220"/>
          </a:xfrm>
          <a:prstGeom prst="rect">
            <a:avLst/>
          </a:prstGeom>
          <a:noFill/>
        </p:spPr>
        <p:txBody>
          <a:bodyPr wrap="square" rtlCol="0">
            <a:spAutoFit/>
          </a:bodyPr>
          <a:lstStyle/>
          <a:p>
            <a:pPr algn="ctr"/>
            <a:r>
              <a:rPr lang="en-US" altLang="zh-TW" sz="2800" err="1"/>
              <a:t>W</a:t>
            </a:r>
            <a:r>
              <a:rPr lang="en-US" altLang="zh-TW" sz="2800" baseline="30000" err="1"/>
              <a:t>h</a:t>
            </a:r>
            <a:endParaRPr lang="zh-TW" altLang="en-US" sz="2800" baseline="30000"/>
          </a:p>
        </p:txBody>
      </p:sp>
      <p:sp>
        <p:nvSpPr>
          <p:cNvPr id="48" name="文字方塊 47"/>
          <p:cNvSpPr txBox="1"/>
          <p:nvPr/>
        </p:nvSpPr>
        <p:spPr>
          <a:xfrm>
            <a:off x="6019800" y="3607017"/>
            <a:ext cx="882910" cy="523220"/>
          </a:xfrm>
          <a:prstGeom prst="rect">
            <a:avLst/>
          </a:prstGeom>
          <a:noFill/>
        </p:spPr>
        <p:txBody>
          <a:bodyPr wrap="square" rtlCol="0">
            <a:spAutoFit/>
          </a:bodyPr>
          <a:lstStyle/>
          <a:p>
            <a:pPr algn="ctr"/>
            <a:r>
              <a:rPr lang="en-US" altLang="zh-TW" sz="2800" err="1"/>
              <a:t>W</a:t>
            </a:r>
            <a:r>
              <a:rPr lang="en-US" altLang="zh-TW" sz="2800" baseline="30000" err="1"/>
              <a:t>h</a:t>
            </a:r>
            <a:endParaRPr lang="zh-TW" altLang="en-US" sz="2800" baseline="30000"/>
          </a:p>
        </p:txBody>
      </p:sp>
      <p:sp>
        <p:nvSpPr>
          <p:cNvPr id="49" name="手繪多邊形 48"/>
          <p:cNvSpPr/>
          <p:nvPr/>
        </p:nvSpPr>
        <p:spPr>
          <a:xfrm flipH="1">
            <a:off x="5143498" y="2922301"/>
            <a:ext cx="672579" cy="319619"/>
          </a:xfrm>
          <a:custGeom>
            <a:avLst/>
            <a:gdLst>
              <a:gd name="connsiteX0" fmla="*/ 3924300 w 3924300"/>
              <a:gd name="connsiteY0" fmla="*/ 628749 h 628749"/>
              <a:gd name="connsiteX1" fmla="*/ 1714500 w 3924300"/>
              <a:gd name="connsiteY1" fmla="*/ 99 h 628749"/>
              <a:gd name="connsiteX2" fmla="*/ 0 w 3924300"/>
              <a:gd name="connsiteY2" fmla="*/ 590649 h 628749"/>
            </a:gdLst>
            <a:ahLst/>
            <a:cxnLst>
              <a:cxn ang="0">
                <a:pos x="connsiteX0" y="connsiteY0"/>
              </a:cxn>
              <a:cxn ang="0">
                <a:pos x="connsiteX1" y="connsiteY1"/>
              </a:cxn>
              <a:cxn ang="0">
                <a:pos x="connsiteX2" y="connsiteY2"/>
              </a:cxn>
            </a:cxnLst>
            <a:rect l="l" t="t" r="r" b="b"/>
            <a:pathLst>
              <a:path w="3924300" h="628749">
                <a:moveTo>
                  <a:pt x="3924300" y="628749"/>
                </a:moveTo>
                <a:cubicBezTo>
                  <a:pt x="3146425" y="317599"/>
                  <a:pt x="2368550" y="6449"/>
                  <a:pt x="1714500" y="99"/>
                </a:cubicBezTo>
                <a:cubicBezTo>
                  <a:pt x="1060450" y="-6251"/>
                  <a:pt x="530225" y="292199"/>
                  <a:pt x="0" y="590649"/>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4667637" y="3794477"/>
            <a:ext cx="642010" cy="523220"/>
          </a:xfrm>
          <a:prstGeom prst="rect">
            <a:avLst/>
          </a:prstGeom>
          <a:noFill/>
        </p:spPr>
        <p:txBody>
          <a:bodyPr wrap="square" rtlCol="0">
            <a:spAutoFit/>
          </a:bodyPr>
          <a:lstStyle/>
          <a:p>
            <a:pPr algn="ctr"/>
            <a:r>
              <a:rPr lang="en-US" altLang="zh-TW" sz="2800"/>
              <a:t>W</a:t>
            </a:r>
            <a:r>
              <a:rPr lang="en-US" altLang="zh-TW" sz="2800" baseline="30000"/>
              <a:t>i</a:t>
            </a:r>
            <a:endParaRPr lang="zh-TW" altLang="en-US" sz="2800" baseline="30000"/>
          </a:p>
        </p:txBody>
      </p:sp>
      <p:sp>
        <p:nvSpPr>
          <p:cNvPr id="51" name="文字方塊 50"/>
          <p:cNvSpPr txBox="1"/>
          <p:nvPr/>
        </p:nvSpPr>
        <p:spPr>
          <a:xfrm>
            <a:off x="7478199" y="3829964"/>
            <a:ext cx="642010" cy="523220"/>
          </a:xfrm>
          <a:prstGeom prst="rect">
            <a:avLst/>
          </a:prstGeom>
          <a:noFill/>
        </p:spPr>
        <p:txBody>
          <a:bodyPr wrap="square" rtlCol="0">
            <a:spAutoFit/>
          </a:bodyPr>
          <a:lstStyle/>
          <a:p>
            <a:pPr algn="ctr"/>
            <a:r>
              <a:rPr lang="en-US" altLang="zh-TW" sz="2800"/>
              <a:t>W</a:t>
            </a:r>
            <a:r>
              <a:rPr lang="en-US" altLang="zh-TW" sz="2800" baseline="30000"/>
              <a:t>i</a:t>
            </a:r>
            <a:endParaRPr lang="zh-TW" altLang="en-US" sz="2800" baseline="30000"/>
          </a:p>
        </p:txBody>
      </p:sp>
      <p:sp>
        <p:nvSpPr>
          <p:cNvPr id="53" name="文字方塊 52"/>
          <p:cNvSpPr txBox="1"/>
          <p:nvPr/>
        </p:nvSpPr>
        <p:spPr>
          <a:xfrm>
            <a:off x="1170862" y="2592877"/>
            <a:ext cx="631215" cy="523220"/>
          </a:xfrm>
          <a:prstGeom prst="rect">
            <a:avLst/>
          </a:prstGeom>
          <a:noFill/>
        </p:spPr>
        <p:txBody>
          <a:bodyPr wrap="square" rtlCol="0">
            <a:spAutoFit/>
          </a:bodyPr>
          <a:lstStyle/>
          <a:p>
            <a:pPr algn="ctr"/>
            <a:r>
              <a:rPr lang="en-US" altLang="zh-TW" sz="2800"/>
              <a:t>W</a:t>
            </a:r>
            <a:r>
              <a:rPr lang="en-US" altLang="zh-TW" sz="2800" baseline="30000"/>
              <a:t>o</a:t>
            </a:r>
            <a:endParaRPr lang="zh-TW" altLang="en-US" sz="2800" baseline="30000"/>
          </a:p>
        </p:txBody>
      </p:sp>
      <p:sp>
        <p:nvSpPr>
          <p:cNvPr id="54" name="文字方塊 53"/>
          <p:cNvSpPr txBox="1"/>
          <p:nvPr/>
        </p:nvSpPr>
        <p:spPr>
          <a:xfrm>
            <a:off x="6720887" y="2604726"/>
            <a:ext cx="642010" cy="523220"/>
          </a:xfrm>
          <a:prstGeom prst="rect">
            <a:avLst/>
          </a:prstGeom>
          <a:noFill/>
        </p:spPr>
        <p:txBody>
          <a:bodyPr wrap="square" rtlCol="0">
            <a:spAutoFit/>
          </a:bodyPr>
          <a:lstStyle/>
          <a:p>
            <a:pPr algn="ctr"/>
            <a:r>
              <a:rPr lang="en-US" altLang="zh-TW" sz="2800"/>
              <a:t>W</a:t>
            </a:r>
            <a:r>
              <a:rPr lang="en-US" altLang="zh-TW" sz="2800" baseline="30000"/>
              <a:t>o</a:t>
            </a:r>
            <a:endParaRPr lang="zh-TW" altLang="en-US" sz="2800" baseline="30000"/>
          </a:p>
        </p:txBody>
      </p:sp>
      <p:sp>
        <p:nvSpPr>
          <p:cNvPr id="56" name="文字方塊 55"/>
          <p:cNvSpPr txBox="1"/>
          <p:nvPr/>
        </p:nvSpPr>
        <p:spPr>
          <a:xfrm>
            <a:off x="1739554" y="2809602"/>
            <a:ext cx="907572" cy="461665"/>
          </a:xfrm>
          <a:prstGeom prst="rect">
            <a:avLst/>
          </a:prstGeom>
          <a:noFill/>
        </p:spPr>
        <p:txBody>
          <a:bodyPr wrap="square" rtlCol="0">
            <a:spAutoFit/>
          </a:bodyPr>
          <a:lstStyle/>
          <a:p>
            <a:pPr algn="ctr"/>
            <a:r>
              <a:rPr lang="en-US" altLang="zh-TW" sz="2400"/>
              <a:t>a</a:t>
            </a:r>
            <a:r>
              <a:rPr lang="en-US" altLang="zh-TW" sz="2400" baseline="30000"/>
              <a:t>1</a:t>
            </a:r>
            <a:endParaRPr lang="zh-TW" altLang="en-US" sz="2400" baseline="30000"/>
          </a:p>
        </p:txBody>
      </p:sp>
      <p:sp>
        <p:nvSpPr>
          <p:cNvPr id="58" name="文字方塊 57"/>
          <p:cNvSpPr txBox="1"/>
          <p:nvPr/>
        </p:nvSpPr>
        <p:spPr>
          <a:xfrm>
            <a:off x="2731511" y="3139531"/>
            <a:ext cx="907572" cy="461665"/>
          </a:xfrm>
          <a:prstGeom prst="rect">
            <a:avLst/>
          </a:prstGeom>
          <a:noFill/>
        </p:spPr>
        <p:txBody>
          <a:bodyPr wrap="square" rtlCol="0">
            <a:spAutoFit/>
          </a:bodyPr>
          <a:lstStyle/>
          <a:p>
            <a:pPr algn="ctr"/>
            <a:r>
              <a:rPr lang="en-US" altLang="zh-TW" sz="2400"/>
              <a:t>a</a:t>
            </a:r>
            <a:r>
              <a:rPr lang="en-US" altLang="zh-TW" sz="2400" baseline="30000"/>
              <a:t>1</a:t>
            </a:r>
            <a:endParaRPr lang="zh-TW" altLang="en-US" sz="2400" baseline="30000"/>
          </a:p>
        </p:txBody>
      </p:sp>
      <p:sp>
        <p:nvSpPr>
          <p:cNvPr id="61" name="文字方塊 60"/>
          <p:cNvSpPr txBox="1"/>
          <p:nvPr/>
        </p:nvSpPr>
        <p:spPr>
          <a:xfrm>
            <a:off x="5501157" y="3177432"/>
            <a:ext cx="907572" cy="461665"/>
          </a:xfrm>
          <a:prstGeom prst="rect">
            <a:avLst/>
          </a:prstGeom>
          <a:noFill/>
        </p:spPr>
        <p:txBody>
          <a:bodyPr wrap="square" rtlCol="0">
            <a:spAutoFit/>
          </a:bodyPr>
          <a:lstStyle/>
          <a:p>
            <a:pPr algn="ctr"/>
            <a:r>
              <a:rPr lang="en-US" altLang="zh-TW" sz="2400"/>
              <a:t>a</a:t>
            </a:r>
            <a:r>
              <a:rPr lang="en-US" altLang="zh-TW" sz="2400" baseline="30000"/>
              <a:t>2</a:t>
            </a:r>
            <a:endParaRPr lang="zh-TW" altLang="en-US" sz="2400" baseline="30000"/>
          </a:p>
        </p:txBody>
      </p:sp>
      <p:sp>
        <p:nvSpPr>
          <p:cNvPr id="62" name="文字方塊 61"/>
          <p:cNvSpPr txBox="1"/>
          <p:nvPr/>
        </p:nvSpPr>
        <p:spPr>
          <a:xfrm>
            <a:off x="4671698" y="2829527"/>
            <a:ext cx="572661" cy="461665"/>
          </a:xfrm>
          <a:prstGeom prst="rect">
            <a:avLst/>
          </a:prstGeom>
          <a:noFill/>
        </p:spPr>
        <p:txBody>
          <a:bodyPr wrap="square" rtlCol="0">
            <a:spAutoFit/>
          </a:bodyPr>
          <a:lstStyle/>
          <a:p>
            <a:pPr algn="ctr"/>
            <a:r>
              <a:rPr lang="en-US" altLang="zh-TW" sz="2400"/>
              <a:t>a</a:t>
            </a:r>
            <a:r>
              <a:rPr lang="en-US" altLang="zh-TW" sz="2400" baseline="30000"/>
              <a:t>2</a:t>
            </a:r>
            <a:endParaRPr lang="zh-TW" altLang="en-US" sz="2400" baseline="30000"/>
          </a:p>
        </p:txBody>
      </p:sp>
      <p:sp>
        <p:nvSpPr>
          <p:cNvPr id="63" name="文字方塊 62"/>
          <p:cNvSpPr txBox="1"/>
          <p:nvPr/>
        </p:nvSpPr>
        <p:spPr>
          <a:xfrm>
            <a:off x="7502539" y="2821145"/>
            <a:ext cx="572661" cy="461665"/>
          </a:xfrm>
          <a:prstGeom prst="rect">
            <a:avLst/>
          </a:prstGeom>
          <a:noFill/>
        </p:spPr>
        <p:txBody>
          <a:bodyPr wrap="square" rtlCol="0">
            <a:spAutoFit/>
          </a:bodyPr>
          <a:lstStyle/>
          <a:p>
            <a:pPr algn="ctr"/>
            <a:r>
              <a:rPr lang="en-US" altLang="zh-TW" sz="2400"/>
              <a:t>a</a:t>
            </a:r>
            <a:r>
              <a:rPr lang="en-US" altLang="zh-TW" sz="2400" baseline="30000"/>
              <a:t>3</a:t>
            </a:r>
            <a:endParaRPr lang="zh-TW" altLang="en-US" sz="2400" baseline="30000"/>
          </a:p>
        </p:txBody>
      </p:sp>
      <p:sp>
        <p:nvSpPr>
          <p:cNvPr id="64" name="文字方塊 63"/>
          <p:cNvSpPr txBox="1"/>
          <p:nvPr/>
        </p:nvSpPr>
        <p:spPr>
          <a:xfrm>
            <a:off x="1588720" y="5257800"/>
            <a:ext cx="6157833" cy="461665"/>
          </a:xfrm>
          <a:prstGeom prst="rect">
            <a:avLst/>
          </a:prstGeom>
          <a:noFill/>
        </p:spPr>
        <p:txBody>
          <a:bodyPr wrap="square" rtlCol="0">
            <a:spAutoFit/>
          </a:bodyPr>
          <a:lstStyle/>
          <a:p>
            <a:pPr algn="ctr"/>
            <a:r>
              <a:rPr lang="zh-CN" altLang="en-US" sz="2400">
                <a:solidFill>
                  <a:srgbClr val="CC0000"/>
                </a:solidFill>
                <a:latin typeface="+mn-ea"/>
              </a:rPr>
              <a:t>同样的网络结构重复使用</a:t>
            </a:r>
            <a:r>
              <a:rPr lang="en-US" altLang="zh-TW" sz="2400">
                <a:solidFill>
                  <a:srgbClr val="CC0000"/>
                </a:solidFill>
                <a:latin typeface="+mn-ea"/>
              </a:rPr>
              <a:t>.</a:t>
            </a:r>
            <a:endParaRPr lang="zh-TW" altLang="en-US" sz="2400">
              <a:solidFill>
                <a:srgbClr val="CC0000"/>
              </a:solidFill>
              <a:latin typeface="+mn-ea"/>
            </a:endParaRPr>
          </a:p>
        </p:txBody>
      </p:sp>
    </p:spTree>
    <p:extLst>
      <p:ext uri="{BB962C8B-B14F-4D97-AF65-F5344CB8AC3E}">
        <p14:creationId xmlns:p14="http://schemas.microsoft.com/office/powerpoint/2010/main" val="12218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57" grpId="0" animBg="1"/>
      <p:bldP spid="59" grpId="0" animBg="1"/>
      <p:bldP spid="60" grpId="0" animBg="1"/>
      <p:bldP spid="65" grpId="0" animBg="1"/>
      <p:bldP spid="66" grpId="0" animBg="1"/>
      <p:bldP spid="67" grpId="0" animBg="1"/>
      <p:bldP spid="68" grpId="0" animBg="1"/>
      <p:bldP spid="69" grpId="0" animBg="1"/>
      <p:bldP spid="71" grpId="0" animBg="1"/>
      <p:bldP spid="74" grpId="0" animBg="1"/>
      <p:bldP spid="3" grpId="0"/>
      <p:bldP spid="78" grpId="0" animBg="1"/>
      <p:bldP spid="79" grpId="0"/>
      <p:bldP spid="6" grpId="0"/>
      <p:bldP spid="81" grpId="0"/>
      <p:bldP spid="82" grpId="0"/>
      <p:bldP spid="83" grpId="0"/>
      <p:bldP spid="84" grpId="0"/>
      <p:bldP spid="85" grpId="0"/>
      <p:bldP spid="7" grpId="0"/>
      <p:bldP spid="87" grpId="0" animBg="1"/>
      <p:bldP spid="88" grpId="0" animBg="1"/>
      <p:bldP spid="89" grpId="0" animBg="1"/>
      <p:bldP spid="90" grpId="0" animBg="1"/>
      <p:bldP spid="40" grpId="0"/>
      <p:bldP spid="42" grpId="0"/>
      <p:bldP spid="45" grpId="0" animBg="1"/>
      <p:bldP spid="46" grpId="0" animBg="1"/>
      <p:bldP spid="47" grpId="0"/>
      <p:bldP spid="48" grpId="0"/>
      <p:bldP spid="49" grpId="0" animBg="1"/>
      <p:bldP spid="50" grpId="0"/>
      <p:bldP spid="51" grpId="0"/>
      <p:bldP spid="53" grpId="0"/>
      <p:bldP spid="54" grpId="0"/>
      <p:bldP spid="56" grpId="0"/>
      <p:bldP spid="58" grpId="0"/>
      <p:bldP spid="61" grpId="0"/>
      <p:bldP spid="62" grpId="0"/>
      <p:bldP spid="63" grpId="0"/>
      <p:bldP spid="64"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文字方塊 49"/>
          <p:cNvSpPr txBox="1"/>
          <p:nvPr/>
        </p:nvSpPr>
        <p:spPr>
          <a:xfrm>
            <a:off x="2029802" y="2033656"/>
            <a:ext cx="907572" cy="461665"/>
          </a:xfrm>
          <a:prstGeom prst="rect">
            <a:avLst/>
          </a:prstGeom>
          <a:noFill/>
        </p:spPr>
        <p:txBody>
          <a:bodyPr wrap="square" rtlCol="0">
            <a:spAutoFit/>
          </a:bodyPr>
          <a:lstStyle/>
          <a:p>
            <a:pPr algn="ctr"/>
            <a:r>
              <a:rPr lang="en-US" altLang="zh-TW" sz="2400"/>
              <a:t>L</a:t>
            </a:r>
            <a:r>
              <a:rPr lang="en-US" altLang="zh-TW" sz="2400" baseline="30000"/>
              <a:t>1</a:t>
            </a:r>
            <a:endParaRPr lang="zh-TW" altLang="en-US" sz="2400" baseline="30000"/>
          </a:p>
        </p:txBody>
      </p:sp>
      <p:sp>
        <p:nvSpPr>
          <p:cNvPr id="52" name="文字方塊 51"/>
          <p:cNvSpPr txBox="1"/>
          <p:nvPr/>
        </p:nvSpPr>
        <p:spPr>
          <a:xfrm>
            <a:off x="4265522" y="2045888"/>
            <a:ext cx="907572" cy="461665"/>
          </a:xfrm>
          <a:prstGeom prst="rect">
            <a:avLst/>
          </a:prstGeom>
          <a:noFill/>
        </p:spPr>
        <p:txBody>
          <a:bodyPr wrap="square" rtlCol="0">
            <a:spAutoFit/>
          </a:bodyPr>
          <a:lstStyle/>
          <a:p>
            <a:pPr algn="ctr"/>
            <a:r>
              <a:rPr lang="en-US" altLang="zh-TW" sz="2400"/>
              <a:t>L</a:t>
            </a:r>
            <a:r>
              <a:rPr lang="en-US" altLang="zh-TW" sz="2400" baseline="30000"/>
              <a:t>2</a:t>
            </a:r>
            <a:endParaRPr lang="zh-TW" altLang="en-US" sz="2400" baseline="30000"/>
          </a:p>
        </p:txBody>
      </p:sp>
      <p:sp>
        <p:nvSpPr>
          <p:cNvPr id="53" name="文字方塊 52"/>
          <p:cNvSpPr txBox="1"/>
          <p:nvPr/>
        </p:nvSpPr>
        <p:spPr>
          <a:xfrm>
            <a:off x="6501242" y="2020801"/>
            <a:ext cx="907572" cy="461665"/>
          </a:xfrm>
          <a:prstGeom prst="rect">
            <a:avLst/>
          </a:prstGeom>
          <a:noFill/>
        </p:spPr>
        <p:txBody>
          <a:bodyPr wrap="square" rtlCol="0">
            <a:spAutoFit/>
          </a:bodyPr>
          <a:lstStyle/>
          <a:p>
            <a:pPr algn="ctr"/>
            <a:r>
              <a:rPr lang="en-US" altLang="zh-TW" sz="2400"/>
              <a:t>L</a:t>
            </a:r>
            <a:r>
              <a:rPr lang="en-US" altLang="zh-TW" sz="2400" baseline="30000"/>
              <a:t>3</a:t>
            </a:r>
            <a:endParaRPr lang="zh-TW" altLang="en-US" sz="2400" baseline="30000"/>
          </a:p>
        </p:txBody>
      </p:sp>
      <p:sp>
        <p:nvSpPr>
          <p:cNvPr id="2" name="標題 1"/>
          <p:cNvSpPr>
            <a:spLocks noGrp="1"/>
          </p:cNvSpPr>
          <p:nvPr>
            <p:ph type="title"/>
          </p:nvPr>
        </p:nvSpPr>
        <p:spPr>
          <a:xfrm>
            <a:off x="304800" y="1143000"/>
            <a:ext cx="8229600" cy="1066800"/>
          </a:xfrm>
        </p:spPr>
        <p:txBody>
          <a:bodyPr/>
          <a:lstStyle/>
          <a:p>
            <a:r>
              <a:rPr lang="en-US" altLang="zh-TW" b="1">
                <a:solidFill>
                  <a:srgbClr val="0000FF"/>
                </a:solidFill>
                <a:latin typeface="Arial" charset="0"/>
                <a:ea typeface="Arial" charset="0"/>
                <a:cs typeface="Arial" charset="0"/>
              </a:rPr>
              <a:t>RNN</a:t>
            </a:r>
            <a:endParaRPr lang="zh-TW" altLang="en-US" b="1">
              <a:solidFill>
                <a:srgbClr val="0000FF"/>
              </a:solidFill>
              <a:latin typeface="Arial" charset="0"/>
              <a:ea typeface="Arial" charset="0"/>
              <a:cs typeface="Arial" charset="0"/>
            </a:endParaRPr>
          </a:p>
        </p:txBody>
      </p:sp>
      <p:grpSp>
        <p:nvGrpSpPr>
          <p:cNvPr id="8" name="群組 7"/>
          <p:cNvGrpSpPr/>
          <p:nvPr/>
        </p:nvGrpSpPr>
        <p:grpSpPr>
          <a:xfrm>
            <a:off x="1575889" y="2553465"/>
            <a:ext cx="6372281" cy="2732479"/>
            <a:chOff x="6241433" y="2599271"/>
            <a:chExt cx="6372281" cy="2732479"/>
          </a:xfrm>
        </p:grpSpPr>
        <p:sp>
          <p:nvSpPr>
            <p:cNvPr id="80" name="矩形 79"/>
            <p:cNvSpPr/>
            <p:nvPr/>
          </p:nvSpPr>
          <p:spPr>
            <a:xfrm>
              <a:off x="6241433" y="4895000"/>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1" name="矩形 90"/>
            <p:cNvSpPr/>
            <p:nvPr/>
          </p:nvSpPr>
          <p:spPr>
            <a:xfrm>
              <a:off x="6260482" y="3746789"/>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3" name="矩形 92"/>
            <p:cNvSpPr/>
            <p:nvPr/>
          </p:nvSpPr>
          <p:spPr>
            <a:xfrm>
              <a:off x="6283435" y="262559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4" name="矩形 93"/>
            <p:cNvSpPr/>
            <p:nvPr/>
          </p:nvSpPr>
          <p:spPr>
            <a:xfrm>
              <a:off x="8506494" y="4861217"/>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5" name="矩形 94"/>
            <p:cNvSpPr/>
            <p:nvPr/>
          </p:nvSpPr>
          <p:spPr>
            <a:xfrm>
              <a:off x="8525543" y="3747512"/>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6" name="矩形 95"/>
            <p:cNvSpPr/>
            <p:nvPr/>
          </p:nvSpPr>
          <p:spPr>
            <a:xfrm>
              <a:off x="8548496" y="2626322"/>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7" name="矩形 96"/>
            <p:cNvSpPr/>
            <p:nvPr/>
          </p:nvSpPr>
          <p:spPr>
            <a:xfrm>
              <a:off x="10749539" y="4860494"/>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8" name="矩形 97"/>
            <p:cNvSpPr/>
            <p:nvPr/>
          </p:nvSpPr>
          <p:spPr>
            <a:xfrm>
              <a:off x="10768588" y="3746789"/>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矩形 98"/>
            <p:cNvSpPr/>
            <p:nvPr/>
          </p:nvSpPr>
          <p:spPr>
            <a:xfrm>
              <a:off x="10791541" y="262559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0" name="向上箭號 99"/>
            <p:cNvSpPr/>
            <p:nvPr/>
          </p:nvSpPr>
          <p:spPr>
            <a:xfrm>
              <a:off x="6585634" y="4243712"/>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1" name="向上箭號 100"/>
            <p:cNvSpPr/>
            <p:nvPr/>
          </p:nvSpPr>
          <p:spPr>
            <a:xfrm>
              <a:off x="6585635" y="3100128"/>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2" name="文字方塊 101"/>
            <p:cNvSpPr txBox="1"/>
            <p:nvPr/>
          </p:nvSpPr>
          <p:spPr>
            <a:xfrm>
              <a:off x="6375761" y="4870085"/>
              <a:ext cx="907572" cy="461665"/>
            </a:xfrm>
            <a:prstGeom prst="rect">
              <a:avLst/>
            </a:prstGeom>
            <a:noFill/>
          </p:spPr>
          <p:txBody>
            <a:bodyPr wrap="square" rtlCol="0">
              <a:spAutoFit/>
            </a:bodyPr>
            <a:lstStyle/>
            <a:p>
              <a:pPr algn="ctr"/>
              <a:r>
                <a:rPr lang="en-US" altLang="zh-TW" sz="2400"/>
                <a:t>x</a:t>
              </a:r>
              <a:r>
                <a:rPr lang="en-US" altLang="zh-TW" sz="2400" baseline="30000"/>
                <a:t>1</a:t>
              </a:r>
              <a:endParaRPr lang="zh-TW" altLang="en-US" sz="2400" baseline="30000"/>
            </a:p>
          </p:txBody>
        </p:sp>
        <p:sp>
          <p:nvSpPr>
            <p:cNvPr id="103" name="文字方塊 102"/>
            <p:cNvSpPr txBox="1"/>
            <p:nvPr/>
          </p:nvSpPr>
          <p:spPr>
            <a:xfrm>
              <a:off x="8611757" y="4861217"/>
              <a:ext cx="907572" cy="461665"/>
            </a:xfrm>
            <a:prstGeom prst="rect">
              <a:avLst/>
            </a:prstGeom>
            <a:noFill/>
          </p:spPr>
          <p:txBody>
            <a:bodyPr wrap="square" rtlCol="0">
              <a:spAutoFit/>
            </a:bodyPr>
            <a:lstStyle/>
            <a:p>
              <a:pPr algn="ctr"/>
              <a:r>
                <a:rPr lang="en-US" altLang="zh-TW" sz="2400"/>
                <a:t>x</a:t>
              </a:r>
              <a:r>
                <a:rPr lang="en-US" altLang="zh-TW" sz="2400" baseline="30000"/>
                <a:t>2</a:t>
              </a:r>
              <a:endParaRPr lang="zh-TW" altLang="en-US" sz="2400" baseline="30000"/>
            </a:p>
          </p:txBody>
        </p:sp>
        <p:sp>
          <p:nvSpPr>
            <p:cNvPr id="104" name="文字方塊 103"/>
            <p:cNvSpPr txBox="1"/>
            <p:nvPr/>
          </p:nvSpPr>
          <p:spPr>
            <a:xfrm>
              <a:off x="10877755" y="4850759"/>
              <a:ext cx="907572" cy="461665"/>
            </a:xfrm>
            <a:prstGeom prst="rect">
              <a:avLst/>
            </a:prstGeom>
            <a:noFill/>
          </p:spPr>
          <p:txBody>
            <a:bodyPr wrap="square" rtlCol="0">
              <a:spAutoFit/>
            </a:bodyPr>
            <a:lstStyle/>
            <a:p>
              <a:pPr algn="ctr"/>
              <a:r>
                <a:rPr lang="en-US" altLang="zh-TW" sz="2400"/>
                <a:t>x</a:t>
              </a:r>
              <a:r>
                <a:rPr lang="en-US" altLang="zh-TW" sz="2400" baseline="30000"/>
                <a:t>3</a:t>
              </a:r>
              <a:endParaRPr lang="zh-TW" altLang="en-US" sz="2400" baseline="30000"/>
            </a:p>
          </p:txBody>
        </p:sp>
        <p:sp>
          <p:nvSpPr>
            <p:cNvPr id="105" name="文字方塊 104"/>
            <p:cNvSpPr txBox="1"/>
            <p:nvPr/>
          </p:nvSpPr>
          <p:spPr>
            <a:xfrm>
              <a:off x="6381031" y="2599271"/>
              <a:ext cx="907572" cy="461665"/>
            </a:xfrm>
            <a:prstGeom prst="rect">
              <a:avLst/>
            </a:prstGeom>
            <a:noFill/>
          </p:spPr>
          <p:txBody>
            <a:bodyPr wrap="square" rtlCol="0">
              <a:spAutoFit/>
            </a:bodyPr>
            <a:lstStyle/>
            <a:p>
              <a:pPr algn="ctr"/>
              <a:r>
                <a:rPr lang="en-US" altLang="zh-TW" sz="2400"/>
                <a:t>y</a:t>
              </a:r>
              <a:r>
                <a:rPr lang="en-US" altLang="zh-TW" sz="2400" baseline="30000"/>
                <a:t>1</a:t>
              </a:r>
              <a:endParaRPr lang="zh-TW" altLang="en-US" sz="2400" baseline="30000"/>
            </a:p>
          </p:txBody>
        </p:sp>
        <p:sp>
          <p:nvSpPr>
            <p:cNvPr id="106" name="文字方塊 105"/>
            <p:cNvSpPr txBox="1"/>
            <p:nvPr/>
          </p:nvSpPr>
          <p:spPr>
            <a:xfrm>
              <a:off x="8661118" y="2610089"/>
              <a:ext cx="907572" cy="461665"/>
            </a:xfrm>
            <a:prstGeom prst="rect">
              <a:avLst/>
            </a:prstGeom>
            <a:noFill/>
          </p:spPr>
          <p:txBody>
            <a:bodyPr wrap="square" rtlCol="0">
              <a:spAutoFit/>
            </a:bodyPr>
            <a:lstStyle/>
            <a:p>
              <a:pPr algn="ctr"/>
              <a:r>
                <a:rPr lang="en-US" altLang="zh-TW" sz="2400"/>
                <a:t>y</a:t>
              </a:r>
              <a:r>
                <a:rPr lang="en-US" altLang="zh-TW" sz="2400" baseline="30000"/>
                <a:t>2</a:t>
              </a:r>
              <a:endParaRPr lang="zh-TW" altLang="en-US" sz="2400" baseline="30000"/>
            </a:p>
          </p:txBody>
        </p:sp>
        <p:sp>
          <p:nvSpPr>
            <p:cNvPr id="107" name="文字方塊 106"/>
            <p:cNvSpPr txBox="1"/>
            <p:nvPr/>
          </p:nvSpPr>
          <p:spPr>
            <a:xfrm>
              <a:off x="10877755" y="2610854"/>
              <a:ext cx="907572" cy="461665"/>
            </a:xfrm>
            <a:prstGeom prst="rect">
              <a:avLst/>
            </a:prstGeom>
            <a:noFill/>
          </p:spPr>
          <p:txBody>
            <a:bodyPr wrap="square" rtlCol="0">
              <a:spAutoFit/>
            </a:bodyPr>
            <a:lstStyle/>
            <a:p>
              <a:pPr algn="ctr"/>
              <a:r>
                <a:rPr lang="en-US" altLang="zh-TW" sz="2400"/>
                <a:t>y</a:t>
              </a:r>
              <a:r>
                <a:rPr lang="en-US" altLang="zh-TW" sz="2400" baseline="30000"/>
                <a:t>3</a:t>
              </a:r>
              <a:endParaRPr lang="zh-TW" altLang="en-US" sz="2400" baseline="30000"/>
            </a:p>
          </p:txBody>
        </p:sp>
        <p:sp>
          <p:nvSpPr>
            <p:cNvPr id="108" name="向上箭號 107"/>
            <p:cNvSpPr/>
            <p:nvPr/>
          </p:nvSpPr>
          <p:spPr>
            <a:xfrm>
              <a:off x="8875612" y="4251165"/>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9" name="向上箭號 108"/>
            <p:cNvSpPr/>
            <p:nvPr/>
          </p:nvSpPr>
          <p:spPr>
            <a:xfrm>
              <a:off x="8875613" y="3107581"/>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0" name="向上箭號 109"/>
            <p:cNvSpPr/>
            <p:nvPr/>
          </p:nvSpPr>
          <p:spPr>
            <a:xfrm>
              <a:off x="11119582" y="4248291"/>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1" name="向上箭號 110"/>
            <p:cNvSpPr/>
            <p:nvPr/>
          </p:nvSpPr>
          <p:spPr>
            <a:xfrm>
              <a:off x="11119583" y="3104707"/>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2" name="向右箭號 111"/>
            <p:cNvSpPr/>
            <p:nvPr/>
          </p:nvSpPr>
          <p:spPr>
            <a:xfrm>
              <a:off x="7503030" y="374675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13" name="向右箭號 112"/>
            <p:cNvSpPr/>
            <p:nvPr/>
          </p:nvSpPr>
          <p:spPr>
            <a:xfrm>
              <a:off x="9763251" y="3746754"/>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15" name="文字方塊 114"/>
            <p:cNvSpPr txBox="1"/>
            <p:nvPr/>
          </p:nvSpPr>
          <p:spPr>
            <a:xfrm>
              <a:off x="6793514" y="4379999"/>
              <a:ext cx="642010" cy="461665"/>
            </a:xfrm>
            <a:prstGeom prst="rect">
              <a:avLst/>
            </a:prstGeom>
            <a:noFill/>
          </p:spPr>
          <p:txBody>
            <a:bodyPr wrap="square" rtlCol="0">
              <a:spAutoFit/>
            </a:bodyPr>
            <a:lstStyle/>
            <a:p>
              <a:pPr algn="ctr"/>
              <a:r>
                <a:rPr lang="en-US" altLang="zh-TW" sz="2400"/>
                <a:t>W</a:t>
              </a:r>
              <a:r>
                <a:rPr lang="en-US" altLang="zh-TW" sz="2400" baseline="30000"/>
                <a:t>i</a:t>
              </a:r>
              <a:endParaRPr lang="zh-TW" altLang="en-US" sz="2400" baseline="30000"/>
            </a:p>
          </p:txBody>
        </p:sp>
        <p:sp>
          <p:nvSpPr>
            <p:cNvPr id="117" name="文字方塊 116"/>
            <p:cNvSpPr txBox="1"/>
            <p:nvPr/>
          </p:nvSpPr>
          <p:spPr>
            <a:xfrm>
              <a:off x="6833525" y="3192847"/>
              <a:ext cx="631215" cy="461665"/>
            </a:xfrm>
            <a:prstGeom prst="rect">
              <a:avLst/>
            </a:prstGeom>
            <a:noFill/>
          </p:spPr>
          <p:txBody>
            <a:bodyPr wrap="square" rtlCol="0">
              <a:spAutoFit/>
            </a:bodyPr>
            <a:lstStyle/>
            <a:p>
              <a:pPr algn="ctr"/>
              <a:r>
                <a:rPr lang="en-US" altLang="zh-TW" sz="2400"/>
                <a:t>W</a:t>
              </a:r>
              <a:r>
                <a:rPr lang="en-US" altLang="zh-TW" sz="2400" baseline="30000"/>
                <a:t>o</a:t>
              </a:r>
              <a:endParaRPr lang="zh-TW" altLang="en-US" sz="2400" baseline="30000"/>
            </a:p>
          </p:txBody>
        </p:sp>
        <p:sp>
          <p:nvSpPr>
            <p:cNvPr id="119" name="文字方塊 118"/>
            <p:cNvSpPr txBox="1"/>
            <p:nvPr/>
          </p:nvSpPr>
          <p:spPr>
            <a:xfrm>
              <a:off x="11722942" y="3592746"/>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120" name="文字方塊 119"/>
            <p:cNvSpPr txBox="1"/>
            <p:nvPr/>
          </p:nvSpPr>
          <p:spPr>
            <a:xfrm>
              <a:off x="7627118" y="3410483"/>
              <a:ext cx="642010" cy="461665"/>
            </a:xfrm>
            <a:prstGeom prst="rect">
              <a:avLst/>
            </a:prstGeom>
            <a:noFill/>
          </p:spPr>
          <p:txBody>
            <a:bodyPr wrap="square" rtlCol="0">
              <a:spAutoFit/>
            </a:bodyPr>
            <a:lstStyle/>
            <a:p>
              <a:pPr algn="ctr"/>
              <a:r>
                <a:rPr lang="en-US" altLang="zh-TW" sz="2400" err="1"/>
                <a:t>W</a:t>
              </a:r>
              <a:r>
                <a:rPr lang="en-US" altLang="zh-TW" sz="2400" baseline="30000" err="1"/>
                <a:t>h</a:t>
              </a:r>
              <a:endParaRPr lang="zh-TW" altLang="en-US" sz="2400" baseline="30000"/>
            </a:p>
          </p:txBody>
        </p:sp>
        <p:sp>
          <p:nvSpPr>
            <p:cNvPr id="121" name="文字方塊 120"/>
            <p:cNvSpPr txBox="1"/>
            <p:nvPr/>
          </p:nvSpPr>
          <p:spPr>
            <a:xfrm>
              <a:off x="9838638" y="3423680"/>
              <a:ext cx="642010" cy="461665"/>
            </a:xfrm>
            <a:prstGeom prst="rect">
              <a:avLst/>
            </a:prstGeom>
            <a:noFill/>
          </p:spPr>
          <p:txBody>
            <a:bodyPr wrap="square" rtlCol="0">
              <a:spAutoFit/>
            </a:bodyPr>
            <a:lstStyle/>
            <a:p>
              <a:pPr algn="ctr"/>
              <a:r>
                <a:rPr lang="en-US" altLang="zh-TW" sz="2400" err="1"/>
                <a:t>W</a:t>
              </a:r>
              <a:r>
                <a:rPr lang="en-US" altLang="zh-TW" sz="2400" baseline="30000" err="1"/>
                <a:t>h</a:t>
              </a:r>
              <a:endParaRPr lang="zh-TW" altLang="en-US" sz="2400" baseline="30000"/>
            </a:p>
          </p:txBody>
        </p:sp>
        <p:sp>
          <p:nvSpPr>
            <p:cNvPr id="122" name="文字方塊 121"/>
            <p:cNvSpPr txBox="1"/>
            <p:nvPr/>
          </p:nvSpPr>
          <p:spPr>
            <a:xfrm>
              <a:off x="9078635" y="4379999"/>
              <a:ext cx="642010" cy="461665"/>
            </a:xfrm>
            <a:prstGeom prst="rect">
              <a:avLst/>
            </a:prstGeom>
            <a:noFill/>
          </p:spPr>
          <p:txBody>
            <a:bodyPr wrap="square" rtlCol="0">
              <a:spAutoFit/>
            </a:bodyPr>
            <a:lstStyle/>
            <a:p>
              <a:pPr algn="ctr"/>
              <a:r>
                <a:rPr lang="en-US" altLang="zh-TW" sz="2400"/>
                <a:t>W</a:t>
              </a:r>
              <a:r>
                <a:rPr lang="en-US" altLang="zh-TW" sz="2400" baseline="30000"/>
                <a:t>i</a:t>
              </a:r>
              <a:endParaRPr lang="zh-TW" altLang="en-US" sz="2400" baseline="30000"/>
            </a:p>
          </p:txBody>
        </p:sp>
        <p:sp>
          <p:nvSpPr>
            <p:cNvPr id="123" name="文字方塊 122"/>
            <p:cNvSpPr txBox="1"/>
            <p:nvPr/>
          </p:nvSpPr>
          <p:spPr>
            <a:xfrm>
              <a:off x="9118646" y="3192847"/>
              <a:ext cx="631215" cy="461665"/>
            </a:xfrm>
            <a:prstGeom prst="rect">
              <a:avLst/>
            </a:prstGeom>
            <a:noFill/>
          </p:spPr>
          <p:txBody>
            <a:bodyPr wrap="square" rtlCol="0">
              <a:spAutoFit/>
            </a:bodyPr>
            <a:lstStyle/>
            <a:p>
              <a:pPr algn="ctr"/>
              <a:r>
                <a:rPr lang="en-US" altLang="zh-TW" sz="2400"/>
                <a:t>W</a:t>
              </a:r>
              <a:r>
                <a:rPr lang="en-US" altLang="zh-TW" sz="2400" baseline="30000"/>
                <a:t>o</a:t>
              </a:r>
              <a:endParaRPr lang="zh-TW" altLang="en-US" sz="2400" baseline="30000"/>
            </a:p>
          </p:txBody>
        </p:sp>
        <p:sp>
          <p:nvSpPr>
            <p:cNvPr id="124" name="文字方塊 123"/>
            <p:cNvSpPr txBox="1"/>
            <p:nvPr/>
          </p:nvSpPr>
          <p:spPr>
            <a:xfrm>
              <a:off x="11347716" y="4397901"/>
              <a:ext cx="642010" cy="461665"/>
            </a:xfrm>
            <a:prstGeom prst="rect">
              <a:avLst/>
            </a:prstGeom>
            <a:noFill/>
          </p:spPr>
          <p:txBody>
            <a:bodyPr wrap="square" rtlCol="0">
              <a:spAutoFit/>
            </a:bodyPr>
            <a:lstStyle/>
            <a:p>
              <a:pPr algn="ctr"/>
              <a:r>
                <a:rPr lang="en-US" altLang="zh-TW" sz="2400"/>
                <a:t>W</a:t>
              </a:r>
              <a:r>
                <a:rPr lang="en-US" altLang="zh-TW" sz="2400" baseline="30000"/>
                <a:t>i</a:t>
              </a:r>
              <a:endParaRPr lang="zh-TW" altLang="en-US" sz="2400" baseline="30000"/>
            </a:p>
          </p:txBody>
        </p:sp>
        <p:sp>
          <p:nvSpPr>
            <p:cNvPr id="125" name="文字方塊 124"/>
            <p:cNvSpPr txBox="1"/>
            <p:nvPr/>
          </p:nvSpPr>
          <p:spPr>
            <a:xfrm>
              <a:off x="11387727" y="3210749"/>
              <a:ext cx="631215" cy="461665"/>
            </a:xfrm>
            <a:prstGeom prst="rect">
              <a:avLst/>
            </a:prstGeom>
            <a:noFill/>
          </p:spPr>
          <p:txBody>
            <a:bodyPr wrap="square" rtlCol="0">
              <a:spAutoFit/>
            </a:bodyPr>
            <a:lstStyle/>
            <a:p>
              <a:pPr algn="ctr"/>
              <a:r>
                <a:rPr lang="en-US" altLang="zh-TW" sz="2400"/>
                <a:t>W</a:t>
              </a:r>
              <a:r>
                <a:rPr lang="en-US" altLang="zh-TW" sz="2400" baseline="30000"/>
                <a:t>o</a:t>
              </a:r>
              <a:endParaRPr lang="zh-TW" altLang="en-US" sz="2400" baseline="30000"/>
            </a:p>
          </p:txBody>
        </p:sp>
      </p:grpSp>
      <mc:AlternateContent xmlns:mc="http://schemas.openxmlformats.org/markup-compatibility/2006" xmlns:a14="http://schemas.microsoft.com/office/drawing/2010/main">
        <mc:Choice Requires="a14">
          <p:sp>
            <p:nvSpPr>
              <p:cNvPr id="43" name="矩形 42"/>
              <p:cNvSpPr/>
              <p:nvPr/>
            </p:nvSpPr>
            <p:spPr>
              <a:xfrm>
                <a:off x="1867097" y="1538673"/>
                <a:ext cx="576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a:p>
            </p:txBody>
          </p:sp>
        </mc:Choice>
        <mc:Fallback xmlns="">
          <p:sp>
            <p:nvSpPr>
              <p:cNvPr id="43" name="矩形 42"/>
              <p:cNvSpPr>
                <a:spLocks noRot="1" noChangeAspect="1" noMove="1" noResize="1" noEditPoints="1" noAdjustHandles="1" noChangeArrowheads="1" noChangeShapeType="1" noTextEdit="1"/>
              </p:cNvSpPr>
              <p:nvPr/>
            </p:nvSpPr>
            <p:spPr>
              <a:xfrm>
                <a:off x="1867097" y="1538673"/>
                <a:ext cx="576119" cy="461665"/>
              </a:xfrm>
              <a:prstGeom prst="rect">
                <a:avLst/>
              </a:prstGeom>
              <a:blipFill>
                <a:blip r:embed="rId3"/>
                <a:stretch>
                  <a:fillRect t="-1316" r="-1684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167313" y="1538673"/>
                <a:ext cx="5827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a:p>
            </p:txBody>
          </p:sp>
        </mc:Choice>
        <mc:Fallback xmlns="">
          <p:sp>
            <p:nvSpPr>
              <p:cNvPr id="44" name="矩形 43"/>
              <p:cNvSpPr>
                <a:spLocks noRot="1" noChangeAspect="1" noMove="1" noResize="1" noEditPoints="1" noAdjustHandles="1" noChangeArrowheads="1" noChangeShapeType="1" noTextEdit="1"/>
              </p:cNvSpPr>
              <p:nvPr/>
            </p:nvSpPr>
            <p:spPr>
              <a:xfrm>
                <a:off x="4167313" y="1538673"/>
                <a:ext cx="582724" cy="461665"/>
              </a:xfrm>
              <a:prstGeom prst="rect">
                <a:avLst/>
              </a:prstGeom>
              <a:blipFill>
                <a:blip r:embed="rId4"/>
                <a:stretch>
                  <a:fillRect t="-1316" r="-1684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428054" y="1558744"/>
                <a:ext cx="5827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a:p>
            </p:txBody>
          </p:sp>
        </mc:Choice>
        <mc:Fallback xmlns="">
          <p:sp>
            <p:nvSpPr>
              <p:cNvPr id="45" name="矩形 44"/>
              <p:cNvSpPr>
                <a:spLocks noRot="1" noChangeAspect="1" noMove="1" noResize="1" noEditPoints="1" noAdjustHandles="1" noChangeArrowheads="1" noChangeShapeType="1" noTextEdit="1"/>
              </p:cNvSpPr>
              <p:nvPr/>
            </p:nvSpPr>
            <p:spPr>
              <a:xfrm>
                <a:off x="6428054" y="1558744"/>
                <a:ext cx="582724" cy="461665"/>
              </a:xfrm>
              <a:prstGeom prst="rect">
                <a:avLst/>
              </a:prstGeom>
              <a:blipFill>
                <a:blip r:embed="rId5"/>
                <a:stretch>
                  <a:fillRect t="-1333" r="-16667" b="-13333"/>
                </a:stretch>
              </a:blipFill>
            </p:spPr>
            <p:txBody>
              <a:bodyPr/>
              <a:lstStyle/>
              <a:p>
                <a:r>
                  <a:rPr lang="en-US">
                    <a:noFill/>
                  </a:rPr>
                  <a:t> </a:t>
                </a:r>
              </a:p>
            </p:txBody>
          </p:sp>
        </mc:Fallback>
      </mc:AlternateContent>
      <p:sp>
        <p:nvSpPr>
          <p:cNvPr id="46" name="上-下雙向箭號 45"/>
          <p:cNvSpPr/>
          <p:nvPr/>
        </p:nvSpPr>
        <p:spPr>
          <a:xfrm>
            <a:off x="1972288" y="1985944"/>
            <a:ext cx="277545" cy="55709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上-下雙向箭號 47"/>
          <p:cNvSpPr/>
          <p:nvPr/>
        </p:nvSpPr>
        <p:spPr>
          <a:xfrm>
            <a:off x="4269919" y="1992638"/>
            <a:ext cx="277545" cy="55709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9" name="上-下雙向箭號 48"/>
          <p:cNvSpPr/>
          <p:nvPr/>
        </p:nvSpPr>
        <p:spPr>
          <a:xfrm>
            <a:off x="6502491" y="1998166"/>
            <a:ext cx="277545" cy="55709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矩形 50"/>
          <p:cNvSpPr/>
          <p:nvPr/>
        </p:nvSpPr>
        <p:spPr>
          <a:xfrm>
            <a:off x="2643994" y="6094102"/>
            <a:ext cx="5434501"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Backpropagation through time (BPTT)</a:t>
            </a:r>
            <a:endParaRPr lang="zh-TW" altLang="en-US" sz="2400"/>
          </a:p>
        </p:txBody>
      </p:sp>
      <p:sp>
        <p:nvSpPr>
          <p:cNvPr id="3" name="文字方塊 2"/>
          <p:cNvSpPr txBox="1"/>
          <p:nvPr/>
        </p:nvSpPr>
        <p:spPr>
          <a:xfrm>
            <a:off x="2059106" y="712707"/>
            <a:ext cx="3250637"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200"/>
              <a:t>How to train?</a:t>
            </a:r>
            <a:endParaRPr lang="zh-TW" altLang="en-US" sz="3200"/>
          </a:p>
        </p:txBody>
      </p:sp>
      <p:sp>
        <p:nvSpPr>
          <p:cNvPr id="54" name="矩形 53"/>
          <p:cNvSpPr/>
          <p:nvPr/>
        </p:nvSpPr>
        <p:spPr>
          <a:xfrm>
            <a:off x="2372166" y="151129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target</a:t>
            </a:r>
            <a:endParaRPr lang="zh-TW" altLang="en-US" sz="2400"/>
          </a:p>
        </p:txBody>
      </p:sp>
      <p:sp>
        <p:nvSpPr>
          <p:cNvPr id="55" name="矩形 54"/>
          <p:cNvSpPr/>
          <p:nvPr/>
        </p:nvSpPr>
        <p:spPr>
          <a:xfrm>
            <a:off x="4705148" y="1501810"/>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target</a:t>
            </a:r>
            <a:endParaRPr lang="zh-TW" altLang="en-US" sz="2400"/>
          </a:p>
        </p:txBody>
      </p:sp>
      <p:sp>
        <p:nvSpPr>
          <p:cNvPr id="56" name="矩形 55"/>
          <p:cNvSpPr/>
          <p:nvPr/>
        </p:nvSpPr>
        <p:spPr>
          <a:xfrm>
            <a:off x="6955028" y="1515082"/>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target</a:t>
            </a:r>
            <a:endParaRPr lang="zh-TW" altLang="en-US" sz="2400"/>
          </a:p>
        </p:txBody>
      </p:sp>
      <p:sp>
        <p:nvSpPr>
          <p:cNvPr id="57" name="矩形 56"/>
          <p:cNvSpPr/>
          <p:nvPr/>
        </p:nvSpPr>
        <p:spPr>
          <a:xfrm>
            <a:off x="2257935" y="4351488"/>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p:nvSpPr>
        <p:spPr>
          <a:xfrm>
            <a:off x="2287184" y="3169884"/>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3045031" y="3377873"/>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73993" y="5473167"/>
            <a:ext cx="8478196" cy="523220"/>
          </a:xfrm>
          <a:prstGeom prst="rect">
            <a:avLst/>
          </a:prstGeom>
          <a:noFill/>
        </p:spPr>
        <p:txBody>
          <a:bodyPr wrap="square" rtlCol="0">
            <a:spAutoFit/>
          </a:bodyPr>
          <a:lstStyle/>
          <a:p>
            <a:r>
              <a:rPr lang="en-US" altLang="zh-TW" sz="2800"/>
              <a:t>Find the network parameters to minimize the total cost:</a:t>
            </a:r>
            <a:endParaRPr lang="zh-TW" altLang="en-US" sz="2800"/>
          </a:p>
        </p:txBody>
      </p:sp>
      <p:sp>
        <p:nvSpPr>
          <p:cNvPr id="61" name="矩形 60"/>
          <p:cNvSpPr/>
          <p:nvPr/>
        </p:nvSpPr>
        <p:spPr>
          <a:xfrm>
            <a:off x="4518880" y="4364366"/>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4548129" y="3182762"/>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5305976" y="3390751"/>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6805230" y="4348884"/>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6834479" y="3167280"/>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2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43" grpId="0"/>
      <p:bldP spid="44" grpId="0"/>
      <p:bldP spid="45" grpId="0"/>
      <p:bldP spid="46" grpId="0" animBg="1"/>
      <p:bldP spid="48" grpId="0" animBg="1"/>
      <p:bldP spid="49" grpId="0" animBg="1"/>
      <p:bldP spid="51" grpId="0" animBg="1"/>
      <p:bldP spid="3" grpId="0" animBg="1"/>
      <p:bldP spid="54" grpId="0" animBg="1"/>
      <p:bldP spid="55" grpId="0" animBg="1"/>
      <p:bldP spid="56" grpId="0" animBg="1"/>
      <p:bldP spid="57" grpId="0" animBg="1"/>
      <p:bldP spid="58" grpId="0" animBg="1"/>
      <p:bldP spid="59" grpId="0" animBg="1"/>
      <p:bldP spid="4" grpId="0"/>
      <p:bldP spid="61" grpId="0" animBg="1"/>
      <p:bldP spid="62" grpId="0" animBg="1"/>
      <p:bldP spid="63" grpId="0" animBg="1"/>
      <p:bldP spid="65" grpId="0" animBg="1"/>
      <p:bldP spid="6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字方塊 49"/>
          <p:cNvSpPr txBox="1"/>
          <p:nvPr/>
        </p:nvSpPr>
        <p:spPr>
          <a:xfrm>
            <a:off x="2029802" y="2033656"/>
            <a:ext cx="907572" cy="461665"/>
          </a:xfrm>
          <a:prstGeom prst="rect">
            <a:avLst/>
          </a:prstGeom>
          <a:noFill/>
        </p:spPr>
        <p:txBody>
          <a:bodyPr wrap="square" rtlCol="0">
            <a:spAutoFit/>
          </a:bodyPr>
          <a:lstStyle/>
          <a:p>
            <a:pPr algn="ctr"/>
            <a:r>
              <a:rPr lang="en-US" altLang="zh-TW" sz="2400"/>
              <a:t>L</a:t>
            </a:r>
            <a:r>
              <a:rPr lang="en-US" altLang="zh-TW" sz="2400" baseline="30000"/>
              <a:t>1</a:t>
            </a:r>
            <a:endParaRPr lang="zh-TW" altLang="en-US" sz="2400" baseline="30000"/>
          </a:p>
        </p:txBody>
      </p:sp>
      <p:sp>
        <p:nvSpPr>
          <p:cNvPr id="52" name="文字方塊 51"/>
          <p:cNvSpPr txBox="1"/>
          <p:nvPr/>
        </p:nvSpPr>
        <p:spPr>
          <a:xfrm>
            <a:off x="4265522" y="2045888"/>
            <a:ext cx="907572" cy="461665"/>
          </a:xfrm>
          <a:prstGeom prst="rect">
            <a:avLst/>
          </a:prstGeom>
          <a:noFill/>
        </p:spPr>
        <p:txBody>
          <a:bodyPr wrap="square" rtlCol="0">
            <a:spAutoFit/>
          </a:bodyPr>
          <a:lstStyle/>
          <a:p>
            <a:pPr algn="ctr"/>
            <a:r>
              <a:rPr lang="en-US" altLang="zh-TW" sz="2400"/>
              <a:t>L</a:t>
            </a:r>
            <a:r>
              <a:rPr lang="en-US" altLang="zh-TW" sz="2400" baseline="30000"/>
              <a:t>2</a:t>
            </a:r>
            <a:endParaRPr lang="zh-TW" altLang="en-US" sz="2400" baseline="30000"/>
          </a:p>
        </p:txBody>
      </p:sp>
      <p:sp>
        <p:nvSpPr>
          <p:cNvPr id="53" name="文字方塊 52"/>
          <p:cNvSpPr txBox="1"/>
          <p:nvPr/>
        </p:nvSpPr>
        <p:spPr>
          <a:xfrm>
            <a:off x="6501242" y="2020801"/>
            <a:ext cx="907572" cy="461665"/>
          </a:xfrm>
          <a:prstGeom prst="rect">
            <a:avLst/>
          </a:prstGeom>
          <a:noFill/>
        </p:spPr>
        <p:txBody>
          <a:bodyPr wrap="square" rtlCol="0">
            <a:spAutoFit/>
          </a:bodyPr>
          <a:lstStyle/>
          <a:p>
            <a:pPr algn="ctr"/>
            <a:r>
              <a:rPr lang="en-US" altLang="zh-TW" sz="2400"/>
              <a:t>L</a:t>
            </a:r>
            <a:r>
              <a:rPr lang="en-US" altLang="zh-TW" sz="2400" baseline="30000"/>
              <a:t>3</a:t>
            </a:r>
            <a:endParaRPr lang="zh-TW" altLang="en-US" sz="2400" baseline="30000"/>
          </a:p>
        </p:txBody>
      </p:sp>
      <p:sp>
        <p:nvSpPr>
          <p:cNvPr id="2" name="標題 1"/>
          <p:cNvSpPr>
            <a:spLocks noGrp="1"/>
          </p:cNvSpPr>
          <p:nvPr>
            <p:ph type="title"/>
          </p:nvPr>
        </p:nvSpPr>
        <p:spPr>
          <a:xfrm>
            <a:off x="304800" y="1143000"/>
            <a:ext cx="8229600" cy="1066800"/>
          </a:xfrm>
        </p:spPr>
        <p:txBody>
          <a:bodyPr/>
          <a:lstStyle/>
          <a:p>
            <a:r>
              <a:rPr lang="en-US" altLang="zh-TW" b="1">
                <a:solidFill>
                  <a:schemeClr val="accent2">
                    <a:lumMod val="75000"/>
                  </a:schemeClr>
                </a:solidFill>
                <a:latin typeface="+mj-ea"/>
                <a:cs typeface="Arial" charset="0"/>
              </a:rPr>
              <a:t>RNN</a:t>
            </a:r>
            <a:endParaRPr lang="zh-TW" altLang="en-US" b="1">
              <a:solidFill>
                <a:schemeClr val="accent2">
                  <a:lumMod val="75000"/>
                </a:schemeClr>
              </a:solidFill>
              <a:latin typeface="+mj-ea"/>
              <a:cs typeface="Arial" charset="0"/>
            </a:endParaRPr>
          </a:p>
        </p:txBody>
      </p:sp>
      <p:grpSp>
        <p:nvGrpSpPr>
          <p:cNvPr id="8" name="群組 7"/>
          <p:cNvGrpSpPr/>
          <p:nvPr/>
        </p:nvGrpSpPr>
        <p:grpSpPr>
          <a:xfrm>
            <a:off x="1575889" y="2553465"/>
            <a:ext cx="6372281" cy="2732479"/>
            <a:chOff x="6241433" y="2599271"/>
            <a:chExt cx="6372281" cy="2732479"/>
          </a:xfrm>
        </p:grpSpPr>
        <p:sp>
          <p:nvSpPr>
            <p:cNvPr id="80" name="矩形 79"/>
            <p:cNvSpPr/>
            <p:nvPr/>
          </p:nvSpPr>
          <p:spPr>
            <a:xfrm>
              <a:off x="6241433" y="4895000"/>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1" name="矩形 90"/>
            <p:cNvSpPr/>
            <p:nvPr/>
          </p:nvSpPr>
          <p:spPr>
            <a:xfrm>
              <a:off x="6260482" y="3746789"/>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3" name="矩形 92"/>
            <p:cNvSpPr/>
            <p:nvPr/>
          </p:nvSpPr>
          <p:spPr>
            <a:xfrm>
              <a:off x="6283435" y="262559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4" name="矩形 93"/>
            <p:cNvSpPr/>
            <p:nvPr/>
          </p:nvSpPr>
          <p:spPr>
            <a:xfrm>
              <a:off x="8506494" y="4861217"/>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5" name="矩形 94"/>
            <p:cNvSpPr/>
            <p:nvPr/>
          </p:nvSpPr>
          <p:spPr>
            <a:xfrm>
              <a:off x="8525543" y="3747512"/>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6" name="矩形 95"/>
            <p:cNvSpPr/>
            <p:nvPr/>
          </p:nvSpPr>
          <p:spPr>
            <a:xfrm>
              <a:off x="8548496" y="2626322"/>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7" name="矩形 96"/>
            <p:cNvSpPr/>
            <p:nvPr/>
          </p:nvSpPr>
          <p:spPr>
            <a:xfrm>
              <a:off x="10749539" y="4860494"/>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8" name="矩形 97"/>
            <p:cNvSpPr/>
            <p:nvPr/>
          </p:nvSpPr>
          <p:spPr>
            <a:xfrm>
              <a:off x="10768588" y="3746789"/>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矩形 98"/>
            <p:cNvSpPr/>
            <p:nvPr/>
          </p:nvSpPr>
          <p:spPr>
            <a:xfrm>
              <a:off x="10791541" y="2625599"/>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0" name="向上箭號 99"/>
            <p:cNvSpPr/>
            <p:nvPr/>
          </p:nvSpPr>
          <p:spPr>
            <a:xfrm>
              <a:off x="6585634" y="4243712"/>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1" name="向上箭號 100"/>
            <p:cNvSpPr/>
            <p:nvPr/>
          </p:nvSpPr>
          <p:spPr>
            <a:xfrm>
              <a:off x="6585635" y="3100128"/>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2" name="文字方塊 101"/>
            <p:cNvSpPr txBox="1"/>
            <p:nvPr/>
          </p:nvSpPr>
          <p:spPr>
            <a:xfrm>
              <a:off x="6375761" y="4870085"/>
              <a:ext cx="907572" cy="461665"/>
            </a:xfrm>
            <a:prstGeom prst="rect">
              <a:avLst/>
            </a:prstGeom>
            <a:noFill/>
          </p:spPr>
          <p:txBody>
            <a:bodyPr wrap="square" rtlCol="0">
              <a:spAutoFit/>
            </a:bodyPr>
            <a:lstStyle/>
            <a:p>
              <a:pPr algn="ctr"/>
              <a:r>
                <a:rPr lang="en-US" altLang="zh-TW" sz="2400"/>
                <a:t>x</a:t>
              </a:r>
              <a:r>
                <a:rPr lang="en-US" altLang="zh-TW" sz="2400" baseline="30000"/>
                <a:t>1</a:t>
              </a:r>
              <a:endParaRPr lang="zh-TW" altLang="en-US" sz="2400" baseline="30000"/>
            </a:p>
          </p:txBody>
        </p:sp>
        <p:sp>
          <p:nvSpPr>
            <p:cNvPr id="103" name="文字方塊 102"/>
            <p:cNvSpPr txBox="1"/>
            <p:nvPr/>
          </p:nvSpPr>
          <p:spPr>
            <a:xfrm>
              <a:off x="8611757" y="4861217"/>
              <a:ext cx="907572" cy="461665"/>
            </a:xfrm>
            <a:prstGeom prst="rect">
              <a:avLst/>
            </a:prstGeom>
            <a:noFill/>
          </p:spPr>
          <p:txBody>
            <a:bodyPr wrap="square" rtlCol="0">
              <a:spAutoFit/>
            </a:bodyPr>
            <a:lstStyle/>
            <a:p>
              <a:pPr algn="ctr"/>
              <a:r>
                <a:rPr lang="en-US" altLang="zh-TW" sz="2400"/>
                <a:t>x</a:t>
              </a:r>
              <a:r>
                <a:rPr lang="en-US" altLang="zh-TW" sz="2400" baseline="30000"/>
                <a:t>2</a:t>
              </a:r>
              <a:endParaRPr lang="zh-TW" altLang="en-US" sz="2400" baseline="30000"/>
            </a:p>
          </p:txBody>
        </p:sp>
        <p:sp>
          <p:nvSpPr>
            <p:cNvPr id="104" name="文字方塊 103"/>
            <p:cNvSpPr txBox="1"/>
            <p:nvPr/>
          </p:nvSpPr>
          <p:spPr>
            <a:xfrm>
              <a:off x="10877755" y="4850759"/>
              <a:ext cx="907572" cy="461665"/>
            </a:xfrm>
            <a:prstGeom prst="rect">
              <a:avLst/>
            </a:prstGeom>
            <a:noFill/>
          </p:spPr>
          <p:txBody>
            <a:bodyPr wrap="square" rtlCol="0">
              <a:spAutoFit/>
            </a:bodyPr>
            <a:lstStyle/>
            <a:p>
              <a:pPr algn="ctr"/>
              <a:r>
                <a:rPr lang="en-US" altLang="zh-TW" sz="2400"/>
                <a:t>x</a:t>
              </a:r>
              <a:r>
                <a:rPr lang="en-US" altLang="zh-TW" sz="2400" baseline="30000"/>
                <a:t>3</a:t>
              </a:r>
              <a:endParaRPr lang="zh-TW" altLang="en-US" sz="2400" baseline="30000"/>
            </a:p>
          </p:txBody>
        </p:sp>
        <p:sp>
          <p:nvSpPr>
            <p:cNvPr id="105" name="文字方塊 104"/>
            <p:cNvSpPr txBox="1"/>
            <p:nvPr/>
          </p:nvSpPr>
          <p:spPr>
            <a:xfrm>
              <a:off x="6381031" y="2599271"/>
              <a:ext cx="907572" cy="461665"/>
            </a:xfrm>
            <a:prstGeom prst="rect">
              <a:avLst/>
            </a:prstGeom>
            <a:noFill/>
          </p:spPr>
          <p:txBody>
            <a:bodyPr wrap="square" rtlCol="0">
              <a:spAutoFit/>
            </a:bodyPr>
            <a:lstStyle/>
            <a:p>
              <a:pPr algn="ctr"/>
              <a:r>
                <a:rPr lang="en-US" altLang="zh-TW" sz="2400"/>
                <a:t>y</a:t>
              </a:r>
              <a:r>
                <a:rPr lang="en-US" altLang="zh-TW" sz="2400" baseline="30000"/>
                <a:t>1</a:t>
              </a:r>
              <a:endParaRPr lang="zh-TW" altLang="en-US" sz="2400" baseline="30000"/>
            </a:p>
          </p:txBody>
        </p:sp>
        <p:sp>
          <p:nvSpPr>
            <p:cNvPr id="106" name="文字方塊 105"/>
            <p:cNvSpPr txBox="1"/>
            <p:nvPr/>
          </p:nvSpPr>
          <p:spPr>
            <a:xfrm>
              <a:off x="8661118" y="2610089"/>
              <a:ext cx="907572" cy="461665"/>
            </a:xfrm>
            <a:prstGeom prst="rect">
              <a:avLst/>
            </a:prstGeom>
            <a:noFill/>
          </p:spPr>
          <p:txBody>
            <a:bodyPr wrap="square" rtlCol="0">
              <a:spAutoFit/>
            </a:bodyPr>
            <a:lstStyle/>
            <a:p>
              <a:pPr algn="ctr"/>
              <a:r>
                <a:rPr lang="en-US" altLang="zh-TW" sz="2400"/>
                <a:t>y</a:t>
              </a:r>
              <a:r>
                <a:rPr lang="en-US" altLang="zh-TW" sz="2400" baseline="30000"/>
                <a:t>2</a:t>
              </a:r>
              <a:endParaRPr lang="zh-TW" altLang="en-US" sz="2400" baseline="30000"/>
            </a:p>
          </p:txBody>
        </p:sp>
        <p:sp>
          <p:nvSpPr>
            <p:cNvPr id="107" name="文字方塊 106"/>
            <p:cNvSpPr txBox="1"/>
            <p:nvPr/>
          </p:nvSpPr>
          <p:spPr>
            <a:xfrm>
              <a:off x="10877755" y="2610854"/>
              <a:ext cx="907572" cy="461665"/>
            </a:xfrm>
            <a:prstGeom prst="rect">
              <a:avLst/>
            </a:prstGeom>
            <a:noFill/>
          </p:spPr>
          <p:txBody>
            <a:bodyPr wrap="square" rtlCol="0">
              <a:spAutoFit/>
            </a:bodyPr>
            <a:lstStyle/>
            <a:p>
              <a:pPr algn="ctr"/>
              <a:r>
                <a:rPr lang="en-US" altLang="zh-TW" sz="2400"/>
                <a:t>y</a:t>
              </a:r>
              <a:r>
                <a:rPr lang="en-US" altLang="zh-TW" sz="2400" baseline="30000"/>
                <a:t>3</a:t>
              </a:r>
              <a:endParaRPr lang="zh-TW" altLang="en-US" sz="2400" baseline="30000"/>
            </a:p>
          </p:txBody>
        </p:sp>
        <p:sp>
          <p:nvSpPr>
            <p:cNvPr id="108" name="向上箭號 107"/>
            <p:cNvSpPr/>
            <p:nvPr/>
          </p:nvSpPr>
          <p:spPr>
            <a:xfrm>
              <a:off x="8875612" y="4251165"/>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9" name="向上箭號 108"/>
            <p:cNvSpPr/>
            <p:nvPr/>
          </p:nvSpPr>
          <p:spPr>
            <a:xfrm>
              <a:off x="8875613" y="3107581"/>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0" name="向上箭號 109"/>
            <p:cNvSpPr/>
            <p:nvPr/>
          </p:nvSpPr>
          <p:spPr>
            <a:xfrm>
              <a:off x="11119582" y="4248291"/>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1" name="向上箭號 110"/>
            <p:cNvSpPr/>
            <p:nvPr/>
          </p:nvSpPr>
          <p:spPr>
            <a:xfrm>
              <a:off x="11119583" y="3104707"/>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2" name="向右箭號 111"/>
            <p:cNvSpPr/>
            <p:nvPr/>
          </p:nvSpPr>
          <p:spPr>
            <a:xfrm>
              <a:off x="7503030" y="374675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13" name="向右箭號 112"/>
            <p:cNvSpPr/>
            <p:nvPr/>
          </p:nvSpPr>
          <p:spPr>
            <a:xfrm>
              <a:off x="9763251" y="3746754"/>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15" name="文字方塊 114"/>
            <p:cNvSpPr txBox="1"/>
            <p:nvPr/>
          </p:nvSpPr>
          <p:spPr>
            <a:xfrm>
              <a:off x="6793514" y="4379999"/>
              <a:ext cx="642010" cy="461665"/>
            </a:xfrm>
            <a:prstGeom prst="rect">
              <a:avLst/>
            </a:prstGeom>
            <a:noFill/>
          </p:spPr>
          <p:txBody>
            <a:bodyPr wrap="square" rtlCol="0">
              <a:spAutoFit/>
            </a:bodyPr>
            <a:lstStyle/>
            <a:p>
              <a:pPr algn="ctr"/>
              <a:r>
                <a:rPr lang="en-US" altLang="zh-TW" sz="2400"/>
                <a:t>W</a:t>
              </a:r>
              <a:r>
                <a:rPr lang="en-US" altLang="zh-TW" sz="2400" baseline="30000"/>
                <a:t>i</a:t>
              </a:r>
              <a:endParaRPr lang="zh-TW" altLang="en-US" sz="2400" baseline="30000"/>
            </a:p>
          </p:txBody>
        </p:sp>
        <p:sp>
          <p:nvSpPr>
            <p:cNvPr id="117" name="文字方塊 116"/>
            <p:cNvSpPr txBox="1"/>
            <p:nvPr/>
          </p:nvSpPr>
          <p:spPr>
            <a:xfrm>
              <a:off x="6833525" y="3192847"/>
              <a:ext cx="631215" cy="461665"/>
            </a:xfrm>
            <a:prstGeom prst="rect">
              <a:avLst/>
            </a:prstGeom>
            <a:noFill/>
          </p:spPr>
          <p:txBody>
            <a:bodyPr wrap="square" rtlCol="0">
              <a:spAutoFit/>
            </a:bodyPr>
            <a:lstStyle/>
            <a:p>
              <a:pPr algn="ctr"/>
              <a:r>
                <a:rPr lang="en-US" altLang="zh-TW" sz="2400"/>
                <a:t>W</a:t>
              </a:r>
              <a:r>
                <a:rPr lang="en-US" altLang="zh-TW" sz="2400" baseline="30000"/>
                <a:t>o</a:t>
              </a:r>
              <a:endParaRPr lang="zh-TW" altLang="en-US" sz="2400" baseline="30000"/>
            </a:p>
          </p:txBody>
        </p:sp>
        <p:sp>
          <p:nvSpPr>
            <p:cNvPr id="119" name="文字方塊 118"/>
            <p:cNvSpPr txBox="1"/>
            <p:nvPr/>
          </p:nvSpPr>
          <p:spPr>
            <a:xfrm>
              <a:off x="11722942" y="3592746"/>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120" name="文字方塊 119"/>
            <p:cNvSpPr txBox="1"/>
            <p:nvPr/>
          </p:nvSpPr>
          <p:spPr>
            <a:xfrm>
              <a:off x="7627118" y="3410483"/>
              <a:ext cx="642010" cy="461665"/>
            </a:xfrm>
            <a:prstGeom prst="rect">
              <a:avLst/>
            </a:prstGeom>
            <a:noFill/>
          </p:spPr>
          <p:txBody>
            <a:bodyPr wrap="square" rtlCol="0">
              <a:spAutoFit/>
            </a:bodyPr>
            <a:lstStyle/>
            <a:p>
              <a:pPr algn="ctr"/>
              <a:r>
                <a:rPr lang="en-US" altLang="zh-TW" sz="2400" err="1"/>
                <a:t>W</a:t>
              </a:r>
              <a:r>
                <a:rPr lang="en-US" altLang="zh-TW" sz="2400" baseline="30000" err="1"/>
                <a:t>h</a:t>
              </a:r>
              <a:endParaRPr lang="zh-TW" altLang="en-US" sz="2400" baseline="30000"/>
            </a:p>
          </p:txBody>
        </p:sp>
        <p:sp>
          <p:nvSpPr>
            <p:cNvPr id="121" name="文字方塊 120"/>
            <p:cNvSpPr txBox="1"/>
            <p:nvPr/>
          </p:nvSpPr>
          <p:spPr>
            <a:xfrm>
              <a:off x="9838638" y="3423680"/>
              <a:ext cx="642010" cy="461665"/>
            </a:xfrm>
            <a:prstGeom prst="rect">
              <a:avLst/>
            </a:prstGeom>
            <a:noFill/>
          </p:spPr>
          <p:txBody>
            <a:bodyPr wrap="square" rtlCol="0">
              <a:spAutoFit/>
            </a:bodyPr>
            <a:lstStyle/>
            <a:p>
              <a:pPr algn="ctr"/>
              <a:r>
                <a:rPr lang="en-US" altLang="zh-TW" sz="2400" err="1"/>
                <a:t>W</a:t>
              </a:r>
              <a:r>
                <a:rPr lang="en-US" altLang="zh-TW" sz="2400" baseline="30000" err="1"/>
                <a:t>h</a:t>
              </a:r>
              <a:endParaRPr lang="zh-TW" altLang="en-US" sz="2400" baseline="30000"/>
            </a:p>
          </p:txBody>
        </p:sp>
        <p:sp>
          <p:nvSpPr>
            <p:cNvPr id="122" name="文字方塊 121"/>
            <p:cNvSpPr txBox="1"/>
            <p:nvPr/>
          </p:nvSpPr>
          <p:spPr>
            <a:xfrm>
              <a:off x="9078635" y="4379999"/>
              <a:ext cx="642010" cy="461665"/>
            </a:xfrm>
            <a:prstGeom prst="rect">
              <a:avLst/>
            </a:prstGeom>
            <a:noFill/>
          </p:spPr>
          <p:txBody>
            <a:bodyPr wrap="square" rtlCol="0">
              <a:spAutoFit/>
            </a:bodyPr>
            <a:lstStyle/>
            <a:p>
              <a:pPr algn="ctr"/>
              <a:r>
                <a:rPr lang="en-US" altLang="zh-TW" sz="2400"/>
                <a:t>W</a:t>
              </a:r>
              <a:r>
                <a:rPr lang="en-US" altLang="zh-TW" sz="2400" baseline="30000"/>
                <a:t>i</a:t>
              </a:r>
              <a:endParaRPr lang="zh-TW" altLang="en-US" sz="2400" baseline="30000"/>
            </a:p>
          </p:txBody>
        </p:sp>
        <p:sp>
          <p:nvSpPr>
            <p:cNvPr id="123" name="文字方塊 122"/>
            <p:cNvSpPr txBox="1"/>
            <p:nvPr/>
          </p:nvSpPr>
          <p:spPr>
            <a:xfrm>
              <a:off x="9118646" y="3192847"/>
              <a:ext cx="631215" cy="461665"/>
            </a:xfrm>
            <a:prstGeom prst="rect">
              <a:avLst/>
            </a:prstGeom>
            <a:noFill/>
          </p:spPr>
          <p:txBody>
            <a:bodyPr wrap="square" rtlCol="0">
              <a:spAutoFit/>
            </a:bodyPr>
            <a:lstStyle/>
            <a:p>
              <a:pPr algn="ctr"/>
              <a:r>
                <a:rPr lang="en-US" altLang="zh-TW" sz="2400"/>
                <a:t>W</a:t>
              </a:r>
              <a:r>
                <a:rPr lang="en-US" altLang="zh-TW" sz="2400" baseline="30000"/>
                <a:t>o</a:t>
              </a:r>
              <a:endParaRPr lang="zh-TW" altLang="en-US" sz="2400" baseline="30000"/>
            </a:p>
          </p:txBody>
        </p:sp>
        <p:sp>
          <p:nvSpPr>
            <p:cNvPr id="124" name="文字方塊 123"/>
            <p:cNvSpPr txBox="1"/>
            <p:nvPr/>
          </p:nvSpPr>
          <p:spPr>
            <a:xfrm>
              <a:off x="11347716" y="4397901"/>
              <a:ext cx="642010" cy="461665"/>
            </a:xfrm>
            <a:prstGeom prst="rect">
              <a:avLst/>
            </a:prstGeom>
            <a:noFill/>
          </p:spPr>
          <p:txBody>
            <a:bodyPr wrap="square" rtlCol="0">
              <a:spAutoFit/>
            </a:bodyPr>
            <a:lstStyle/>
            <a:p>
              <a:pPr algn="ctr"/>
              <a:r>
                <a:rPr lang="en-US" altLang="zh-TW" sz="2400"/>
                <a:t>W</a:t>
              </a:r>
              <a:r>
                <a:rPr lang="en-US" altLang="zh-TW" sz="2400" baseline="30000"/>
                <a:t>i</a:t>
              </a:r>
              <a:endParaRPr lang="zh-TW" altLang="en-US" sz="2400" baseline="30000"/>
            </a:p>
          </p:txBody>
        </p:sp>
        <p:sp>
          <p:nvSpPr>
            <p:cNvPr id="125" name="文字方塊 124"/>
            <p:cNvSpPr txBox="1"/>
            <p:nvPr/>
          </p:nvSpPr>
          <p:spPr>
            <a:xfrm>
              <a:off x="11387727" y="3210749"/>
              <a:ext cx="631215" cy="461665"/>
            </a:xfrm>
            <a:prstGeom prst="rect">
              <a:avLst/>
            </a:prstGeom>
            <a:noFill/>
          </p:spPr>
          <p:txBody>
            <a:bodyPr wrap="square" rtlCol="0">
              <a:spAutoFit/>
            </a:bodyPr>
            <a:lstStyle/>
            <a:p>
              <a:pPr algn="ctr"/>
              <a:r>
                <a:rPr lang="en-US" altLang="zh-TW" sz="2400"/>
                <a:t>W</a:t>
              </a:r>
              <a:r>
                <a:rPr lang="en-US" altLang="zh-TW" sz="2400" baseline="30000"/>
                <a:t>o</a:t>
              </a:r>
              <a:endParaRPr lang="zh-TW" altLang="en-US" sz="2400" baseline="30000"/>
            </a:p>
          </p:txBody>
        </p:sp>
      </p:grpSp>
      <mc:AlternateContent xmlns:mc="http://schemas.openxmlformats.org/markup-compatibility/2006" xmlns:a14="http://schemas.microsoft.com/office/drawing/2010/main">
        <mc:Choice Requires="a14">
          <p:sp>
            <p:nvSpPr>
              <p:cNvPr id="43" name="矩形 42"/>
              <p:cNvSpPr/>
              <p:nvPr/>
            </p:nvSpPr>
            <p:spPr>
              <a:xfrm>
                <a:off x="1867097" y="1538673"/>
                <a:ext cx="576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a:p>
            </p:txBody>
          </p:sp>
        </mc:Choice>
        <mc:Fallback xmlns="">
          <p:sp>
            <p:nvSpPr>
              <p:cNvPr id="43" name="矩形 42"/>
              <p:cNvSpPr>
                <a:spLocks noRot="1" noChangeAspect="1" noMove="1" noResize="1" noEditPoints="1" noAdjustHandles="1" noChangeArrowheads="1" noChangeShapeType="1" noTextEdit="1"/>
              </p:cNvSpPr>
              <p:nvPr/>
            </p:nvSpPr>
            <p:spPr>
              <a:xfrm>
                <a:off x="1867097" y="1538673"/>
                <a:ext cx="576119" cy="461665"/>
              </a:xfrm>
              <a:prstGeom prst="rect">
                <a:avLst/>
              </a:prstGeom>
              <a:blipFill>
                <a:blip r:embed="rId3"/>
                <a:stretch>
                  <a:fillRect t="-1316" r="-1684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167313" y="1538673"/>
                <a:ext cx="5827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a:p>
            </p:txBody>
          </p:sp>
        </mc:Choice>
        <mc:Fallback xmlns="">
          <p:sp>
            <p:nvSpPr>
              <p:cNvPr id="44" name="矩形 43"/>
              <p:cNvSpPr>
                <a:spLocks noRot="1" noChangeAspect="1" noMove="1" noResize="1" noEditPoints="1" noAdjustHandles="1" noChangeArrowheads="1" noChangeShapeType="1" noTextEdit="1"/>
              </p:cNvSpPr>
              <p:nvPr/>
            </p:nvSpPr>
            <p:spPr>
              <a:xfrm>
                <a:off x="4167313" y="1538673"/>
                <a:ext cx="582724" cy="461665"/>
              </a:xfrm>
              <a:prstGeom prst="rect">
                <a:avLst/>
              </a:prstGeom>
              <a:blipFill>
                <a:blip r:embed="rId4"/>
                <a:stretch>
                  <a:fillRect t="-1316" r="-1684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428054" y="1558744"/>
                <a:ext cx="5827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a:p>
            </p:txBody>
          </p:sp>
        </mc:Choice>
        <mc:Fallback xmlns="">
          <p:sp>
            <p:nvSpPr>
              <p:cNvPr id="45" name="矩形 44"/>
              <p:cNvSpPr>
                <a:spLocks noRot="1" noChangeAspect="1" noMove="1" noResize="1" noEditPoints="1" noAdjustHandles="1" noChangeArrowheads="1" noChangeShapeType="1" noTextEdit="1"/>
              </p:cNvSpPr>
              <p:nvPr/>
            </p:nvSpPr>
            <p:spPr>
              <a:xfrm>
                <a:off x="6428054" y="1558744"/>
                <a:ext cx="582724" cy="461665"/>
              </a:xfrm>
              <a:prstGeom prst="rect">
                <a:avLst/>
              </a:prstGeom>
              <a:blipFill>
                <a:blip r:embed="rId5"/>
                <a:stretch>
                  <a:fillRect t="-1333" r="-16667" b="-13333"/>
                </a:stretch>
              </a:blipFill>
            </p:spPr>
            <p:txBody>
              <a:bodyPr/>
              <a:lstStyle/>
              <a:p>
                <a:r>
                  <a:rPr lang="en-US">
                    <a:noFill/>
                  </a:rPr>
                  <a:t> </a:t>
                </a:r>
              </a:p>
            </p:txBody>
          </p:sp>
        </mc:Fallback>
      </mc:AlternateContent>
      <p:sp>
        <p:nvSpPr>
          <p:cNvPr id="46" name="上-下雙向箭號 45"/>
          <p:cNvSpPr/>
          <p:nvPr/>
        </p:nvSpPr>
        <p:spPr>
          <a:xfrm>
            <a:off x="1972288" y="1985944"/>
            <a:ext cx="277545" cy="55709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8" name="上-下雙向箭號 47"/>
          <p:cNvSpPr/>
          <p:nvPr/>
        </p:nvSpPr>
        <p:spPr>
          <a:xfrm>
            <a:off x="4269919" y="1992638"/>
            <a:ext cx="277545" cy="55709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9" name="上-下雙向箭號 48"/>
          <p:cNvSpPr/>
          <p:nvPr/>
        </p:nvSpPr>
        <p:spPr>
          <a:xfrm>
            <a:off x="6502491" y="1998166"/>
            <a:ext cx="277545" cy="55709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矩形 50"/>
          <p:cNvSpPr/>
          <p:nvPr/>
        </p:nvSpPr>
        <p:spPr>
          <a:xfrm>
            <a:off x="2643994" y="6094102"/>
            <a:ext cx="5434501"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Backpropagation through time (BPTT)</a:t>
            </a:r>
            <a:endParaRPr lang="zh-TW" altLang="en-US" sz="2400"/>
          </a:p>
        </p:txBody>
      </p:sp>
      <p:sp>
        <p:nvSpPr>
          <p:cNvPr id="3" name="文字方塊 2"/>
          <p:cNvSpPr txBox="1"/>
          <p:nvPr/>
        </p:nvSpPr>
        <p:spPr>
          <a:xfrm>
            <a:off x="2059106" y="712707"/>
            <a:ext cx="3250637"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3200"/>
              <a:t>如何训练</a:t>
            </a:r>
            <a:endParaRPr lang="zh-TW" altLang="en-US" sz="3200"/>
          </a:p>
        </p:txBody>
      </p:sp>
      <p:sp>
        <p:nvSpPr>
          <p:cNvPr id="54" name="矩形 53"/>
          <p:cNvSpPr/>
          <p:nvPr/>
        </p:nvSpPr>
        <p:spPr>
          <a:xfrm>
            <a:off x="2372166" y="151129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target</a:t>
            </a:r>
            <a:endParaRPr lang="zh-TW" altLang="en-US" sz="2400"/>
          </a:p>
        </p:txBody>
      </p:sp>
      <p:sp>
        <p:nvSpPr>
          <p:cNvPr id="55" name="矩形 54"/>
          <p:cNvSpPr/>
          <p:nvPr/>
        </p:nvSpPr>
        <p:spPr>
          <a:xfrm>
            <a:off x="4705148" y="1501810"/>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target</a:t>
            </a:r>
            <a:endParaRPr lang="zh-TW" altLang="en-US" sz="2400"/>
          </a:p>
        </p:txBody>
      </p:sp>
      <p:sp>
        <p:nvSpPr>
          <p:cNvPr id="56" name="矩形 55"/>
          <p:cNvSpPr/>
          <p:nvPr/>
        </p:nvSpPr>
        <p:spPr>
          <a:xfrm>
            <a:off x="6955028" y="1515082"/>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a:t>target</a:t>
            </a:r>
            <a:endParaRPr lang="zh-TW" altLang="en-US" sz="2400"/>
          </a:p>
        </p:txBody>
      </p:sp>
      <p:sp>
        <p:nvSpPr>
          <p:cNvPr id="57" name="矩形 56"/>
          <p:cNvSpPr/>
          <p:nvPr/>
        </p:nvSpPr>
        <p:spPr>
          <a:xfrm>
            <a:off x="2257935" y="4351488"/>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p:nvSpPr>
        <p:spPr>
          <a:xfrm>
            <a:off x="2287184" y="3169884"/>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3045031" y="3377873"/>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73993" y="5473167"/>
            <a:ext cx="8478196" cy="523220"/>
          </a:xfrm>
          <a:prstGeom prst="rect">
            <a:avLst/>
          </a:prstGeom>
          <a:noFill/>
        </p:spPr>
        <p:txBody>
          <a:bodyPr wrap="square" rtlCol="0">
            <a:spAutoFit/>
          </a:bodyPr>
          <a:lstStyle/>
          <a:p>
            <a:r>
              <a:rPr lang="zh-CN" altLang="en-US" sz="2800">
                <a:solidFill>
                  <a:schemeClr val="accent2">
                    <a:lumMod val="50000"/>
                  </a:schemeClr>
                </a:solidFill>
                <a:latin typeface="+mn-ea"/>
              </a:rPr>
              <a:t>找到网络参数来最小化总花销 </a:t>
            </a:r>
            <a:r>
              <a:rPr lang="en-US" altLang="zh-TW" sz="2800">
                <a:solidFill>
                  <a:schemeClr val="accent2">
                    <a:lumMod val="50000"/>
                  </a:schemeClr>
                </a:solidFill>
                <a:latin typeface="+mn-ea"/>
              </a:rPr>
              <a:t>:</a:t>
            </a:r>
            <a:endParaRPr lang="zh-TW" altLang="en-US" sz="2800">
              <a:solidFill>
                <a:schemeClr val="accent2">
                  <a:lumMod val="50000"/>
                </a:schemeClr>
              </a:solidFill>
              <a:latin typeface="+mn-ea"/>
            </a:endParaRPr>
          </a:p>
        </p:txBody>
      </p:sp>
      <p:sp>
        <p:nvSpPr>
          <p:cNvPr id="61" name="矩形 60"/>
          <p:cNvSpPr/>
          <p:nvPr/>
        </p:nvSpPr>
        <p:spPr>
          <a:xfrm>
            <a:off x="4518880" y="4364366"/>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4548129" y="3182762"/>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5305976" y="3390751"/>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6805230" y="4348884"/>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6834479" y="3167280"/>
            <a:ext cx="417003" cy="389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0135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43" grpId="0"/>
      <p:bldP spid="44" grpId="0"/>
      <p:bldP spid="45" grpId="0"/>
      <p:bldP spid="46" grpId="0" animBg="1"/>
      <p:bldP spid="48" grpId="0" animBg="1"/>
      <p:bldP spid="49" grpId="0" animBg="1"/>
      <p:bldP spid="51" grpId="0" animBg="1"/>
      <p:bldP spid="3" grpId="0" animBg="1"/>
      <p:bldP spid="54" grpId="0" animBg="1"/>
      <p:bldP spid="55" grpId="0" animBg="1"/>
      <p:bldP spid="56" grpId="0" animBg="1"/>
      <p:bldP spid="57" grpId="0" animBg="1"/>
      <p:bldP spid="58" grpId="0" animBg="1"/>
      <p:bldP spid="59" grpId="0" animBg="1"/>
      <p:bldP spid="4" grpId="0"/>
      <p:bldP spid="61" grpId="0" animBg="1"/>
      <p:bldP spid="62" grpId="0" animBg="1"/>
      <p:bldP spid="63" grpId="0" animBg="1"/>
      <p:bldP spid="65" grpId="0" animBg="1"/>
      <p:bldP spid="66"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矩形 30"/>
          <p:cNvSpPr/>
          <p:nvPr/>
        </p:nvSpPr>
        <p:spPr>
          <a:xfrm>
            <a:off x="1803483" y="2814908"/>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9484" y="685828"/>
            <a:ext cx="8229600" cy="1066800"/>
          </a:xfrm>
        </p:spPr>
        <p:txBody>
          <a:bodyPr/>
          <a:lstStyle/>
          <a:p>
            <a:r>
              <a:rPr lang="en-US" altLang="zh-TW" b="1">
                <a:solidFill>
                  <a:srgbClr val="0000FF"/>
                </a:solidFill>
                <a:latin typeface="Arial" charset="0"/>
                <a:ea typeface="Arial" charset="0"/>
                <a:cs typeface="Arial" charset="0"/>
              </a:rPr>
              <a:t>Of course it can be deep …</a:t>
            </a:r>
            <a:endParaRPr lang="zh-TW" altLang="en-US" b="1">
              <a:solidFill>
                <a:srgbClr val="0000FF"/>
              </a:solidFill>
              <a:latin typeface="Arial" charset="0"/>
              <a:ea typeface="Arial" charset="0"/>
              <a:cs typeface="Arial" charset="0"/>
            </a:endParaRPr>
          </a:p>
        </p:txBody>
      </p:sp>
      <p:sp>
        <p:nvSpPr>
          <p:cNvPr id="5" name="矩形 4"/>
          <p:cNvSpPr/>
          <p:nvPr/>
        </p:nvSpPr>
        <p:spPr>
          <a:xfrm>
            <a:off x="1825478" y="562772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5"/>
          <p:cNvSpPr/>
          <p:nvPr/>
        </p:nvSpPr>
        <p:spPr>
          <a:xfrm>
            <a:off x="1846988"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6"/>
          <p:cNvSpPr/>
          <p:nvPr/>
        </p:nvSpPr>
        <p:spPr>
          <a:xfrm>
            <a:off x="4108707" y="5633988"/>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 name="矩形 7"/>
          <p:cNvSpPr/>
          <p:nvPr/>
        </p:nvSpPr>
        <p:spPr>
          <a:xfrm>
            <a:off x="4092132"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向上箭號 8"/>
          <p:cNvSpPr/>
          <p:nvPr/>
        </p:nvSpPr>
        <p:spPr>
          <a:xfrm>
            <a:off x="2172140" y="5185057"/>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向上箭號 9"/>
          <p:cNvSpPr/>
          <p:nvPr/>
        </p:nvSpPr>
        <p:spPr>
          <a:xfrm>
            <a:off x="4443126"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向右箭號 10"/>
          <p:cNvSpPr/>
          <p:nvPr/>
        </p:nvSpPr>
        <p:spPr>
          <a:xfrm>
            <a:off x="859202" y="47772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2" name="向右箭號 11"/>
          <p:cNvSpPr/>
          <p:nvPr/>
        </p:nvSpPr>
        <p:spPr>
          <a:xfrm>
            <a:off x="3086795" y="4783349"/>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3" name="文字方塊 12"/>
          <p:cNvSpPr txBox="1"/>
          <p:nvPr/>
        </p:nvSpPr>
        <p:spPr>
          <a:xfrm>
            <a:off x="43542" y="4666455"/>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14" name="文字方塊 13"/>
          <p:cNvSpPr txBox="1"/>
          <p:nvPr/>
        </p:nvSpPr>
        <p:spPr>
          <a:xfrm>
            <a:off x="8314528" y="4635213"/>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15" name="矩形 14"/>
          <p:cNvSpPr/>
          <p:nvPr/>
        </p:nvSpPr>
        <p:spPr>
          <a:xfrm>
            <a:off x="6372901" y="5633988"/>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6" name="矩形 15"/>
          <p:cNvSpPr/>
          <p:nvPr/>
        </p:nvSpPr>
        <p:spPr>
          <a:xfrm>
            <a:off x="6356326"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7" name="向上箭號 16"/>
          <p:cNvSpPr/>
          <p:nvPr/>
        </p:nvSpPr>
        <p:spPr>
          <a:xfrm>
            <a:off x="6707320"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8" name="向右箭號 17"/>
          <p:cNvSpPr/>
          <p:nvPr/>
        </p:nvSpPr>
        <p:spPr>
          <a:xfrm>
            <a:off x="5350989" y="4783349"/>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9" name="向右箭號 18"/>
          <p:cNvSpPr/>
          <p:nvPr/>
        </p:nvSpPr>
        <p:spPr>
          <a:xfrm>
            <a:off x="7491452" y="47772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0" name="文字方塊 19"/>
          <p:cNvSpPr txBox="1"/>
          <p:nvPr/>
        </p:nvSpPr>
        <p:spPr>
          <a:xfrm>
            <a:off x="1936664" y="5575605"/>
            <a:ext cx="907572" cy="461665"/>
          </a:xfrm>
          <a:prstGeom prst="rect">
            <a:avLst/>
          </a:prstGeom>
          <a:noFill/>
        </p:spPr>
        <p:txBody>
          <a:bodyPr wrap="square" rtlCol="0">
            <a:spAutoFit/>
          </a:bodyPr>
          <a:lstStyle/>
          <a:p>
            <a:pPr algn="ctr"/>
            <a:r>
              <a:rPr lang="en-US" altLang="zh-TW" sz="2400" err="1"/>
              <a:t>x</a:t>
            </a:r>
            <a:r>
              <a:rPr lang="en-US" altLang="zh-TW" sz="2400" baseline="30000" err="1"/>
              <a:t>t</a:t>
            </a:r>
            <a:endParaRPr lang="zh-TW" altLang="en-US" sz="2400" baseline="30000"/>
          </a:p>
        </p:txBody>
      </p:sp>
      <p:sp>
        <p:nvSpPr>
          <p:cNvPr id="21" name="文字方塊 20"/>
          <p:cNvSpPr txBox="1"/>
          <p:nvPr/>
        </p:nvSpPr>
        <p:spPr>
          <a:xfrm>
            <a:off x="4231221" y="5590120"/>
            <a:ext cx="907572" cy="461665"/>
          </a:xfrm>
          <a:prstGeom prst="rect">
            <a:avLst/>
          </a:prstGeom>
          <a:noFill/>
        </p:spPr>
        <p:txBody>
          <a:bodyPr wrap="square" rtlCol="0">
            <a:spAutoFit/>
          </a:bodyPr>
          <a:lstStyle/>
          <a:p>
            <a:pPr algn="ctr"/>
            <a:r>
              <a:rPr lang="en-US" altLang="zh-TW" sz="2400"/>
              <a:t>x</a:t>
            </a:r>
            <a:r>
              <a:rPr lang="en-US" altLang="zh-TW" sz="2400" baseline="30000"/>
              <a:t>t+1</a:t>
            </a:r>
            <a:endParaRPr lang="zh-TW" altLang="en-US" sz="2400" baseline="30000"/>
          </a:p>
        </p:txBody>
      </p:sp>
      <p:sp>
        <p:nvSpPr>
          <p:cNvPr id="22" name="文字方塊 21"/>
          <p:cNvSpPr txBox="1"/>
          <p:nvPr/>
        </p:nvSpPr>
        <p:spPr>
          <a:xfrm>
            <a:off x="6525778" y="5587356"/>
            <a:ext cx="907572" cy="461665"/>
          </a:xfrm>
          <a:prstGeom prst="rect">
            <a:avLst/>
          </a:prstGeom>
          <a:noFill/>
        </p:spPr>
        <p:txBody>
          <a:bodyPr wrap="square" rtlCol="0">
            <a:spAutoFit/>
          </a:bodyPr>
          <a:lstStyle/>
          <a:p>
            <a:pPr algn="ctr"/>
            <a:r>
              <a:rPr lang="en-US" altLang="zh-TW" sz="2400"/>
              <a:t>x</a:t>
            </a:r>
            <a:r>
              <a:rPr lang="en-US" altLang="zh-TW" sz="2400" baseline="30000"/>
              <a:t>t+2</a:t>
            </a:r>
            <a:endParaRPr lang="zh-TW" altLang="en-US" sz="2400" baseline="30000"/>
          </a:p>
        </p:txBody>
      </p:sp>
      <p:sp>
        <p:nvSpPr>
          <p:cNvPr id="23" name="矩形 22"/>
          <p:cNvSpPr/>
          <p:nvPr/>
        </p:nvSpPr>
        <p:spPr>
          <a:xfrm>
            <a:off x="1825478" y="3866449"/>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4" name="向上箭號 23"/>
          <p:cNvSpPr/>
          <p:nvPr/>
        </p:nvSpPr>
        <p:spPr>
          <a:xfrm>
            <a:off x="2150630" y="426812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向右箭號 24"/>
          <p:cNvSpPr/>
          <p:nvPr/>
        </p:nvSpPr>
        <p:spPr>
          <a:xfrm>
            <a:off x="837692" y="386031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6" name="文字方塊 25"/>
          <p:cNvSpPr txBox="1"/>
          <p:nvPr/>
        </p:nvSpPr>
        <p:spPr>
          <a:xfrm>
            <a:off x="22032" y="3749520"/>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27" name="文字方塊 26"/>
          <p:cNvSpPr txBox="1"/>
          <p:nvPr/>
        </p:nvSpPr>
        <p:spPr>
          <a:xfrm rot="5400000">
            <a:off x="1988364" y="3261946"/>
            <a:ext cx="890772" cy="523220"/>
          </a:xfrm>
          <a:prstGeom prst="rect">
            <a:avLst/>
          </a:prstGeom>
          <a:noFill/>
          <a:ln>
            <a:noFill/>
          </a:ln>
        </p:spPr>
        <p:txBody>
          <a:bodyPr wrap="square" rtlCol="0">
            <a:spAutoFit/>
          </a:bodyPr>
          <a:lstStyle/>
          <a:p>
            <a:pPr algn="ctr"/>
            <a:r>
              <a:rPr lang="en-US" altLang="zh-TW" sz="2800">
                <a:solidFill>
                  <a:schemeClr val="accent4"/>
                </a:solidFill>
              </a:rPr>
              <a:t>……</a:t>
            </a:r>
            <a:endParaRPr lang="zh-TW" altLang="en-US" sz="2800" baseline="-25000">
              <a:solidFill>
                <a:schemeClr val="accent4"/>
              </a:solidFill>
            </a:endParaRPr>
          </a:p>
        </p:txBody>
      </p:sp>
      <p:sp>
        <p:nvSpPr>
          <p:cNvPr id="28" name="向上箭號 27"/>
          <p:cNvSpPr/>
          <p:nvPr/>
        </p:nvSpPr>
        <p:spPr>
          <a:xfrm>
            <a:off x="2150629" y="232993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9" name="矩形 28"/>
          <p:cNvSpPr/>
          <p:nvPr/>
        </p:nvSpPr>
        <p:spPr>
          <a:xfrm>
            <a:off x="1803967" y="1928302"/>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0" name="文字方塊 29"/>
          <p:cNvSpPr txBox="1"/>
          <p:nvPr/>
        </p:nvSpPr>
        <p:spPr>
          <a:xfrm>
            <a:off x="1911692" y="1877448"/>
            <a:ext cx="907572" cy="461665"/>
          </a:xfrm>
          <a:prstGeom prst="rect">
            <a:avLst/>
          </a:prstGeom>
          <a:noFill/>
        </p:spPr>
        <p:txBody>
          <a:bodyPr wrap="square" rtlCol="0">
            <a:spAutoFit/>
          </a:bodyPr>
          <a:lstStyle/>
          <a:p>
            <a:pPr algn="ctr"/>
            <a:r>
              <a:rPr lang="en-US" altLang="zh-TW" sz="2400" err="1"/>
              <a:t>y</a:t>
            </a:r>
            <a:r>
              <a:rPr lang="en-US" altLang="zh-TW" sz="2400" baseline="30000" err="1"/>
              <a:t>t</a:t>
            </a:r>
            <a:endParaRPr lang="zh-TW" altLang="en-US" sz="2400" baseline="30000"/>
          </a:p>
        </p:txBody>
      </p:sp>
      <p:sp>
        <p:nvSpPr>
          <p:cNvPr id="32" name="向右箭號 31"/>
          <p:cNvSpPr/>
          <p:nvPr/>
        </p:nvSpPr>
        <p:spPr>
          <a:xfrm>
            <a:off x="815697" y="2808774"/>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37" y="2697979"/>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34" name="矩形 33"/>
          <p:cNvSpPr/>
          <p:nvPr/>
        </p:nvSpPr>
        <p:spPr>
          <a:xfrm>
            <a:off x="4074017" y="280877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34"/>
          <p:cNvSpPr/>
          <p:nvPr/>
        </p:nvSpPr>
        <p:spPr>
          <a:xfrm>
            <a:off x="4096012" y="3860315"/>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6" name="向上箭號 35"/>
          <p:cNvSpPr/>
          <p:nvPr/>
        </p:nvSpPr>
        <p:spPr>
          <a:xfrm>
            <a:off x="4421164" y="4261988"/>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7" name="向右箭號 36"/>
          <p:cNvSpPr/>
          <p:nvPr/>
        </p:nvSpPr>
        <p:spPr>
          <a:xfrm>
            <a:off x="3108226" y="385418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8" name="文字方塊 37"/>
          <p:cNvSpPr txBox="1"/>
          <p:nvPr/>
        </p:nvSpPr>
        <p:spPr>
          <a:xfrm rot="5400000">
            <a:off x="4258898" y="3255812"/>
            <a:ext cx="890772" cy="523220"/>
          </a:xfrm>
          <a:prstGeom prst="rect">
            <a:avLst/>
          </a:prstGeom>
          <a:noFill/>
          <a:ln>
            <a:noFill/>
          </a:ln>
        </p:spPr>
        <p:txBody>
          <a:bodyPr wrap="square" rtlCol="0">
            <a:spAutoFit/>
          </a:bodyPr>
          <a:lstStyle/>
          <a:p>
            <a:pPr algn="ctr"/>
            <a:r>
              <a:rPr lang="en-US" altLang="zh-TW" sz="2800">
                <a:solidFill>
                  <a:schemeClr val="accent4"/>
                </a:solidFill>
              </a:rPr>
              <a:t>……</a:t>
            </a:r>
            <a:endParaRPr lang="zh-TW" altLang="en-US" sz="2800" baseline="-25000">
              <a:solidFill>
                <a:schemeClr val="accent4"/>
              </a:solidFill>
            </a:endParaRPr>
          </a:p>
        </p:txBody>
      </p:sp>
      <p:sp>
        <p:nvSpPr>
          <p:cNvPr id="39" name="向上箭號 38"/>
          <p:cNvSpPr/>
          <p:nvPr/>
        </p:nvSpPr>
        <p:spPr>
          <a:xfrm>
            <a:off x="4421163" y="2323799"/>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0" name="矩形 39"/>
          <p:cNvSpPr/>
          <p:nvPr/>
        </p:nvSpPr>
        <p:spPr>
          <a:xfrm>
            <a:off x="4074501" y="1922168"/>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1" name="文字方塊 40"/>
          <p:cNvSpPr txBox="1"/>
          <p:nvPr/>
        </p:nvSpPr>
        <p:spPr>
          <a:xfrm>
            <a:off x="4182226" y="1871314"/>
            <a:ext cx="907572" cy="461665"/>
          </a:xfrm>
          <a:prstGeom prst="rect">
            <a:avLst/>
          </a:prstGeom>
          <a:noFill/>
        </p:spPr>
        <p:txBody>
          <a:bodyPr wrap="square" rtlCol="0">
            <a:spAutoFit/>
          </a:bodyPr>
          <a:lstStyle/>
          <a:p>
            <a:pPr algn="ctr"/>
            <a:r>
              <a:rPr lang="en-US" altLang="zh-TW" sz="2400"/>
              <a:t>y</a:t>
            </a:r>
            <a:r>
              <a:rPr lang="en-US" altLang="zh-TW" sz="2400" baseline="30000"/>
              <a:t>t+1</a:t>
            </a:r>
            <a:endParaRPr lang="zh-TW" altLang="en-US" sz="2400" baseline="30000"/>
          </a:p>
        </p:txBody>
      </p:sp>
      <p:sp>
        <p:nvSpPr>
          <p:cNvPr id="42" name="向右箭號 41"/>
          <p:cNvSpPr/>
          <p:nvPr/>
        </p:nvSpPr>
        <p:spPr>
          <a:xfrm>
            <a:off x="3086231" y="280264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矩形 42"/>
          <p:cNvSpPr/>
          <p:nvPr/>
        </p:nvSpPr>
        <p:spPr>
          <a:xfrm>
            <a:off x="6303044" y="280264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4" name="矩形 43"/>
          <p:cNvSpPr/>
          <p:nvPr/>
        </p:nvSpPr>
        <p:spPr>
          <a:xfrm>
            <a:off x="6325039" y="3854181"/>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向上箭號 44"/>
          <p:cNvSpPr/>
          <p:nvPr/>
        </p:nvSpPr>
        <p:spPr>
          <a:xfrm>
            <a:off x="6650191" y="4255854"/>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6" name="向右箭號 45"/>
          <p:cNvSpPr/>
          <p:nvPr/>
        </p:nvSpPr>
        <p:spPr>
          <a:xfrm>
            <a:off x="5337253" y="384804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7" name="文字方塊 46"/>
          <p:cNvSpPr txBox="1"/>
          <p:nvPr/>
        </p:nvSpPr>
        <p:spPr>
          <a:xfrm rot="5400000">
            <a:off x="6487925" y="3249678"/>
            <a:ext cx="890772" cy="523220"/>
          </a:xfrm>
          <a:prstGeom prst="rect">
            <a:avLst/>
          </a:prstGeom>
          <a:noFill/>
          <a:ln>
            <a:noFill/>
          </a:ln>
        </p:spPr>
        <p:txBody>
          <a:bodyPr wrap="square" rtlCol="0">
            <a:spAutoFit/>
          </a:bodyPr>
          <a:lstStyle/>
          <a:p>
            <a:pPr algn="ctr"/>
            <a:r>
              <a:rPr lang="en-US" altLang="zh-TW" sz="2800">
                <a:solidFill>
                  <a:schemeClr val="accent4"/>
                </a:solidFill>
              </a:rPr>
              <a:t>……</a:t>
            </a:r>
            <a:endParaRPr lang="zh-TW" altLang="en-US" sz="2800" baseline="-25000">
              <a:solidFill>
                <a:schemeClr val="accent4"/>
              </a:solidFill>
            </a:endParaRPr>
          </a:p>
        </p:txBody>
      </p:sp>
      <p:sp>
        <p:nvSpPr>
          <p:cNvPr id="48" name="向上箭號 47"/>
          <p:cNvSpPr/>
          <p:nvPr/>
        </p:nvSpPr>
        <p:spPr>
          <a:xfrm>
            <a:off x="6650190" y="2317665"/>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9" name="矩形 48"/>
          <p:cNvSpPr/>
          <p:nvPr/>
        </p:nvSpPr>
        <p:spPr>
          <a:xfrm>
            <a:off x="6303528" y="1916034"/>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0" name="文字方塊 49"/>
          <p:cNvSpPr txBox="1"/>
          <p:nvPr/>
        </p:nvSpPr>
        <p:spPr>
          <a:xfrm>
            <a:off x="6411253" y="1865180"/>
            <a:ext cx="907572" cy="461665"/>
          </a:xfrm>
          <a:prstGeom prst="rect">
            <a:avLst/>
          </a:prstGeom>
          <a:noFill/>
        </p:spPr>
        <p:txBody>
          <a:bodyPr wrap="square" rtlCol="0">
            <a:spAutoFit/>
          </a:bodyPr>
          <a:lstStyle/>
          <a:p>
            <a:pPr algn="ctr"/>
            <a:r>
              <a:rPr lang="en-US" altLang="zh-TW" sz="2400"/>
              <a:t>y</a:t>
            </a:r>
            <a:r>
              <a:rPr lang="en-US" altLang="zh-TW" sz="2400" baseline="30000"/>
              <a:t>t+2</a:t>
            </a:r>
            <a:endParaRPr lang="zh-TW" altLang="en-US" sz="2400" baseline="30000"/>
          </a:p>
        </p:txBody>
      </p:sp>
      <p:sp>
        <p:nvSpPr>
          <p:cNvPr id="51" name="向右箭號 50"/>
          <p:cNvSpPr/>
          <p:nvPr/>
        </p:nvSpPr>
        <p:spPr>
          <a:xfrm>
            <a:off x="5315258" y="279650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2" name="文字方塊 51"/>
          <p:cNvSpPr txBox="1"/>
          <p:nvPr/>
        </p:nvSpPr>
        <p:spPr>
          <a:xfrm>
            <a:off x="8293712" y="3681750"/>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53" name="向右箭號 52"/>
          <p:cNvSpPr/>
          <p:nvPr/>
        </p:nvSpPr>
        <p:spPr>
          <a:xfrm>
            <a:off x="7470636" y="382378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4" name="文字方塊 53"/>
          <p:cNvSpPr txBox="1"/>
          <p:nvPr/>
        </p:nvSpPr>
        <p:spPr>
          <a:xfrm>
            <a:off x="8314528" y="2630915"/>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55" name="向右箭號 54"/>
          <p:cNvSpPr/>
          <p:nvPr/>
        </p:nvSpPr>
        <p:spPr>
          <a:xfrm>
            <a:off x="7491452" y="2772952"/>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797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animBg="1"/>
      <p:bldP spid="17" grpId="0" animBg="1"/>
      <p:bldP spid="18" grpId="0" animBg="1"/>
      <p:bldP spid="19" grpId="0" animBg="1"/>
      <p:bldP spid="20" grpId="0"/>
      <p:bldP spid="21" grpId="0"/>
      <p:bldP spid="22" grpId="0"/>
      <p:bldP spid="23" grpId="0" animBg="1"/>
      <p:bldP spid="24" grpId="0" animBg="1"/>
      <p:bldP spid="25" grpId="0" animBg="1"/>
      <p:bldP spid="26" grpId="0"/>
      <p:bldP spid="27" grpId="0"/>
      <p:bldP spid="28" grpId="0" animBg="1"/>
      <p:bldP spid="29" grpId="0" animBg="1"/>
      <p:bldP spid="30" grpId="0"/>
      <p:bldP spid="32" grpId="0" animBg="1"/>
      <p:bldP spid="33" grpId="0"/>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p:bldP spid="48" grpId="0" animBg="1"/>
      <p:bldP spid="49" grpId="0" animBg="1"/>
      <p:bldP spid="50" grpId="0"/>
      <p:bldP spid="51" grpId="0" animBg="1"/>
      <p:bldP spid="52" grpId="0"/>
      <p:bldP spid="53" grpId="0" animBg="1"/>
      <p:bldP spid="54" grpId="0"/>
      <p:bldP spid="5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803483" y="2814908"/>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89484" y="685828"/>
            <a:ext cx="8229600" cy="1066800"/>
          </a:xfrm>
        </p:spPr>
        <p:txBody>
          <a:bodyPr>
            <a:normAutofit/>
          </a:bodyPr>
          <a:lstStyle/>
          <a:p>
            <a:r>
              <a:rPr lang="zh-CN" altLang="en-US" b="1" dirty="0">
                <a:solidFill>
                  <a:schemeClr val="accent2">
                    <a:lumMod val="50000"/>
                  </a:schemeClr>
                </a:solidFill>
                <a:latin typeface="+mj-ea"/>
                <a:cs typeface="Arial" charset="0"/>
              </a:rPr>
              <a:t>可以继续加深层数</a:t>
            </a:r>
            <a:r>
              <a:rPr lang="en-US" altLang="zh-CN" b="1" dirty="0">
                <a:solidFill>
                  <a:schemeClr val="accent2">
                    <a:lumMod val="50000"/>
                  </a:schemeClr>
                </a:solidFill>
                <a:latin typeface="+mj-ea"/>
                <a:cs typeface="Arial" charset="0"/>
              </a:rPr>
              <a:t>…</a:t>
            </a:r>
            <a:endParaRPr lang="zh-TW" altLang="en-US" b="1" dirty="0">
              <a:solidFill>
                <a:schemeClr val="accent2">
                  <a:lumMod val="50000"/>
                </a:schemeClr>
              </a:solidFill>
              <a:latin typeface="+mj-ea"/>
              <a:cs typeface="Arial" charset="0"/>
            </a:endParaRPr>
          </a:p>
        </p:txBody>
      </p:sp>
      <p:sp>
        <p:nvSpPr>
          <p:cNvPr id="5" name="矩形 4"/>
          <p:cNvSpPr/>
          <p:nvPr/>
        </p:nvSpPr>
        <p:spPr>
          <a:xfrm>
            <a:off x="1825478" y="562772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5"/>
          <p:cNvSpPr/>
          <p:nvPr/>
        </p:nvSpPr>
        <p:spPr>
          <a:xfrm>
            <a:off x="1846988"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6"/>
          <p:cNvSpPr/>
          <p:nvPr/>
        </p:nvSpPr>
        <p:spPr>
          <a:xfrm>
            <a:off x="4108707" y="5633988"/>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 name="矩形 7"/>
          <p:cNvSpPr/>
          <p:nvPr/>
        </p:nvSpPr>
        <p:spPr>
          <a:xfrm>
            <a:off x="4092132"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向上箭號 8"/>
          <p:cNvSpPr/>
          <p:nvPr/>
        </p:nvSpPr>
        <p:spPr>
          <a:xfrm>
            <a:off x="2172140" y="5185057"/>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向上箭號 9"/>
          <p:cNvSpPr/>
          <p:nvPr/>
        </p:nvSpPr>
        <p:spPr>
          <a:xfrm>
            <a:off x="4443126"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向右箭號 10"/>
          <p:cNvSpPr/>
          <p:nvPr/>
        </p:nvSpPr>
        <p:spPr>
          <a:xfrm>
            <a:off x="859202" y="47772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2" name="向右箭號 11"/>
          <p:cNvSpPr/>
          <p:nvPr/>
        </p:nvSpPr>
        <p:spPr>
          <a:xfrm>
            <a:off x="3086795" y="4783349"/>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3" name="文字方塊 12"/>
          <p:cNvSpPr txBox="1"/>
          <p:nvPr/>
        </p:nvSpPr>
        <p:spPr>
          <a:xfrm>
            <a:off x="43542" y="4666455"/>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14" name="文字方塊 13"/>
          <p:cNvSpPr txBox="1"/>
          <p:nvPr/>
        </p:nvSpPr>
        <p:spPr>
          <a:xfrm>
            <a:off x="8314528" y="4635213"/>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15" name="矩形 14"/>
          <p:cNvSpPr/>
          <p:nvPr/>
        </p:nvSpPr>
        <p:spPr>
          <a:xfrm>
            <a:off x="6372901" y="5633988"/>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6" name="矩形 15"/>
          <p:cNvSpPr/>
          <p:nvPr/>
        </p:nvSpPr>
        <p:spPr>
          <a:xfrm>
            <a:off x="6356326" y="478338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7" name="向上箭號 16"/>
          <p:cNvSpPr/>
          <p:nvPr/>
        </p:nvSpPr>
        <p:spPr>
          <a:xfrm>
            <a:off x="6707320"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8" name="向右箭號 17"/>
          <p:cNvSpPr/>
          <p:nvPr/>
        </p:nvSpPr>
        <p:spPr>
          <a:xfrm>
            <a:off x="5350989" y="4783349"/>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9" name="向右箭號 18"/>
          <p:cNvSpPr/>
          <p:nvPr/>
        </p:nvSpPr>
        <p:spPr>
          <a:xfrm>
            <a:off x="7491452" y="47772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0" name="文字方塊 19"/>
          <p:cNvSpPr txBox="1"/>
          <p:nvPr/>
        </p:nvSpPr>
        <p:spPr>
          <a:xfrm>
            <a:off x="1936664" y="5575605"/>
            <a:ext cx="907572" cy="461665"/>
          </a:xfrm>
          <a:prstGeom prst="rect">
            <a:avLst/>
          </a:prstGeom>
          <a:noFill/>
        </p:spPr>
        <p:txBody>
          <a:bodyPr wrap="square" rtlCol="0">
            <a:spAutoFit/>
          </a:bodyPr>
          <a:lstStyle/>
          <a:p>
            <a:pPr algn="ctr"/>
            <a:r>
              <a:rPr lang="en-US" altLang="zh-TW" sz="2400" err="1"/>
              <a:t>x</a:t>
            </a:r>
            <a:r>
              <a:rPr lang="en-US" altLang="zh-TW" sz="2400" baseline="30000" err="1"/>
              <a:t>t</a:t>
            </a:r>
            <a:endParaRPr lang="zh-TW" altLang="en-US" sz="2400" baseline="30000"/>
          </a:p>
        </p:txBody>
      </p:sp>
      <p:sp>
        <p:nvSpPr>
          <p:cNvPr id="21" name="文字方塊 20"/>
          <p:cNvSpPr txBox="1"/>
          <p:nvPr/>
        </p:nvSpPr>
        <p:spPr>
          <a:xfrm>
            <a:off x="4231221" y="5590120"/>
            <a:ext cx="907572" cy="461665"/>
          </a:xfrm>
          <a:prstGeom prst="rect">
            <a:avLst/>
          </a:prstGeom>
          <a:noFill/>
        </p:spPr>
        <p:txBody>
          <a:bodyPr wrap="square" rtlCol="0">
            <a:spAutoFit/>
          </a:bodyPr>
          <a:lstStyle/>
          <a:p>
            <a:pPr algn="ctr"/>
            <a:r>
              <a:rPr lang="en-US" altLang="zh-TW" sz="2400"/>
              <a:t>x</a:t>
            </a:r>
            <a:r>
              <a:rPr lang="en-US" altLang="zh-TW" sz="2400" baseline="30000"/>
              <a:t>t+1</a:t>
            </a:r>
            <a:endParaRPr lang="zh-TW" altLang="en-US" sz="2400" baseline="30000"/>
          </a:p>
        </p:txBody>
      </p:sp>
      <p:sp>
        <p:nvSpPr>
          <p:cNvPr id="22" name="文字方塊 21"/>
          <p:cNvSpPr txBox="1"/>
          <p:nvPr/>
        </p:nvSpPr>
        <p:spPr>
          <a:xfrm>
            <a:off x="6525778" y="5587356"/>
            <a:ext cx="907572" cy="461665"/>
          </a:xfrm>
          <a:prstGeom prst="rect">
            <a:avLst/>
          </a:prstGeom>
          <a:noFill/>
        </p:spPr>
        <p:txBody>
          <a:bodyPr wrap="square" rtlCol="0">
            <a:spAutoFit/>
          </a:bodyPr>
          <a:lstStyle/>
          <a:p>
            <a:pPr algn="ctr"/>
            <a:r>
              <a:rPr lang="en-US" altLang="zh-TW" sz="2400"/>
              <a:t>x</a:t>
            </a:r>
            <a:r>
              <a:rPr lang="en-US" altLang="zh-TW" sz="2400" baseline="30000"/>
              <a:t>t+2</a:t>
            </a:r>
            <a:endParaRPr lang="zh-TW" altLang="en-US" sz="2400" baseline="30000"/>
          </a:p>
        </p:txBody>
      </p:sp>
      <p:sp>
        <p:nvSpPr>
          <p:cNvPr id="23" name="矩形 22"/>
          <p:cNvSpPr/>
          <p:nvPr/>
        </p:nvSpPr>
        <p:spPr>
          <a:xfrm>
            <a:off x="1825478" y="3866449"/>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4" name="向上箭號 23"/>
          <p:cNvSpPr/>
          <p:nvPr/>
        </p:nvSpPr>
        <p:spPr>
          <a:xfrm>
            <a:off x="2150630" y="426812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向右箭號 24"/>
          <p:cNvSpPr/>
          <p:nvPr/>
        </p:nvSpPr>
        <p:spPr>
          <a:xfrm>
            <a:off x="837692" y="386031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6" name="文字方塊 25"/>
          <p:cNvSpPr txBox="1"/>
          <p:nvPr/>
        </p:nvSpPr>
        <p:spPr>
          <a:xfrm>
            <a:off x="22032" y="3749520"/>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27" name="文字方塊 26"/>
          <p:cNvSpPr txBox="1"/>
          <p:nvPr/>
        </p:nvSpPr>
        <p:spPr>
          <a:xfrm rot="5400000">
            <a:off x="1988364" y="3261946"/>
            <a:ext cx="890772" cy="523220"/>
          </a:xfrm>
          <a:prstGeom prst="rect">
            <a:avLst/>
          </a:prstGeom>
          <a:noFill/>
          <a:ln>
            <a:noFill/>
          </a:ln>
        </p:spPr>
        <p:txBody>
          <a:bodyPr wrap="square" rtlCol="0">
            <a:spAutoFit/>
          </a:bodyPr>
          <a:lstStyle/>
          <a:p>
            <a:pPr algn="ctr"/>
            <a:r>
              <a:rPr lang="en-US" altLang="zh-TW" sz="2800">
                <a:solidFill>
                  <a:schemeClr val="accent4"/>
                </a:solidFill>
              </a:rPr>
              <a:t>……</a:t>
            </a:r>
            <a:endParaRPr lang="zh-TW" altLang="en-US" sz="2800" baseline="-25000">
              <a:solidFill>
                <a:schemeClr val="accent4"/>
              </a:solidFill>
            </a:endParaRPr>
          </a:p>
        </p:txBody>
      </p:sp>
      <p:sp>
        <p:nvSpPr>
          <p:cNvPr id="28" name="向上箭號 27"/>
          <p:cNvSpPr/>
          <p:nvPr/>
        </p:nvSpPr>
        <p:spPr>
          <a:xfrm>
            <a:off x="2150629" y="232993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9" name="矩形 28"/>
          <p:cNvSpPr/>
          <p:nvPr/>
        </p:nvSpPr>
        <p:spPr>
          <a:xfrm>
            <a:off x="1803967" y="1928302"/>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0" name="文字方塊 29"/>
          <p:cNvSpPr txBox="1"/>
          <p:nvPr/>
        </p:nvSpPr>
        <p:spPr>
          <a:xfrm>
            <a:off x="1911692" y="1877448"/>
            <a:ext cx="907572" cy="461665"/>
          </a:xfrm>
          <a:prstGeom prst="rect">
            <a:avLst/>
          </a:prstGeom>
          <a:noFill/>
        </p:spPr>
        <p:txBody>
          <a:bodyPr wrap="square" rtlCol="0">
            <a:spAutoFit/>
          </a:bodyPr>
          <a:lstStyle/>
          <a:p>
            <a:pPr algn="ctr"/>
            <a:r>
              <a:rPr lang="en-US" altLang="zh-TW" sz="2400" err="1"/>
              <a:t>y</a:t>
            </a:r>
            <a:r>
              <a:rPr lang="en-US" altLang="zh-TW" sz="2400" baseline="30000" err="1"/>
              <a:t>t</a:t>
            </a:r>
            <a:endParaRPr lang="zh-TW" altLang="en-US" sz="2400" baseline="30000"/>
          </a:p>
        </p:txBody>
      </p:sp>
      <p:sp>
        <p:nvSpPr>
          <p:cNvPr id="32" name="向右箭號 31"/>
          <p:cNvSpPr/>
          <p:nvPr/>
        </p:nvSpPr>
        <p:spPr>
          <a:xfrm>
            <a:off x="815697" y="2808774"/>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37" y="2697979"/>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34" name="矩形 33"/>
          <p:cNvSpPr/>
          <p:nvPr/>
        </p:nvSpPr>
        <p:spPr>
          <a:xfrm>
            <a:off x="4074017" y="2808774"/>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34"/>
          <p:cNvSpPr/>
          <p:nvPr/>
        </p:nvSpPr>
        <p:spPr>
          <a:xfrm>
            <a:off x="4096012" y="3860315"/>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6" name="向上箭號 35"/>
          <p:cNvSpPr/>
          <p:nvPr/>
        </p:nvSpPr>
        <p:spPr>
          <a:xfrm>
            <a:off x="4421164" y="4261988"/>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7" name="向右箭號 36"/>
          <p:cNvSpPr/>
          <p:nvPr/>
        </p:nvSpPr>
        <p:spPr>
          <a:xfrm>
            <a:off x="3108226" y="385418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8" name="文字方塊 37"/>
          <p:cNvSpPr txBox="1"/>
          <p:nvPr/>
        </p:nvSpPr>
        <p:spPr>
          <a:xfrm rot="5400000">
            <a:off x="4258898" y="3255812"/>
            <a:ext cx="890772" cy="523220"/>
          </a:xfrm>
          <a:prstGeom prst="rect">
            <a:avLst/>
          </a:prstGeom>
          <a:noFill/>
          <a:ln>
            <a:noFill/>
          </a:ln>
        </p:spPr>
        <p:txBody>
          <a:bodyPr wrap="square" rtlCol="0">
            <a:spAutoFit/>
          </a:bodyPr>
          <a:lstStyle/>
          <a:p>
            <a:pPr algn="ctr"/>
            <a:r>
              <a:rPr lang="en-US" altLang="zh-TW" sz="2800">
                <a:solidFill>
                  <a:schemeClr val="accent4"/>
                </a:solidFill>
              </a:rPr>
              <a:t>……</a:t>
            </a:r>
            <a:endParaRPr lang="zh-TW" altLang="en-US" sz="2800" baseline="-25000">
              <a:solidFill>
                <a:schemeClr val="accent4"/>
              </a:solidFill>
            </a:endParaRPr>
          </a:p>
        </p:txBody>
      </p:sp>
      <p:sp>
        <p:nvSpPr>
          <p:cNvPr id="39" name="向上箭號 38"/>
          <p:cNvSpPr/>
          <p:nvPr/>
        </p:nvSpPr>
        <p:spPr>
          <a:xfrm>
            <a:off x="4421163" y="2323799"/>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0" name="矩形 39"/>
          <p:cNvSpPr/>
          <p:nvPr/>
        </p:nvSpPr>
        <p:spPr>
          <a:xfrm>
            <a:off x="4074501" y="1922168"/>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1" name="文字方塊 40"/>
          <p:cNvSpPr txBox="1"/>
          <p:nvPr/>
        </p:nvSpPr>
        <p:spPr>
          <a:xfrm>
            <a:off x="4182226" y="1871314"/>
            <a:ext cx="907572" cy="461665"/>
          </a:xfrm>
          <a:prstGeom prst="rect">
            <a:avLst/>
          </a:prstGeom>
          <a:noFill/>
        </p:spPr>
        <p:txBody>
          <a:bodyPr wrap="square" rtlCol="0">
            <a:spAutoFit/>
          </a:bodyPr>
          <a:lstStyle/>
          <a:p>
            <a:pPr algn="ctr"/>
            <a:r>
              <a:rPr lang="en-US" altLang="zh-TW" sz="2400"/>
              <a:t>y</a:t>
            </a:r>
            <a:r>
              <a:rPr lang="en-US" altLang="zh-TW" sz="2400" baseline="30000"/>
              <a:t>t+1</a:t>
            </a:r>
            <a:endParaRPr lang="zh-TW" altLang="en-US" sz="2400" baseline="30000"/>
          </a:p>
        </p:txBody>
      </p:sp>
      <p:sp>
        <p:nvSpPr>
          <p:cNvPr id="42" name="向右箭號 41"/>
          <p:cNvSpPr/>
          <p:nvPr/>
        </p:nvSpPr>
        <p:spPr>
          <a:xfrm>
            <a:off x="3086231" y="280264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矩形 42"/>
          <p:cNvSpPr/>
          <p:nvPr/>
        </p:nvSpPr>
        <p:spPr>
          <a:xfrm>
            <a:off x="6303044" y="280264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4" name="矩形 43"/>
          <p:cNvSpPr/>
          <p:nvPr/>
        </p:nvSpPr>
        <p:spPr>
          <a:xfrm>
            <a:off x="6325039" y="3854181"/>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向上箭號 44"/>
          <p:cNvSpPr/>
          <p:nvPr/>
        </p:nvSpPr>
        <p:spPr>
          <a:xfrm>
            <a:off x="6650191" y="4255854"/>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6" name="向右箭號 45"/>
          <p:cNvSpPr/>
          <p:nvPr/>
        </p:nvSpPr>
        <p:spPr>
          <a:xfrm>
            <a:off x="5337253" y="384804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7" name="文字方塊 46"/>
          <p:cNvSpPr txBox="1"/>
          <p:nvPr/>
        </p:nvSpPr>
        <p:spPr>
          <a:xfrm rot="5400000">
            <a:off x="6487925" y="3249678"/>
            <a:ext cx="890772" cy="523220"/>
          </a:xfrm>
          <a:prstGeom prst="rect">
            <a:avLst/>
          </a:prstGeom>
          <a:noFill/>
          <a:ln>
            <a:noFill/>
          </a:ln>
        </p:spPr>
        <p:txBody>
          <a:bodyPr wrap="square" rtlCol="0">
            <a:spAutoFit/>
          </a:bodyPr>
          <a:lstStyle/>
          <a:p>
            <a:pPr algn="ctr"/>
            <a:r>
              <a:rPr lang="en-US" altLang="zh-TW" sz="2800">
                <a:solidFill>
                  <a:schemeClr val="accent4"/>
                </a:solidFill>
              </a:rPr>
              <a:t>……</a:t>
            </a:r>
            <a:endParaRPr lang="zh-TW" altLang="en-US" sz="2800" baseline="-25000">
              <a:solidFill>
                <a:schemeClr val="accent4"/>
              </a:solidFill>
            </a:endParaRPr>
          </a:p>
        </p:txBody>
      </p:sp>
      <p:sp>
        <p:nvSpPr>
          <p:cNvPr id="48" name="向上箭號 47"/>
          <p:cNvSpPr/>
          <p:nvPr/>
        </p:nvSpPr>
        <p:spPr>
          <a:xfrm>
            <a:off x="6650190" y="2317665"/>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9" name="矩形 48"/>
          <p:cNvSpPr/>
          <p:nvPr/>
        </p:nvSpPr>
        <p:spPr>
          <a:xfrm>
            <a:off x="6303528" y="1916034"/>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0" name="文字方塊 49"/>
          <p:cNvSpPr txBox="1"/>
          <p:nvPr/>
        </p:nvSpPr>
        <p:spPr>
          <a:xfrm>
            <a:off x="6411253" y="1865180"/>
            <a:ext cx="907572" cy="461665"/>
          </a:xfrm>
          <a:prstGeom prst="rect">
            <a:avLst/>
          </a:prstGeom>
          <a:noFill/>
        </p:spPr>
        <p:txBody>
          <a:bodyPr wrap="square" rtlCol="0">
            <a:spAutoFit/>
          </a:bodyPr>
          <a:lstStyle/>
          <a:p>
            <a:pPr algn="ctr"/>
            <a:r>
              <a:rPr lang="en-US" altLang="zh-TW" sz="2400"/>
              <a:t>y</a:t>
            </a:r>
            <a:r>
              <a:rPr lang="en-US" altLang="zh-TW" sz="2400" baseline="30000"/>
              <a:t>t+2</a:t>
            </a:r>
            <a:endParaRPr lang="zh-TW" altLang="en-US" sz="2400" baseline="30000"/>
          </a:p>
        </p:txBody>
      </p:sp>
      <p:sp>
        <p:nvSpPr>
          <p:cNvPr id="51" name="向右箭號 50"/>
          <p:cNvSpPr/>
          <p:nvPr/>
        </p:nvSpPr>
        <p:spPr>
          <a:xfrm>
            <a:off x="5315258" y="279650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2" name="文字方塊 51"/>
          <p:cNvSpPr txBox="1"/>
          <p:nvPr/>
        </p:nvSpPr>
        <p:spPr>
          <a:xfrm>
            <a:off x="8293712" y="3681750"/>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53" name="向右箭號 52"/>
          <p:cNvSpPr/>
          <p:nvPr/>
        </p:nvSpPr>
        <p:spPr>
          <a:xfrm>
            <a:off x="7470636" y="382378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4" name="文字方塊 53"/>
          <p:cNvSpPr txBox="1"/>
          <p:nvPr/>
        </p:nvSpPr>
        <p:spPr>
          <a:xfrm>
            <a:off x="8314528" y="2630915"/>
            <a:ext cx="890772" cy="523220"/>
          </a:xfrm>
          <a:prstGeom prst="rect">
            <a:avLst/>
          </a:prstGeom>
          <a:noFill/>
        </p:spPr>
        <p:txBody>
          <a:bodyPr wrap="square" rtlCol="0">
            <a:spAutoFit/>
          </a:bodyPr>
          <a:lstStyle/>
          <a:p>
            <a:pPr algn="ctr"/>
            <a:r>
              <a:rPr lang="en-US" altLang="zh-TW" sz="2800">
                <a:solidFill>
                  <a:srgbClr val="0000FF"/>
                </a:solidFill>
              </a:rPr>
              <a:t>……</a:t>
            </a:r>
            <a:endParaRPr lang="zh-TW" altLang="en-US" sz="2800" baseline="-25000">
              <a:solidFill>
                <a:srgbClr val="0000FF"/>
              </a:solidFill>
            </a:endParaRPr>
          </a:p>
        </p:txBody>
      </p:sp>
      <p:sp>
        <p:nvSpPr>
          <p:cNvPr id="55" name="向右箭號 54"/>
          <p:cNvSpPr/>
          <p:nvPr/>
        </p:nvSpPr>
        <p:spPr>
          <a:xfrm>
            <a:off x="7491452" y="2772952"/>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64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animBg="1"/>
      <p:bldP spid="17" grpId="0" animBg="1"/>
      <p:bldP spid="18" grpId="0" animBg="1"/>
      <p:bldP spid="19" grpId="0" animBg="1"/>
      <p:bldP spid="20" grpId="0"/>
      <p:bldP spid="21" grpId="0"/>
      <p:bldP spid="22" grpId="0"/>
      <p:bldP spid="23" grpId="0" animBg="1"/>
      <p:bldP spid="24" grpId="0" animBg="1"/>
      <p:bldP spid="25" grpId="0" animBg="1"/>
      <p:bldP spid="26" grpId="0"/>
      <p:bldP spid="27" grpId="0"/>
      <p:bldP spid="28" grpId="0" animBg="1"/>
      <p:bldP spid="29" grpId="0" animBg="1"/>
      <p:bldP spid="30" grpId="0"/>
      <p:bldP spid="32" grpId="0" animBg="1"/>
      <p:bldP spid="33" grpId="0"/>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p:bldP spid="48" grpId="0" animBg="1"/>
      <p:bldP spid="49" grpId="0" animBg="1"/>
      <p:bldP spid="50" grpId="0"/>
      <p:bldP spid="51" grpId="0" animBg="1"/>
      <p:bldP spid="52" grpId="0"/>
      <p:bldP spid="53" grpId="0" animBg="1"/>
      <p:bldP spid="54" grpId="0"/>
      <p:bldP spid="55"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a:xfrm>
            <a:off x="762000" y="685800"/>
            <a:ext cx="8229600" cy="1066800"/>
          </a:xfrm>
        </p:spPr>
        <p:txBody>
          <a:bodyPr/>
          <a:lstStyle/>
          <a:p>
            <a:r>
              <a:rPr lang="en-HK" altLang="zh-CN" b="1">
                <a:solidFill>
                  <a:srgbClr val="0000FF"/>
                </a:solidFill>
              </a:rPr>
              <a:t>RNN Applications</a:t>
            </a:r>
            <a:endParaRPr lang="zh-CN" altLang="en-US" b="1">
              <a:solidFill>
                <a:srgbClr val="0000FF"/>
              </a:solidFill>
            </a:endParaRPr>
          </a:p>
        </p:txBody>
      </p:sp>
      <p:sp>
        <p:nvSpPr>
          <p:cNvPr id="6" name="内容占位符 5"/>
          <p:cNvSpPr>
            <a:spLocks noGrp="1"/>
          </p:cNvSpPr>
          <p:nvPr>
            <p:ph idx="1"/>
          </p:nvPr>
        </p:nvSpPr>
        <p:spPr>
          <a:xfrm>
            <a:off x="457200" y="1752600"/>
            <a:ext cx="8229600" cy="4821936"/>
          </a:xfrm>
        </p:spPr>
        <p:txBody>
          <a:bodyPr>
            <a:normAutofit/>
          </a:bodyPr>
          <a:lstStyle/>
          <a:p>
            <a:r>
              <a:rPr lang="en-US"/>
              <a:t>RNNs are unique as they allow us to operate over sequences of vectors.</a:t>
            </a:r>
          </a:p>
          <a:p>
            <a:pPr lvl="1"/>
            <a:r>
              <a:rPr lang="en-US"/>
              <a:t>Sequences in the input, the output, or in the most general case both</a:t>
            </a:r>
          </a:p>
          <a:p>
            <a:pPr lvl="1"/>
            <a:endParaRPr lang="en-US"/>
          </a:p>
          <a:p>
            <a:r>
              <a:rPr lang="en-HK" altLang="zh-CN" sz="2800"/>
              <a:t>We need to model the data with temporal or sequential structures and varying length of inputs and outputs</a:t>
            </a:r>
          </a:p>
          <a:p>
            <a:pPr lvl="1"/>
            <a:r>
              <a:rPr lang="en-HK" altLang="zh-CN" sz="2200">
                <a:solidFill>
                  <a:schemeClr val="bg2">
                    <a:lumMod val="50000"/>
                  </a:schemeClr>
                </a:solidFill>
              </a:rPr>
              <a:t>Frames from video</a:t>
            </a:r>
          </a:p>
          <a:p>
            <a:pPr lvl="1"/>
            <a:r>
              <a:rPr lang="en-HK" altLang="zh-CN" sz="2200">
                <a:solidFill>
                  <a:schemeClr val="bg2">
                    <a:lumMod val="50000"/>
                  </a:schemeClr>
                </a:solidFill>
              </a:rPr>
              <a:t>Snippets of audio</a:t>
            </a:r>
          </a:p>
          <a:p>
            <a:pPr lvl="1"/>
            <a:r>
              <a:rPr lang="en-HK" altLang="zh-CN" sz="2200">
                <a:solidFill>
                  <a:schemeClr val="bg2">
                    <a:lumMod val="50000"/>
                  </a:schemeClr>
                </a:solidFill>
              </a:rPr>
              <a:t>Words pulled from sentences</a:t>
            </a:r>
            <a:endParaRPr lang="zh-CN" altLang="en-US" sz="2200">
              <a:solidFill>
                <a:schemeClr val="bg2">
                  <a:lumMod val="50000"/>
                </a:schemeClr>
              </a:solidFill>
            </a:endParaRPr>
          </a:p>
        </p:txBody>
      </p:sp>
    </p:spTree>
    <p:extLst>
      <p:ext uri="{BB962C8B-B14F-4D97-AF65-F5344CB8AC3E}">
        <p14:creationId xmlns:p14="http://schemas.microsoft.com/office/powerpoint/2010/main" val="1541119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62000" y="685800"/>
            <a:ext cx="8229600" cy="1066800"/>
          </a:xfrm>
        </p:spPr>
        <p:txBody>
          <a:bodyPr>
            <a:normAutofit/>
          </a:bodyPr>
          <a:lstStyle/>
          <a:p>
            <a:r>
              <a:rPr lang="en-HK" altLang="zh-CN" b="1" dirty="0">
                <a:solidFill>
                  <a:schemeClr val="accent2">
                    <a:lumMod val="50000"/>
                  </a:schemeClr>
                </a:solidFill>
                <a:latin typeface="+mj-ea"/>
              </a:rPr>
              <a:t>RNN </a:t>
            </a:r>
            <a:r>
              <a:rPr lang="zh-CN" altLang="en-US" b="1" dirty="0">
                <a:solidFill>
                  <a:schemeClr val="accent2">
                    <a:lumMod val="50000"/>
                  </a:schemeClr>
                </a:solidFill>
                <a:latin typeface="+mj-ea"/>
              </a:rPr>
              <a:t>应用</a:t>
            </a:r>
          </a:p>
        </p:txBody>
      </p:sp>
      <p:sp>
        <p:nvSpPr>
          <p:cNvPr id="6" name="内容占位符 5"/>
          <p:cNvSpPr>
            <a:spLocks noGrp="1"/>
          </p:cNvSpPr>
          <p:nvPr>
            <p:ph idx="1"/>
          </p:nvPr>
        </p:nvSpPr>
        <p:spPr>
          <a:xfrm>
            <a:off x="457200" y="1752600"/>
            <a:ext cx="8229600" cy="4821936"/>
          </a:xfrm>
        </p:spPr>
        <p:txBody>
          <a:bodyPr>
            <a:normAutofit/>
          </a:bodyPr>
          <a:lstStyle/>
          <a:p>
            <a:pPr>
              <a:lnSpc>
                <a:spcPct val="150000"/>
              </a:lnSpc>
            </a:pPr>
            <a:r>
              <a:rPr lang="en-US" dirty="0">
                <a:latin typeface="+mn-ea"/>
              </a:rPr>
              <a:t>RNN</a:t>
            </a:r>
            <a:r>
              <a:rPr lang="zh-CN" altLang="en-US" dirty="0">
                <a:latin typeface="+mn-ea"/>
              </a:rPr>
              <a:t>特殊在它们使我们可以操作向量序列</a:t>
            </a:r>
            <a:r>
              <a:rPr lang="en-US" dirty="0">
                <a:latin typeface="+mn-ea"/>
              </a:rPr>
              <a:t>.</a:t>
            </a:r>
          </a:p>
          <a:p>
            <a:pPr lvl="1">
              <a:lnSpc>
                <a:spcPct val="150000"/>
              </a:lnSpc>
            </a:pPr>
            <a:r>
              <a:rPr lang="zh-CN" altLang="en-US" sz="2400" dirty="0">
                <a:latin typeface="+mn-ea"/>
              </a:rPr>
              <a:t>一般情况下，输入和输出向量都是序列</a:t>
            </a:r>
            <a:endParaRPr lang="en-US" sz="2400" dirty="0">
              <a:latin typeface="+mn-ea"/>
            </a:endParaRPr>
          </a:p>
          <a:p>
            <a:pPr>
              <a:lnSpc>
                <a:spcPct val="150000"/>
              </a:lnSpc>
            </a:pPr>
            <a:r>
              <a:rPr lang="zh-CN" altLang="en-US" dirty="0">
                <a:latin typeface="+mn-ea"/>
              </a:rPr>
              <a:t>我们需要对数据建模，使用时间或顺序的模型结构，可变长度的输入和输出</a:t>
            </a:r>
            <a:endParaRPr lang="en-US" altLang="zh-CN" dirty="0">
              <a:latin typeface="+mn-ea"/>
            </a:endParaRPr>
          </a:p>
          <a:p>
            <a:pPr lvl="1">
              <a:lnSpc>
                <a:spcPct val="150000"/>
              </a:lnSpc>
            </a:pPr>
            <a:r>
              <a:rPr lang="zh-CN" altLang="en-US" sz="2400" dirty="0">
                <a:latin typeface="+mn-ea"/>
              </a:rPr>
              <a:t>视频逐帧</a:t>
            </a:r>
            <a:endParaRPr lang="en-HK" altLang="zh-CN" sz="2400" dirty="0">
              <a:latin typeface="+mn-ea"/>
            </a:endParaRPr>
          </a:p>
          <a:p>
            <a:pPr lvl="1">
              <a:lnSpc>
                <a:spcPct val="150000"/>
              </a:lnSpc>
            </a:pPr>
            <a:r>
              <a:rPr lang="zh-CN" altLang="en-US" sz="2400" dirty="0">
                <a:latin typeface="+mn-ea"/>
              </a:rPr>
              <a:t>音频逐段</a:t>
            </a:r>
            <a:endParaRPr lang="en-HK" altLang="zh-CN" sz="2400" dirty="0">
              <a:latin typeface="+mn-ea"/>
            </a:endParaRPr>
          </a:p>
          <a:p>
            <a:pPr lvl="1">
              <a:lnSpc>
                <a:spcPct val="150000"/>
              </a:lnSpc>
            </a:pPr>
            <a:r>
              <a:rPr lang="zh-CN" altLang="en-US" sz="2400" dirty="0">
                <a:latin typeface="+mn-ea"/>
              </a:rPr>
              <a:t>语句逐词</a:t>
            </a:r>
          </a:p>
        </p:txBody>
      </p:sp>
    </p:spTree>
    <p:extLst>
      <p:ext uri="{BB962C8B-B14F-4D97-AF65-F5344CB8AC3E}">
        <p14:creationId xmlns:p14="http://schemas.microsoft.com/office/powerpoint/2010/main" val="2709113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436"/>
          <p:cNvSpPr txBox="1">
            <a:spLocks noGrp="1"/>
          </p:cNvSpPr>
          <p:nvPr>
            <p:ph type="title"/>
          </p:nvPr>
        </p:nvSpPr>
        <p:spPr>
          <a:xfrm>
            <a:off x="457200" y="1066800"/>
            <a:ext cx="8520600" cy="572700"/>
          </a:xfrm>
          <a:prstGeom prst="rect">
            <a:avLst/>
          </a:prstGeom>
        </p:spPr>
        <p:txBody>
          <a:bodyPr lIns="91425" tIns="91425" rIns="91425" bIns="91425" anchor="t" anchorCtr="0">
            <a:noAutofit/>
          </a:bodyPr>
          <a:lstStyle/>
          <a:p>
            <a:pPr lvl="0">
              <a:spcBef>
                <a:spcPts val="0"/>
              </a:spcBef>
            </a:pPr>
            <a:r>
              <a:rPr lang="zh-CN" altLang="en-US" b="1" dirty="0">
                <a:solidFill>
                  <a:schemeClr val="accent2">
                    <a:lumMod val="50000"/>
                  </a:schemeClr>
                </a:solidFill>
                <a:latin typeface="+mj-ea"/>
                <a:cs typeface="Arial" charset="0"/>
              </a:rPr>
              <a:t>举例：写一个少儿读物</a:t>
            </a:r>
            <a:endParaRPr lang="en" b="1" dirty="0">
              <a:solidFill>
                <a:schemeClr val="accent2">
                  <a:lumMod val="50000"/>
                </a:schemeClr>
              </a:solidFill>
              <a:latin typeface="+mj-ea"/>
              <a:cs typeface="Arial" charset="0"/>
            </a:endParaRPr>
          </a:p>
        </p:txBody>
      </p:sp>
      <p:sp>
        <p:nvSpPr>
          <p:cNvPr id="57" name="Shape 437"/>
          <p:cNvSpPr txBox="1">
            <a:spLocks/>
          </p:cNvSpPr>
          <p:nvPr/>
        </p:nvSpPr>
        <p:spPr>
          <a:xfrm>
            <a:off x="457200" y="2209800"/>
            <a:ext cx="8520600" cy="3416400"/>
          </a:xfrm>
          <a:prstGeom prst="rect">
            <a:avLst/>
          </a:prstGeom>
        </p:spPr>
        <p:txBody>
          <a:bodyPr vert="horz" lIns="91425" tIns="91425" rIns="91425" bIns="91425" anchor="t" anchorCtr="0">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spcBef>
                <a:spcPts val="0"/>
              </a:spcBef>
              <a:buFont typeface="Georgia"/>
              <a:buNone/>
            </a:pPr>
            <a:r>
              <a:rPr lang="en">
                <a:solidFill>
                  <a:schemeClr val="accent2">
                    <a:lumMod val="50000"/>
                  </a:schemeClr>
                </a:solidFill>
              </a:rPr>
              <a:t>Doug saw Jane. </a:t>
            </a:r>
          </a:p>
          <a:p>
            <a:pPr>
              <a:spcBef>
                <a:spcPts val="0"/>
              </a:spcBef>
              <a:buFont typeface="Georgia"/>
              <a:buNone/>
            </a:pPr>
            <a:r>
              <a:rPr lang="en">
                <a:solidFill>
                  <a:schemeClr val="accent2">
                    <a:lumMod val="50000"/>
                  </a:schemeClr>
                </a:solidFill>
              </a:rPr>
              <a:t>Jane saw Spot.</a:t>
            </a:r>
          </a:p>
          <a:p>
            <a:pPr>
              <a:spcBef>
                <a:spcPts val="0"/>
              </a:spcBef>
              <a:buFont typeface="Georgia"/>
              <a:buNone/>
            </a:pPr>
            <a:r>
              <a:rPr lang="en">
                <a:solidFill>
                  <a:schemeClr val="accent2">
                    <a:lumMod val="50000"/>
                  </a:schemeClr>
                </a:solidFill>
              </a:rPr>
              <a:t>Spot saw Doug.</a:t>
            </a:r>
          </a:p>
          <a:p>
            <a:pPr>
              <a:spcBef>
                <a:spcPts val="0"/>
              </a:spcBef>
              <a:buFont typeface="Georgia"/>
              <a:buNone/>
            </a:pPr>
            <a:r>
              <a:rPr lang="en">
                <a:solidFill>
                  <a:schemeClr val="accent2">
                    <a:lumMod val="50000"/>
                  </a:schemeClr>
                </a:solidFill>
              </a:rPr>
              <a:t>...</a:t>
            </a:r>
          </a:p>
          <a:p>
            <a:pPr>
              <a:spcBef>
                <a:spcPts val="0"/>
              </a:spcBef>
              <a:buFont typeface="Georgia"/>
              <a:buNone/>
            </a:pPr>
            <a:endParaRPr lang="en">
              <a:solidFill>
                <a:schemeClr val="accent2">
                  <a:lumMod val="50000"/>
                </a:schemeClr>
              </a:solidFill>
            </a:endParaRPr>
          </a:p>
          <a:p>
            <a:pPr>
              <a:spcBef>
                <a:spcPts val="0"/>
              </a:spcBef>
              <a:buFont typeface="Georgia"/>
              <a:buNone/>
            </a:pPr>
            <a:r>
              <a:rPr lang="en">
                <a:solidFill>
                  <a:schemeClr val="accent2">
                    <a:lumMod val="50000"/>
                  </a:schemeClr>
                </a:solidFill>
              </a:rPr>
              <a:t>Your dictionary is small: {Doug, Jane, Spot, saw, …}</a:t>
            </a:r>
          </a:p>
        </p:txBody>
      </p:sp>
    </p:spTree>
    <p:extLst>
      <p:ext uri="{BB962C8B-B14F-4D97-AF65-F5344CB8AC3E}">
        <p14:creationId xmlns:p14="http://schemas.microsoft.com/office/powerpoint/2010/main" val="173905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716485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1685544"/>
            <a:ext cx="7324344" cy="44866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3400" y="322646"/>
            <a:ext cx="8229600" cy="1491356"/>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spc="-85">
                <a:solidFill>
                  <a:srgbClr val="438086"/>
                </a:solidFill>
                <a:latin typeface="Helvetica" panose="020B0604020202020204" pitchFamily="34" charset="0"/>
                <a:cs typeface="Helvetica" panose="020B0604020202020204" pitchFamily="34" charset="0"/>
              </a:rPr>
              <a:t> </a:t>
            </a:r>
            <a:r>
              <a:rPr sz="3200" b="1">
                <a:solidFill>
                  <a:srgbClr val="438086"/>
                </a:solidFill>
                <a:latin typeface="Helvetica" panose="020B0604020202020204" pitchFamily="34" charset="0"/>
                <a:cs typeface="Helvetica" panose="020B0604020202020204" pitchFamily="34" charset="0"/>
              </a:rPr>
              <a:t>实际</a:t>
            </a:r>
            <a:r>
              <a:rPr sz="3200" b="1" spc="-5">
                <a:solidFill>
                  <a:srgbClr val="438086"/>
                </a:solidFill>
                <a:latin typeface="Helvetica" panose="020B0604020202020204" pitchFamily="34" charset="0"/>
                <a:cs typeface="Helvetica" panose="020B0604020202020204" pitchFamily="34" charset="0"/>
              </a:rPr>
              <a:t>的</a:t>
            </a:r>
            <a:r>
              <a:rPr sz="3200" b="1" spc="-10">
                <a:solidFill>
                  <a:srgbClr val="438086"/>
                </a:solidFill>
                <a:latin typeface="Helvetica" panose="020B0604020202020204" pitchFamily="34" charset="0"/>
                <a:cs typeface="Helvetica" panose="020B0604020202020204" pitchFamily="34" charset="0"/>
              </a:rPr>
              <a:t>NL</a:t>
            </a:r>
            <a:r>
              <a:rPr sz="3200" b="1" spc="-20">
                <a:solidFill>
                  <a:srgbClr val="438086"/>
                </a:solidFill>
                <a:latin typeface="Helvetica" panose="020B0604020202020204" pitchFamily="34" charset="0"/>
                <a:cs typeface="Helvetica" panose="020B0604020202020204" pitchFamily="34" charset="0"/>
              </a:rPr>
              <a:t>P</a:t>
            </a:r>
            <a:r>
              <a:rPr sz="3200" b="1">
                <a:solidFill>
                  <a:srgbClr val="438086"/>
                </a:solidFill>
                <a:latin typeface="Helvetica" panose="020B0604020202020204" pitchFamily="34" charset="0"/>
                <a:cs typeface="Helvetica" panose="020B0604020202020204" pitchFamily="34" charset="0"/>
              </a:rPr>
              <a:t>技术路线	</a:t>
            </a:r>
          </a:p>
        </p:txBody>
      </p:sp>
    </p:spTree>
    <p:extLst>
      <p:ext uri="{BB962C8B-B14F-4D97-AF65-F5344CB8AC3E}">
        <p14:creationId xmlns:p14="http://schemas.microsoft.com/office/powerpoint/2010/main" val="2044148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823901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124563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32965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189"/>
          <p:cNvSpPr txBox="1">
            <a:spLocks noGrp="1"/>
          </p:cNvSpPr>
          <p:nvPr>
            <p:ph type="title"/>
          </p:nvPr>
        </p:nvSpPr>
        <p:spPr>
          <a:xfrm>
            <a:off x="533400" y="1143000"/>
            <a:ext cx="8520600" cy="572700"/>
          </a:xfrm>
          <a:prstGeom prst="rect">
            <a:avLst/>
          </a:prstGeom>
        </p:spPr>
        <p:txBody>
          <a:bodyPr lIns="91425" tIns="91425" rIns="91425" bIns="91425" anchor="t" anchorCtr="0">
            <a:noAutofit/>
          </a:bodyPr>
          <a:lstStyle/>
          <a:p>
            <a:pPr lvl="0">
              <a:spcBef>
                <a:spcPts val="0"/>
              </a:spcBef>
            </a:pPr>
            <a:r>
              <a:rPr lang="en-US" altLang="zh-CN" b="1" dirty="0">
                <a:solidFill>
                  <a:schemeClr val="accent2">
                    <a:lumMod val="50000"/>
                  </a:schemeClr>
                </a:solidFill>
                <a:latin typeface="+mj-ea"/>
                <a:cs typeface="Arial" charset="0"/>
              </a:rPr>
              <a:t>RNN</a:t>
            </a:r>
            <a:r>
              <a:rPr lang="zh-CN" altLang="en-US" b="1" dirty="0">
                <a:solidFill>
                  <a:schemeClr val="accent2">
                    <a:lumMod val="50000"/>
                  </a:schemeClr>
                </a:solidFill>
                <a:latin typeface="+mj-ea"/>
                <a:cs typeface="Arial" charset="0"/>
              </a:rPr>
              <a:t>可能会犯的错误</a:t>
            </a:r>
            <a:endParaRPr lang="en" b="1" dirty="0">
              <a:solidFill>
                <a:schemeClr val="accent2">
                  <a:lumMod val="50000"/>
                </a:schemeClr>
              </a:solidFill>
              <a:latin typeface="+mj-ea"/>
              <a:cs typeface="Arial" charset="0"/>
            </a:endParaRPr>
          </a:p>
        </p:txBody>
      </p:sp>
      <p:sp>
        <p:nvSpPr>
          <p:cNvPr id="3" name="Shape 1190"/>
          <p:cNvSpPr txBox="1">
            <a:spLocks/>
          </p:cNvSpPr>
          <p:nvPr/>
        </p:nvSpPr>
        <p:spPr>
          <a:xfrm>
            <a:off x="533400" y="2590800"/>
            <a:ext cx="8520600" cy="3416400"/>
          </a:xfrm>
          <a:prstGeom prst="rect">
            <a:avLst/>
          </a:prstGeom>
        </p:spPr>
        <p:txBody>
          <a:bodyPr vert="horz" lIns="91425" tIns="91425" rIns="91425" bIns="91425" anchor="t" anchorCtr="0">
            <a:no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nSpc>
                <a:spcPct val="150000"/>
              </a:lnSpc>
              <a:spcBef>
                <a:spcPts val="0"/>
              </a:spcBef>
              <a:buFont typeface="Georgia"/>
              <a:buNone/>
            </a:pPr>
            <a:r>
              <a:rPr lang="en"/>
              <a:t>Doug saw Doug.</a:t>
            </a:r>
          </a:p>
          <a:p>
            <a:pPr>
              <a:lnSpc>
                <a:spcPct val="150000"/>
              </a:lnSpc>
              <a:spcBef>
                <a:spcPts val="0"/>
              </a:spcBef>
              <a:buFont typeface="Georgia"/>
              <a:buNone/>
            </a:pPr>
            <a:r>
              <a:rPr lang="en"/>
              <a:t>Jane saw Spot saw Doug saw …</a:t>
            </a:r>
          </a:p>
          <a:p>
            <a:pPr>
              <a:lnSpc>
                <a:spcPct val="150000"/>
              </a:lnSpc>
              <a:spcBef>
                <a:spcPts val="0"/>
              </a:spcBef>
              <a:buFont typeface="Georgia"/>
              <a:buNone/>
            </a:pPr>
            <a:r>
              <a:rPr lang="en"/>
              <a:t>Spot. Doug. Jane.</a:t>
            </a:r>
          </a:p>
        </p:txBody>
      </p:sp>
    </p:spTree>
    <p:extLst>
      <p:ext uri="{BB962C8B-B14F-4D97-AF65-F5344CB8AC3E}">
        <p14:creationId xmlns:p14="http://schemas.microsoft.com/office/powerpoint/2010/main" val="1947036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609600" y="609600"/>
            <a:ext cx="7086600" cy="1143000"/>
          </a:xfrm>
        </p:spPr>
        <p:txBody>
          <a:bodyPr>
            <a:normAutofit/>
          </a:bodyPr>
          <a:lstStyle/>
          <a:p>
            <a:r>
              <a:rPr lang="en-US" altLang="zh-CN" sz="4400" b="1">
                <a:solidFill>
                  <a:schemeClr val="accent2">
                    <a:lumMod val="50000"/>
                  </a:schemeClr>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a:ea typeface="宋体" charset="-122"/>
            </a:endParaRPr>
          </a:p>
          <a:p>
            <a:pPr>
              <a:spcBef>
                <a:spcPts val="1500"/>
              </a:spcBef>
            </a:pPr>
            <a:r>
              <a:rPr lang="en-US" sz="3200"/>
              <a:t>Introduction to NLP</a:t>
            </a:r>
          </a:p>
          <a:p>
            <a:pPr>
              <a:spcBef>
                <a:spcPts val="1500"/>
              </a:spcBef>
            </a:pPr>
            <a:r>
              <a:rPr lang="en-US" sz="3200"/>
              <a:t>NLP components and basic methods</a:t>
            </a:r>
          </a:p>
          <a:p>
            <a:pPr>
              <a:spcBef>
                <a:spcPts val="1500"/>
              </a:spcBef>
            </a:pPr>
            <a:r>
              <a:rPr lang="en-US" sz="3200"/>
              <a:t>Structure of RNN</a:t>
            </a:r>
          </a:p>
          <a:p>
            <a:pPr>
              <a:spcBef>
                <a:spcPts val="1500"/>
              </a:spcBef>
            </a:pPr>
            <a:r>
              <a:rPr lang="en-US" sz="3200">
                <a:solidFill>
                  <a:srgbClr val="FF0000"/>
                </a:solidFill>
              </a:rPr>
              <a:t>Long Short-term Memory (LSTM)</a:t>
            </a:r>
          </a:p>
          <a:p>
            <a:pPr>
              <a:spcBef>
                <a:spcPts val="1500"/>
              </a:spcBef>
            </a:pPr>
            <a:r>
              <a:rPr lang="en-US" sz="3200"/>
              <a:t>Basic language models</a:t>
            </a:r>
          </a:p>
          <a:p>
            <a:pPr>
              <a:spcBef>
                <a:spcPts val="1500"/>
              </a:spcBef>
            </a:pPr>
            <a:r>
              <a:rPr lang="en-US" sz="3200"/>
              <a:t>BERT</a:t>
            </a:r>
          </a:p>
          <a:p>
            <a:pPr>
              <a:spcBef>
                <a:spcPts val="1500"/>
              </a:spcBef>
            </a:pPr>
            <a:r>
              <a:rPr lang="en-US" sz="3200"/>
              <a:t>NLP applications</a:t>
            </a:r>
          </a:p>
        </p:txBody>
      </p:sp>
    </p:spTree>
    <p:extLst>
      <p:ext uri="{BB962C8B-B14F-4D97-AF65-F5344CB8AC3E}">
        <p14:creationId xmlns:p14="http://schemas.microsoft.com/office/powerpoint/2010/main" val="2230588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679316"/>
            <a:ext cx="8708136" cy="838200"/>
          </a:xfrm>
        </p:spPr>
        <p:txBody>
          <a:bodyPr>
            <a:noAutofit/>
          </a:bodyPr>
          <a:lstStyle/>
          <a:p>
            <a:r>
              <a:rPr lang="en-US" b="1">
                <a:solidFill>
                  <a:srgbClr val="0000FF"/>
                </a:solidFill>
                <a:latin typeface="Arial" charset="0"/>
                <a:ea typeface="Arial" charset="0"/>
                <a:cs typeface="Arial" charset="0"/>
              </a:rPr>
              <a:t>LSTM – Long Short Term Memory</a:t>
            </a:r>
          </a:p>
        </p:txBody>
      </p:sp>
      <p:sp>
        <p:nvSpPr>
          <p:cNvPr id="3" name="Content Placeholder 2"/>
          <p:cNvSpPr>
            <a:spLocks noGrp="1"/>
          </p:cNvSpPr>
          <p:nvPr>
            <p:ph idx="1"/>
          </p:nvPr>
        </p:nvSpPr>
        <p:spPr>
          <a:xfrm>
            <a:off x="435864" y="1524000"/>
            <a:ext cx="8500872" cy="5257800"/>
          </a:xfrm>
        </p:spPr>
        <p:txBody>
          <a:bodyPr>
            <a:normAutofit/>
          </a:bodyPr>
          <a:lstStyle/>
          <a:p>
            <a:pPr>
              <a:spcAft>
                <a:spcPts val="600"/>
              </a:spcAft>
            </a:pPr>
            <a:r>
              <a:rPr lang="en-US" altLang="en-US" err="1"/>
              <a:t>Hochreiter</a:t>
            </a:r>
            <a:r>
              <a:rPr lang="en-US" altLang="en-US"/>
              <a:t> &amp; </a:t>
            </a:r>
            <a:r>
              <a:rPr lang="en-US" altLang="en-US" err="1"/>
              <a:t>Schmidhuber</a:t>
            </a:r>
            <a:r>
              <a:rPr lang="en-US" altLang="en-US"/>
              <a:t> (1997) solved the problem of getting an RNN to remember things for a long time (like hundreds of time steps). </a:t>
            </a: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85</a:t>
            </a:fld>
            <a:endParaRPr lang="en-US">
              <a:uFillTx/>
            </a:endParaRPr>
          </a:p>
        </p:txBody>
      </p:sp>
      <p:sp>
        <p:nvSpPr>
          <p:cNvPr id="6" name="Rectangle 5">
            <a:extLst>
              <a:ext uri="{FF2B5EF4-FFF2-40B4-BE49-F238E27FC236}">
                <a16:creationId xmlns:a16="http://schemas.microsoft.com/office/drawing/2014/main" id="{A30F1C5D-91D6-384C-9C78-55C9EA278DB1}"/>
              </a:ext>
            </a:extLst>
          </p:cNvPr>
          <p:cNvSpPr/>
          <p:nvPr/>
        </p:nvSpPr>
        <p:spPr>
          <a:xfrm>
            <a:off x="5391150" y="6295390"/>
            <a:ext cx="2630848" cy="400110"/>
          </a:xfrm>
          <a:prstGeom prst="rect">
            <a:avLst/>
          </a:prstGeom>
        </p:spPr>
        <p:txBody>
          <a:bodyPr wrap="none">
            <a:spAutoFit/>
          </a:bodyPr>
          <a:lstStyle/>
          <a:p>
            <a:r>
              <a:rPr lang="en-US" sz="2000"/>
              <a:t>Jürgen </a:t>
            </a:r>
            <a:r>
              <a:rPr lang="en-US" sz="2000" err="1"/>
              <a:t>Schmidhuber</a:t>
            </a:r>
            <a:r>
              <a:rPr lang="en-US" sz="2000"/>
              <a:t> </a:t>
            </a:r>
          </a:p>
        </p:txBody>
      </p:sp>
      <p:pic>
        <p:nvPicPr>
          <p:cNvPr id="7" name="Picture 6">
            <a:extLst>
              <a:ext uri="{FF2B5EF4-FFF2-40B4-BE49-F238E27FC236}">
                <a16:creationId xmlns:a16="http://schemas.microsoft.com/office/drawing/2014/main" id="{A9037E08-0845-7646-B2CE-E6A9EB7B717F}"/>
              </a:ext>
            </a:extLst>
          </p:cNvPr>
          <p:cNvPicPr>
            <a:picLocks noChangeAspect="1"/>
          </p:cNvPicPr>
          <p:nvPr/>
        </p:nvPicPr>
        <p:blipFill>
          <a:blip r:embed="rId3"/>
          <a:stretch>
            <a:fillRect/>
          </a:stretch>
        </p:blipFill>
        <p:spPr>
          <a:xfrm>
            <a:off x="5391150" y="2980750"/>
            <a:ext cx="2305957" cy="3228340"/>
          </a:xfrm>
          <a:prstGeom prst="rect">
            <a:avLst/>
          </a:prstGeom>
        </p:spPr>
      </p:pic>
      <p:pic>
        <p:nvPicPr>
          <p:cNvPr id="8" name="Picture 7">
            <a:extLst>
              <a:ext uri="{FF2B5EF4-FFF2-40B4-BE49-F238E27FC236}">
                <a16:creationId xmlns:a16="http://schemas.microsoft.com/office/drawing/2014/main" id="{E7E8EED3-4828-AE40-B70B-B17BED02724D}"/>
              </a:ext>
            </a:extLst>
          </p:cNvPr>
          <p:cNvPicPr>
            <a:picLocks noChangeAspect="1"/>
          </p:cNvPicPr>
          <p:nvPr/>
        </p:nvPicPr>
        <p:blipFill>
          <a:blip r:embed="rId4"/>
          <a:stretch>
            <a:fillRect/>
          </a:stretch>
        </p:blipFill>
        <p:spPr>
          <a:xfrm>
            <a:off x="1143000" y="3066796"/>
            <a:ext cx="2448732" cy="2889504"/>
          </a:xfrm>
          <a:prstGeom prst="rect">
            <a:avLst/>
          </a:prstGeom>
        </p:spPr>
      </p:pic>
      <p:sp>
        <p:nvSpPr>
          <p:cNvPr id="9" name="Rectangle 8">
            <a:extLst>
              <a:ext uri="{FF2B5EF4-FFF2-40B4-BE49-F238E27FC236}">
                <a16:creationId xmlns:a16="http://schemas.microsoft.com/office/drawing/2014/main" id="{7816AF47-D860-9645-8160-3DC4A9E5CF89}"/>
              </a:ext>
            </a:extLst>
          </p:cNvPr>
          <p:cNvSpPr/>
          <p:nvPr/>
        </p:nvSpPr>
        <p:spPr>
          <a:xfrm>
            <a:off x="1295400" y="6209090"/>
            <a:ext cx="2040943" cy="400110"/>
          </a:xfrm>
          <a:prstGeom prst="rect">
            <a:avLst/>
          </a:prstGeom>
        </p:spPr>
        <p:txBody>
          <a:bodyPr wrap="none">
            <a:spAutoFit/>
          </a:bodyPr>
          <a:lstStyle/>
          <a:p>
            <a:r>
              <a:rPr lang="en-US" sz="2000"/>
              <a:t>Sepp </a:t>
            </a:r>
            <a:r>
              <a:rPr lang="en-US" sz="2000" err="1"/>
              <a:t>Hochreiter</a:t>
            </a:r>
            <a:endParaRPr lang="en-US" sz="2000"/>
          </a:p>
        </p:txBody>
      </p:sp>
    </p:spTree>
    <p:extLst>
      <p:ext uri="{BB962C8B-B14F-4D97-AF65-F5344CB8AC3E}">
        <p14:creationId xmlns:p14="http://schemas.microsoft.com/office/powerpoint/2010/main" val="1291305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679316"/>
            <a:ext cx="8708136" cy="838200"/>
          </a:xfrm>
        </p:spPr>
        <p:txBody>
          <a:bodyPr>
            <a:noAutofit/>
          </a:bodyPr>
          <a:lstStyle/>
          <a:p>
            <a:r>
              <a:rPr lang="en-US" sz="2800" b="1">
                <a:solidFill>
                  <a:schemeClr val="accent2">
                    <a:lumMod val="50000"/>
                  </a:schemeClr>
                </a:solidFill>
                <a:latin typeface="+mj-ea"/>
                <a:cs typeface="Arial" charset="0"/>
              </a:rPr>
              <a:t>LSTM (Long Short Term Memory)</a:t>
            </a:r>
            <a:r>
              <a:rPr lang="zh-CN" altLang="en-US" sz="2800" b="1">
                <a:solidFill>
                  <a:schemeClr val="accent2">
                    <a:lumMod val="50000"/>
                  </a:schemeClr>
                </a:solidFill>
                <a:latin typeface="+mj-ea"/>
                <a:cs typeface="Arial" charset="0"/>
              </a:rPr>
              <a:t>长短期记忆模型</a:t>
            </a:r>
            <a:endParaRPr lang="en-US" sz="2800" b="1">
              <a:solidFill>
                <a:schemeClr val="accent2">
                  <a:lumMod val="50000"/>
                </a:schemeClr>
              </a:solidFill>
              <a:latin typeface="+mj-ea"/>
              <a:cs typeface="Arial" charset="0"/>
            </a:endParaRPr>
          </a:p>
        </p:txBody>
      </p:sp>
      <p:sp>
        <p:nvSpPr>
          <p:cNvPr id="3" name="Content Placeholder 2"/>
          <p:cNvSpPr>
            <a:spLocks noGrp="1"/>
          </p:cNvSpPr>
          <p:nvPr>
            <p:ph idx="1"/>
          </p:nvPr>
        </p:nvSpPr>
        <p:spPr>
          <a:xfrm>
            <a:off x="435864" y="1524000"/>
            <a:ext cx="8500872" cy="5257800"/>
          </a:xfrm>
        </p:spPr>
        <p:txBody>
          <a:bodyPr>
            <a:normAutofit/>
          </a:bodyPr>
          <a:lstStyle/>
          <a:p>
            <a:pPr>
              <a:spcAft>
                <a:spcPts val="600"/>
              </a:spcAft>
            </a:pPr>
            <a:r>
              <a:rPr lang="en-US" altLang="en-US" sz="2400" err="1">
                <a:latin typeface="+mn-ea"/>
              </a:rPr>
              <a:t>Hochreiter</a:t>
            </a:r>
            <a:r>
              <a:rPr lang="en-US" altLang="en-US" sz="2400">
                <a:latin typeface="+mn-ea"/>
              </a:rPr>
              <a:t> &amp; </a:t>
            </a:r>
            <a:r>
              <a:rPr lang="en-US" altLang="en-US" sz="2400" err="1">
                <a:latin typeface="+mn-ea"/>
              </a:rPr>
              <a:t>Schmidhuber</a:t>
            </a:r>
            <a:r>
              <a:rPr lang="en-US" altLang="en-US" sz="2400">
                <a:latin typeface="+mn-ea"/>
              </a:rPr>
              <a:t>(1997) </a:t>
            </a:r>
            <a:r>
              <a:rPr lang="zh-CN" altLang="en-US" sz="2400">
                <a:latin typeface="+mn-ea"/>
              </a:rPr>
              <a:t>解决了使用</a:t>
            </a:r>
            <a:r>
              <a:rPr lang="en-US" altLang="en-US" sz="2400">
                <a:latin typeface="+mn-ea"/>
              </a:rPr>
              <a:t>RNN</a:t>
            </a:r>
            <a:r>
              <a:rPr lang="zh-CN" altLang="en-US" sz="2400">
                <a:latin typeface="+mn-ea"/>
              </a:rPr>
              <a:t>记忆过去状态的问题，使得</a:t>
            </a:r>
            <a:r>
              <a:rPr lang="en-US" altLang="zh-CN" sz="2400">
                <a:latin typeface="+mn-ea"/>
              </a:rPr>
              <a:t>RNN</a:t>
            </a:r>
            <a:r>
              <a:rPr lang="zh-CN" altLang="en-US" sz="2400">
                <a:latin typeface="+mn-ea"/>
              </a:rPr>
              <a:t>能记忆大约</a:t>
            </a:r>
            <a:r>
              <a:rPr lang="en-US" altLang="zh-CN" sz="2400">
                <a:latin typeface="+mn-ea"/>
              </a:rPr>
              <a:t>100</a:t>
            </a:r>
            <a:r>
              <a:rPr lang="zh-CN" altLang="en-US" sz="2400">
                <a:latin typeface="+mn-ea"/>
              </a:rPr>
              <a:t>步时间状态</a:t>
            </a:r>
            <a:endParaRPr lang="en-US" altLang="en-US" sz="2400">
              <a:latin typeface="+mn-ea"/>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86</a:t>
            </a:fld>
            <a:endParaRPr lang="en-US">
              <a:uFillTx/>
            </a:endParaRPr>
          </a:p>
        </p:txBody>
      </p:sp>
      <p:sp>
        <p:nvSpPr>
          <p:cNvPr id="6" name="Rectangle 5">
            <a:extLst>
              <a:ext uri="{FF2B5EF4-FFF2-40B4-BE49-F238E27FC236}">
                <a16:creationId xmlns:a16="http://schemas.microsoft.com/office/drawing/2014/main" id="{A30F1C5D-91D6-384C-9C78-55C9EA278DB1}"/>
              </a:ext>
            </a:extLst>
          </p:cNvPr>
          <p:cNvSpPr/>
          <p:nvPr/>
        </p:nvSpPr>
        <p:spPr>
          <a:xfrm>
            <a:off x="5391150" y="6295390"/>
            <a:ext cx="2630848" cy="400110"/>
          </a:xfrm>
          <a:prstGeom prst="rect">
            <a:avLst/>
          </a:prstGeom>
        </p:spPr>
        <p:txBody>
          <a:bodyPr wrap="none">
            <a:spAutoFit/>
          </a:bodyPr>
          <a:lstStyle/>
          <a:p>
            <a:r>
              <a:rPr lang="en-US" sz="2000"/>
              <a:t>Jürgen </a:t>
            </a:r>
            <a:r>
              <a:rPr lang="en-US" sz="2000" err="1"/>
              <a:t>Schmidhuber</a:t>
            </a:r>
            <a:r>
              <a:rPr lang="en-US" sz="2000"/>
              <a:t> </a:t>
            </a:r>
          </a:p>
        </p:txBody>
      </p:sp>
      <p:pic>
        <p:nvPicPr>
          <p:cNvPr id="7" name="Picture 6">
            <a:extLst>
              <a:ext uri="{FF2B5EF4-FFF2-40B4-BE49-F238E27FC236}">
                <a16:creationId xmlns:a16="http://schemas.microsoft.com/office/drawing/2014/main" id="{A9037E08-0845-7646-B2CE-E6A9EB7B717F}"/>
              </a:ext>
            </a:extLst>
          </p:cNvPr>
          <p:cNvPicPr>
            <a:picLocks noChangeAspect="1"/>
          </p:cNvPicPr>
          <p:nvPr/>
        </p:nvPicPr>
        <p:blipFill>
          <a:blip r:embed="rId3"/>
          <a:stretch>
            <a:fillRect/>
          </a:stretch>
        </p:blipFill>
        <p:spPr>
          <a:xfrm>
            <a:off x="5391150" y="2980750"/>
            <a:ext cx="2305957" cy="3228340"/>
          </a:xfrm>
          <a:prstGeom prst="rect">
            <a:avLst/>
          </a:prstGeom>
        </p:spPr>
      </p:pic>
      <p:pic>
        <p:nvPicPr>
          <p:cNvPr id="8" name="Picture 7">
            <a:extLst>
              <a:ext uri="{FF2B5EF4-FFF2-40B4-BE49-F238E27FC236}">
                <a16:creationId xmlns:a16="http://schemas.microsoft.com/office/drawing/2014/main" id="{E7E8EED3-4828-AE40-B70B-B17BED02724D}"/>
              </a:ext>
            </a:extLst>
          </p:cNvPr>
          <p:cNvPicPr>
            <a:picLocks noChangeAspect="1"/>
          </p:cNvPicPr>
          <p:nvPr/>
        </p:nvPicPr>
        <p:blipFill>
          <a:blip r:embed="rId4"/>
          <a:stretch>
            <a:fillRect/>
          </a:stretch>
        </p:blipFill>
        <p:spPr>
          <a:xfrm>
            <a:off x="1143000" y="3066796"/>
            <a:ext cx="2448732" cy="2889504"/>
          </a:xfrm>
          <a:prstGeom prst="rect">
            <a:avLst/>
          </a:prstGeom>
        </p:spPr>
      </p:pic>
      <p:sp>
        <p:nvSpPr>
          <p:cNvPr id="9" name="Rectangle 8">
            <a:extLst>
              <a:ext uri="{FF2B5EF4-FFF2-40B4-BE49-F238E27FC236}">
                <a16:creationId xmlns:a16="http://schemas.microsoft.com/office/drawing/2014/main" id="{7816AF47-D860-9645-8160-3DC4A9E5CF89}"/>
              </a:ext>
            </a:extLst>
          </p:cNvPr>
          <p:cNvSpPr/>
          <p:nvPr/>
        </p:nvSpPr>
        <p:spPr>
          <a:xfrm>
            <a:off x="1295400" y="6209090"/>
            <a:ext cx="2040943" cy="400110"/>
          </a:xfrm>
          <a:prstGeom prst="rect">
            <a:avLst/>
          </a:prstGeom>
        </p:spPr>
        <p:txBody>
          <a:bodyPr wrap="none">
            <a:spAutoFit/>
          </a:bodyPr>
          <a:lstStyle/>
          <a:p>
            <a:r>
              <a:rPr lang="en-US" sz="2000"/>
              <a:t>Sepp </a:t>
            </a:r>
            <a:r>
              <a:rPr lang="en-US" sz="2000" err="1"/>
              <a:t>Hochreiter</a:t>
            </a:r>
            <a:endParaRPr lang="en-US" sz="2000"/>
          </a:p>
        </p:txBody>
      </p:sp>
    </p:spTree>
    <p:extLst>
      <p:ext uri="{BB962C8B-B14F-4D97-AF65-F5344CB8AC3E}">
        <p14:creationId xmlns:p14="http://schemas.microsoft.com/office/powerpoint/2010/main" val="1706250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679316"/>
            <a:ext cx="8708136" cy="838200"/>
          </a:xfrm>
        </p:spPr>
        <p:txBody>
          <a:bodyPr>
            <a:noAutofit/>
          </a:bodyPr>
          <a:lstStyle/>
          <a:p>
            <a:r>
              <a:rPr lang="en-US" sz="3200" b="1">
                <a:solidFill>
                  <a:schemeClr val="accent2">
                    <a:lumMod val="50000"/>
                  </a:schemeClr>
                </a:solidFill>
                <a:latin typeface="+mj-ea"/>
                <a:cs typeface="Arial" charset="0"/>
              </a:rPr>
              <a:t>LSTM – Long Short Term Memory</a:t>
            </a:r>
          </a:p>
        </p:txBody>
      </p:sp>
      <p:sp>
        <p:nvSpPr>
          <p:cNvPr id="3" name="Content Placeholder 2"/>
          <p:cNvSpPr>
            <a:spLocks noGrp="1"/>
          </p:cNvSpPr>
          <p:nvPr>
            <p:ph idx="1"/>
          </p:nvPr>
        </p:nvSpPr>
        <p:spPr>
          <a:xfrm>
            <a:off x="435864" y="1600200"/>
            <a:ext cx="8500872" cy="5257800"/>
          </a:xfrm>
        </p:spPr>
        <p:txBody>
          <a:bodyPr>
            <a:normAutofit/>
          </a:bodyPr>
          <a:lstStyle/>
          <a:p>
            <a:pPr>
              <a:spcBef>
                <a:spcPts val="1500"/>
              </a:spcBef>
              <a:spcAft>
                <a:spcPts val="600"/>
              </a:spcAft>
            </a:pPr>
            <a:r>
              <a:rPr lang="en-US" altLang="en-US" err="1"/>
              <a:t>Hochreiter</a:t>
            </a:r>
            <a:r>
              <a:rPr lang="en-US" altLang="en-US"/>
              <a:t> &amp; </a:t>
            </a:r>
            <a:r>
              <a:rPr lang="en-US" altLang="en-US" err="1"/>
              <a:t>Schmidhuber</a:t>
            </a:r>
            <a:r>
              <a:rPr lang="en-US" altLang="en-US"/>
              <a:t> designed a memory cell using logistic and linear units with multiplicative interactions. </a:t>
            </a:r>
          </a:p>
          <a:p>
            <a:pPr>
              <a:spcBef>
                <a:spcPts val="1500"/>
              </a:spcBef>
              <a:spcAft>
                <a:spcPts val="600"/>
              </a:spcAft>
            </a:pPr>
            <a:r>
              <a:rPr lang="en-US" altLang="en-US"/>
              <a:t>Information gets into the cell whenever its “</a:t>
            </a:r>
            <a:r>
              <a:rPr lang="en-US" altLang="en-US">
                <a:solidFill>
                  <a:srgbClr val="FF0000"/>
                </a:solidFill>
              </a:rPr>
              <a:t>write</a:t>
            </a:r>
            <a:r>
              <a:rPr lang="en-US" altLang="en-US"/>
              <a:t>” gate is on.</a:t>
            </a:r>
          </a:p>
          <a:p>
            <a:pPr>
              <a:spcBef>
                <a:spcPts val="1500"/>
              </a:spcBef>
              <a:spcAft>
                <a:spcPts val="600"/>
              </a:spcAft>
            </a:pPr>
            <a:r>
              <a:rPr lang="en-US" altLang="en-US"/>
              <a:t>The information stays in the cell so long as its “</a:t>
            </a:r>
            <a:r>
              <a:rPr lang="en-US" altLang="en-US">
                <a:solidFill>
                  <a:srgbClr val="FF0000"/>
                </a:solidFill>
              </a:rPr>
              <a:t>keep</a:t>
            </a:r>
            <a:r>
              <a:rPr lang="en-US" altLang="en-US"/>
              <a:t>” gate is on.</a:t>
            </a:r>
          </a:p>
          <a:p>
            <a:pPr>
              <a:spcBef>
                <a:spcPts val="1500"/>
              </a:spcBef>
              <a:spcAft>
                <a:spcPts val="600"/>
              </a:spcAft>
            </a:pPr>
            <a:r>
              <a:rPr lang="en-US" altLang="en-US"/>
              <a:t>Information can be read from the cell by turning on its “</a:t>
            </a:r>
            <a:r>
              <a:rPr lang="en-US" altLang="en-US">
                <a:solidFill>
                  <a:srgbClr val="FF0000"/>
                </a:solidFill>
              </a:rPr>
              <a:t>read</a:t>
            </a:r>
            <a:r>
              <a:rPr lang="en-US" altLang="en-US"/>
              <a:t>” gate.</a:t>
            </a: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87</a:t>
            </a:fld>
            <a:endParaRPr lang="en-US">
              <a:uFillTx/>
            </a:endParaRPr>
          </a:p>
        </p:txBody>
      </p:sp>
    </p:spTree>
    <p:extLst>
      <p:ext uri="{BB962C8B-B14F-4D97-AF65-F5344CB8AC3E}">
        <p14:creationId xmlns:p14="http://schemas.microsoft.com/office/powerpoint/2010/main" val="2131203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679316"/>
            <a:ext cx="8708136" cy="838200"/>
          </a:xfrm>
        </p:spPr>
        <p:txBody>
          <a:bodyPr>
            <a:noAutofit/>
          </a:bodyPr>
          <a:lstStyle/>
          <a:p>
            <a:r>
              <a:rPr lang="en-US" sz="3600" b="1" dirty="0">
                <a:solidFill>
                  <a:schemeClr val="accent2">
                    <a:lumMod val="50000"/>
                  </a:schemeClr>
                </a:solidFill>
                <a:latin typeface="+mj-ea"/>
                <a:cs typeface="Arial" charset="0"/>
              </a:rPr>
              <a:t>LSTM – Long Short Term Memory</a:t>
            </a:r>
          </a:p>
        </p:txBody>
      </p:sp>
      <p:sp>
        <p:nvSpPr>
          <p:cNvPr id="3" name="Content Placeholder 2"/>
          <p:cNvSpPr>
            <a:spLocks noGrp="1"/>
          </p:cNvSpPr>
          <p:nvPr>
            <p:ph idx="1"/>
          </p:nvPr>
        </p:nvSpPr>
        <p:spPr>
          <a:xfrm>
            <a:off x="435864" y="1752600"/>
            <a:ext cx="8500872" cy="3962400"/>
          </a:xfrm>
        </p:spPr>
        <p:txBody>
          <a:bodyPr anchor="ctr">
            <a:normAutofit/>
          </a:bodyPr>
          <a:lstStyle/>
          <a:p>
            <a:pPr>
              <a:lnSpc>
                <a:spcPct val="150000"/>
              </a:lnSpc>
              <a:spcBef>
                <a:spcPts val="1500"/>
              </a:spcBef>
              <a:spcAft>
                <a:spcPts val="600"/>
              </a:spcAft>
            </a:pPr>
            <a:r>
              <a:rPr lang="en-US" altLang="en-US" sz="2400" err="1">
                <a:latin typeface="+mn-ea"/>
              </a:rPr>
              <a:t>Hochreiter</a:t>
            </a:r>
            <a:r>
              <a:rPr lang="en-US" altLang="en-US" sz="2400">
                <a:latin typeface="+mn-ea"/>
              </a:rPr>
              <a:t> &amp; </a:t>
            </a:r>
            <a:r>
              <a:rPr lang="en-US" altLang="en-US" sz="2400" err="1">
                <a:latin typeface="+mn-ea"/>
              </a:rPr>
              <a:t>Schmidhuber</a:t>
            </a:r>
            <a:r>
              <a:rPr lang="en-US" altLang="en-US" sz="2400">
                <a:latin typeface="+mn-ea"/>
              </a:rPr>
              <a:t> </a:t>
            </a:r>
            <a:r>
              <a:rPr lang="zh-CN" altLang="en-US" sz="2400">
                <a:latin typeface="+mn-ea"/>
              </a:rPr>
              <a:t>使用逻辑和线性单元结合</a:t>
            </a:r>
            <a:r>
              <a:rPr lang="en-US" altLang="en-US" sz="2400">
                <a:latin typeface="+mn-ea"/>
              </a:rPr>
              <a:t>Multiplicative Interaction</a:t>
            </a:r>
            <a:r>
              <a:rPr lang="zh-CN" altLang="en-US" sz="2400">
                <a:latin typeface="+mn-ea"/>
              </a:rPr>
              <a:t>设计了一个记忆单元。</a:t>
            </a:r>
            <a:r>
              <a:rPr lang="en-US" altLang="en-US" sz="2400">
                <a:latin typeface="+mn-ea"/>
              </a:rPr>
              <a:t> </a:t>
            </a:r>
          </a:p>
          <a:p>
            <a:pPr>
              <a:lnSpc>
                <a:spcPct val="150000"/>
              </a:lnSpc>
              <a:spcBef>
                <a:spcPts val="1500"/>
              </a:spcBef>
              <a:spcAft>
                <a:spcPts val="600"/>
              </a:spcAft>
            </a:pPr>
            <a:r>
              <a:rPr lang="zh-CN" altLang="en-US" sz="2400">
                <a:latin typeface="+mn-ea"/>
              </a:rPr>
              <a:t>当“</a:t>
            </a:r>
            <a:r>
              <a:rPr lang="en-US" altLang="zh-CN" sz="2400">
                <a:solidFill>
                  <a:srgbClr val="FF0000"/>
                </a:solidFill>
                <a:latin typeface="+mn-ea"/>
              </a:rPr>
              <a:t>write</a:t>
            </a:r>
            <a:r>
              <a:rPr lang="en-US" altLang="zh-CN" sz="2400">
                <a:latin typeface="+mn-ea"/>
              </a:rPr>
              <a:t>”</a:t>
            </a:r>
            <a:r>
              <a:rPr lang="zh-CN" altLang="en-US" sz="2400">
                <a:latin typeface="+mn-ea"/>
              </a:rPr>
              <a:t>门打开的时候，信息进入单元。</a:t>
            </a:r>
            <a:endParaRPr lang="en-US" altLang="en-US" sz="2400">
              <a:latin typeface="+mn-ea"/>
            </a:endParaRPr>
          </a:p>
          <a:p>
            <a:pPr>
              <a:lnSpc>
                <a:spcPct val="150000"/>
              </a:lnSpc>
              <a:spcBef>
                <a:spcPts val="1500"/>
              </a:spcBef>
              <a:spcAft>
                <a:spcPts val="600"/>
              </a:spcAft>
            </a:pPr>
            <a:r>
              <a:rPr lang="zh-CN" altLang="en-US" sz="2400">
                <a:latin typeface="+mn-ea"/>
              </a:rPr>
              <a:t>当“</a:t>
            </a:r>
            <a:r>
              <a:rPr lang="en-US" altLang="zh-CN" sz="2400">
                <a:solidFill>
                  <a:srgbClr val="FF0000"/>
                </a:solidFill>
                <a:latin typeface="+mn-ea"/>
              </a:rPr>
              <a:t>keep</a:t>
            </a:r>
            <a:r>
              <a:rPr lang="en-US" altLang="zh-CN" sz="2400">
                <a:latin typeface="+mn-ea"/>
              </a:rPr>
              <a:t>”</a:t>
            </a:r>
            <a:r>
              <a:rPr lang="zh-CN" altLang="en-US" sz="2400">
                <a:latin typeface="+mn-ea"/>
              </a:rPr>
              <a:t>状态门打开时，信息可以保留在单元很久。</a:t>
            </a:r>
            <a:endParaRPr lang="en-US" altLang="en-US" sz="2400">
              <a:latin typeface="+mn-ea"/>
            </a:endParaRPr>
          </a:p>
          <a:p>
            <a:pPr>
              <a:lnSpc>
                <a:spcPct val="150000"/>
              </a:lnSpc>
              <a:spcBef>
                <a:spcPts val="1500"/>
              </a:spcBef>
              <a:spcAft>
                <a:spcPts val="600"/>
              </a:spcAft>
            </a:pPr>
            <a:r>
              <a:rPr lang="zh-CN" altLang="en-US" sz="2400">
                <a:latin typeface="+mn-ea"/>
              </a:rPr>
              <a:t>当“</a:t>
            </a:r>
            <a:r>
              <a:rPr lang="en-US" altLang="zh-CN" sz="2400">
                <a:solidFill>
                  <a:srgbClr val="FF0000"/>
                </a:solidFill>
                <a:latin typeface="+mn-ea"/>
              </a:rPr>
              <a:t>read</a:t>
            </a:r>
            <a:r>
              <a:rPr lang="en-US" altLang="zh-CN" sz="2400">
                <a:latin typeface="+mn-ea"/>
              </a:rPr>
              <a:t>”</a:t>
            </a:r>
            <a:r>
              <a:rPr lang="zh-CN" altLang="en-US" sz="2400">
                <a:latin typeface="+mn-ea"/>
              </a:rPr>
              <a:t>状态门打开时，信息可以从单元中读取出去。</a:t>
            </a:r>
            <a:endParaRPr lang="en-US" altLang="en-US" sz="2400">
              <a:latin typeface="+mn-ea"/>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88</a:t>
            </a:fld>
            <a:endParaRPr lang="en-US">
              <a:uFillTx/>
            </a:endParaRPr>
          </a:p>
        </p:txBody>
      </p:sp>
      <p:sp>
        <p:nvSpPr>
          <p:cNvPr id="4" name="TextBox 3">
            <a:extLst>
              <a:ext uri="{FF2B5EF4-FFF2-40B4-BE49-F238E27FC236}">
                <a16:creationId xmlns:a16="http://schemas.microsoft.com/office/drawing/2014/main" id="{23920452-6ABA-A74C-B4AA-A182E2A0BC7F}"/>
              </a:ext>
            </a:extLst>
          </p:cNvPr>
          <p:cNvSpPr txBox="1"/>
          <p:nvPr/>
        </p:nvSpPr>
        <p:spPr>
          <a:xfrm>
            <a:off x="2186609" y="137822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069459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流程圖: 磁碟 24"/>
          <p:cNvSpPr/>
          <p:nvPr/>
        </p:nvSpPr>
        <p:spPr>
          <a:xfrm>
            <a:off x="2898408" y="328634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a:t>Memory</a:t>
            </a:r>
          </a:p>
          <a:p>
            <a:pPr algn="ctr"/>
            <a:r>
              <a:rPr lang="en-US" altLang="zh-TW" sz="2000"/>
              <a:t>Cell</a:t>
            </a:r>
            <a:endParaRPr lang="zh-TW" altLang="en-US" sz="2000"/>
          </a:p>
        </p:txBody>
      </p:sp>
      <p:sp>
        <p:nvSpPr>
          <p:cNvPr id="2" name="標題 1"/>
          <p:cNvSpPr>
            <a:spLocks noGrp="1"/>
          </p:cNvSpPr>
          <p:nvPr>
            <p:ph type="title"/>
          </p:nvPr>
        </p:nvSpPr>
        <p:spPr>
          <a:xfrm>
            <a:off x="509448" y="356895"/>
            <a:ext cx="8229600" cy="1066800"/>
          </a:xfrm>
        </p:spPr>
        <p:txBody>
          <a:bodyPr>
            <a:normAutofit/>
          </a:bodyPr>
          <a:lstStyle/>
          <a:p>
            <a:r>
              <a:rPr lang="en-US" altLang="zh-TW" b="1">
                <a:solidFill>
                  <a:srgbClr val="0000FF"/>
                </a:solidFill>
                <a:latin typeface="Arial" charset="0"/>
                <a:ea typeface="Arial" charset="0"/>
                <a:cs typeface="Arial" charset="0"/>
              </a:rPr>
              <a:t> LSTM Structure </a:t>
            </a:r>
            <a:endParaRPr lang="zh-TW" altLang="en-US" b="1">
              <a:solidFill>
                <a:srgbClr val="0000FF"/>
              </a:solidFill>
              <a:latin typeface="Arial" charset="0"/>
              <a:ea typeface="Arial" charset="0"/>
              <a:cs typeface="Arial" charset="0"/>
            </a:endParaRPr>
          </a:p>
        </p:txBody>
      </p:sp>
      <p:sp>
        <p:nvSpPr>
          <p:cNvPr id="6" name="矩形 5"/>
          <p:cNvSpPr/>
          <p:nvPr/>
        </p:nvSpPr>
        <p:spPr>
          <a:xfrm>
            <a:off x="2440662" y="5153704"/>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a:t>Input Gate</a:t>
            </a:r>
            <a:endParaRPr lang="zh-TW" altLang="en-US" sz="2000"/>
          </a:p>
        </p:txBody>
      </p:sp>
      <p:sp>
        <p:nvSpPr>
          <p:cNvPr id="8" name="矩形 7"/>
          <p:cNvSpPr/>
          <p:nvPr/>
        </p:nvSpPr>
        <p:spPr>
          <a:xfrm>
            <a:off x="2440662" y="2202072"/>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Output Gate</a:t>
            </a:r>
            <a:endParaRPr lang="zh-TW" altLang="en-US" sz="2000"/>
          </a:p>
        </p:txBody>
      </p:sp>
      <p:sp>
        <p:nvSpPr>
          <p:cNvPr id="7" name="文字方塊 6"/>
          <p:cNvSpPr txBox="1"/>
          <p:nvPr/>
        </p:nvSpPr>
        <p:spPr>
          <a:xfrm>
            <a:off x="77162" y="5022876"/>
            <a:ext cx="2087593" cy="707886"/>
          </a:xfrm>
          <a:prstGeom prst="rect">
            <a:avLst/>
          </a:prstGeom>
          <a:noFill/>
        </p:spPr>
        <p:txBody>
          <a:bodyPr wrap="square" rtlCol="0">
            <a:spAutoFit/>
          </a:bodyPr>
          <a:lstStyle/>
          <a:p>
            <a:r>
              <a:rPr lang="en-US" altLang="zh-TW" sz="2000">
                <a:solidFill>
                  <a:srgbClr val="FF0000"/>
                </a:solidFill>
              </a:rPr>
              <a:t>Write</a:t>
            </a:r>
            <a:r>
              <a:rPr lang="en-US" altLang="zh-TW" sz="2000"/>
              <a:t> controls the input gate</a:t>
            </a:r>
            <a:endParaRPr lang="zh-TW" altLang="en-US" sz="2000"/>
          </a:p>
        </p:txBody>
      </p:sp>
      <p:sp>
        <p:nvSpPr>
          <p:cNvPr id="10" name="文字方塊 9"/>
          <p:cNvSpPr txBox="1"/>
          <p:nvPr/>
        </p:nvSpPr>
        <p:spPr>
          <a:xfrm>
            <a:off x="77163" y="2071244"/>
            <a:ext cx="2255224" cy="707886"/>
          </a:xfrm>
          <a:prstGeom prst="rect">
            <a:avLst/>
          </a:prstGeom>
          <a:noFill/>
        </p:spPr>
        <p:txBody>
          <a:bodyPr wrap="square" rtlCol="0">
            <a:spAutoFit/>
          </a:bodyPr>
          <a:lstStyle/>
          <a:p>
            <a:r>
              <a:rPr lang="en-US" altLang="zh-TW" sz="2000">
                <a:solidFill>
                  <a:srgbClr val="FF0000"/>
                </a:solidFill>
              </a:rPr>
              <a:t>Read</a:t>
            </a:r>
            <a:r>
              <a:rPr lang="en-US" altLang="zh-TW" sz="2000"/>
              <a:t> controls the output gate</a:t>
            </a:r>
            <a:endParaRPr lang="zh-TW" altLang="en-US" sz="2000"/>
          </a:p>
        </p:txBody>
      </p:sp>
      <p:sp>
        <p:nvSpPr>
          <p:cNvPr id="11" name="矩形 10"/>
          <p:cNvSpPr/>
          <p:nvPr/>
        </p:nvSpPr>
        <p:spPr>
          <a:xfrm>
            <a:off x="5261628" y="3457828"/>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a:t>Forget Gate</a:t>
            </a:r>
            <a:endParaRPr lang="zh-TW" altLang="en-US" sz="2000"/>
          </a:p>
        </p:txBody>
      </p:sp>
      <p:sp>
        <p:nvSpPr>
          <p:cNvPr id="12" name="文字方塊 11"/>
          <p:cNvSpPr txBox="1"/>
          <p:nvPr/>
        </p:nvSpPr>
        <p:spPr>
          <a:xfrm>
            <a:off x="7055245" y="3462277"/>
            <a:ext cx="2087593" cy="707886"/>
          </a:xfrm>
          <a:prstGeom prst="rect">
            <a:avLst/>
          </a:prstGeom>
          <a:noFill/>
        </p:spPr>
        <p:txBody>
          <a:bodyPr wrap="square" rtlCol="0">
            <a:spAutoFit/>
          </a:bodyPr>
          <a:lstStyle/>
          <a:p>
            <a:r>
              <a:rPr lang="en-US" altLang="zh-TW" sz="2000">
                <a:solidFill>
                  <a:srgbClr val="FF0000"/>
                </a:solidFill>
              </a:rPr>
              <a:t>Keep</a:t>
            </a:r>
            <a:r>
              <a:rPr lang="en-US" altLang="zh-TW" sz="2000"/>
              <a:t> controls the forget gate</a:t>
            </a:r>
            <a:endParaRPr lang="zh-TW" altLang="en-US" sz="2000"/>
          </a:p>
        </p:txBody>
      </p:sp>
      <p:cxnSp>
        <p:nvCxnSpPr>
          <p:cNvPr id="13" name="直線單箭頭接點 12"/>
          <p:cNvCxnSpPr/>
          <p:nvPr/>
        </p:nvCxnSpPr>
        <p:spPr>
          <a:xfrm>
            <a:off x="1929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1929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3773566" y="571000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3785618" y="444265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3761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3916572" y="298578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1" name="手繪多邊形 30"/>
          <p:cNvSpPr/>
          <p:nvPr/>
        </p:nvSpPr>
        <p:spPr>
          <a:xfrm rot="21317573" flipH="1" flipV="1">
            <a:off x="3933705"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0" name="文字方塊 29"/>
          <p:cNvSpPr txBox="1"/>
          <p:nvPr/>
        </p:nvSpPr>
        <p:spPr>
          <a:xfrm>
            <a:off x="1987340" y="6326521"/>
            <a:ext cx="3619500" cy="400110"/>
          </a:xfrm>
          <a:prstGeom prst="rect">
            <a:avLst/>
          </a:prstGeom>
          <a:noFill/>
        </p:spPr>
        <p:txBody>
          <a:bodyPr wrap="square" rtlCol="0">
            <a:spAutoFit/>
          </a:bodyPr>
          <a:lstStyle/>
          <a:p>
            <a:pPr algn="ctr"/>
            <a:r>
              <a:rPr lang="en-US" altLang="zh-TW" sz="2000">
                <a:solidFill>
                  <a:srgbClr val="0000FF"/>
                </a:solidFill>
              </a:rPr>
              <a:t>Other part of the network</a:t>
            </a:r>
            <a:endParaRPr lang="zh-TW" altLang="en-US" sz="2000">
              <a:solidFill>
                <a:srgbClr val="0000FF"/>
              </a:solidFill>
            </a:endParaRPr>
          </a:p>
        </p:txBody>
      </p:sp>
      <p:sp>
        <p:nvSpPr>
          <p:cNvPr id="34" name="文字方塊 33"/>
          <p:cNvSpPr txBox="1"/>
          <p:nvPr/>
        </p:nvSpPr>
        <p:spPr>
          <a:xfrm>
            <a:off x="1929923" y="1317688"/>
            <a:ext cx="3619500" cy="400110"/>
          </a:xfrm>
          <a:prstGeom prst="rect">
            <a:avLst/>
          </a:prstGeom>
          <a:noFill/>
        </p:spPr>
        <p:txBody>
          <a:bodyPr wrap="square" rtlCol="0">
            <a:spAutoFit/>
          </a:bodyPr>
          <a:lstStyle/>
          <a:p>
            <a:pPr algn="ctr"/>
            <a:r>
              <a:rPr lang="en-US" altLang="zh-TW" sz="2000">
                <a:solidFill>
                  <a:srgbClr val="0000FF"/>
                </a:solidFill>
              </a:rPr>
              <a:t>Other part of the network</a:t>
            </a:r>
            <a:endParaRPr lang="zh-TW" altLang="en-US" sz="2000">
              <a:solidFill>
                <a:srgbClr val="0000FF"/>
              </a:solidFill>
            </a:endParaRPr>
          </a:p>
        </p:txBody>
      </p:sp>
      <p:cxnSp>
        <p:nvCxnSpPr>
          <p:cNvPr id="36" name="直線單箭頭接點 35"/>
          <p:cNvCxnSpPr/>
          <p:nvPr/>
        </p:nvCxnSpPr>
        <p:spPr>
          <a:xfrm flipV="1">
            <a:off x="3755996" y="274108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21915" y="2902240"/>
            <a:ext cx="1946108" cy="707886"/>
          </a:xfrm>
          <a:prstGeom prst="rect">
            <a:avLst/>
          </a:prstGeom>
          <a:noFill/>
        </p:spPr>
        <p:txBody>
          <a:bodyPr wrap="square" rtlCol="0">
            <a:spAutoFit/>
          </a:bodyPr>
          <a:lstStyle/>
          <a:p>
            <a:pPr algn="ctr"/>
            <a:r>
              <a:rPr lang="en-US" altLang="zh-TW" sz="2000">
                <a:solidFill>
                  <a:srgbClr val="0000FF"/>
                </a:solidFill>
              </a:rPr>
              <a:t>(Other part of the network)</a:t>
            </a:r>
            <a:endParaRPr lang="zh-TW" altLang="en-US" sz="2000">
              <a:solidFill>
                <a:srgbClr val="0000FF"/>
              </a:solidFill>
            </a:endParaRPr>
          </a:p>
        </p:txBody>
      </p:sp>
      <p:sp>
        <p:nvSpPr>
          <p:cNvPr id="38" name="文字方塊 37"/>
          <p:cNvSpPr txBox="1"/>
          <p:nvPr/>
        </p:nvSpPr>
        <p:spPr>
          <a:xfrm>
            <a:off x="21915" y="5726514"/>
            <a:ext cx="1946108" cy="707886"/>
          </a:xfrm>
          <a:prstGeom prst="rect">
            <a:avLst/>
          </a:prstGeom>
          <a:noFill/>
        </p:spPr>
        <p:txBody>
          <a:bodyPr wrap="square" rtlCol="0">
            <a:spAutoFit/>
          </a:bodyPr>
          <a:lstStyle/>
          <a:p>
            <a:pPr algn="ctr"/>
            <a:r>
              <a:rPr lang="en-US" altLang="zh-TW" sz="2000">
                <a:solidFill>
                  <a:srgbClr val="0000FF"/>
                </a:solidFill>
              </a:rPr>
              <a:t>(Other part of the network)</a:t>
            </a:r>
            <a:endParaRPr lang="zh-TW" altLang="en-US" sz="2000">
              <a:solidFill>
                <a:srgbClr val="0000FF"/>
              </a:solidFill>
            </a:endParaRPr>
          </a:p>
        </p:txBody>
      </p:sp>
      <p:sp>
        <p:nvSpPr>
          <p:cNvPr id="39" name="文字方塊 38"/>
          <p:cNvSpPr txBox="1"/>
          <p:nvPr/>
        </p:nvSpPr>
        <p:spPr>
          <a:xfrm>
            <a:off x="7005018" y="4249029"/>
            <a:ext cx="1946108" cy="707886"/>
          </a:xfrm>
          <a:prstGeom prst="rect">
            <a:avLst/>
          </a:prstGeom>
          <a:noFill/>
        </p:spPr>
        <p:txBody>
          <a:bodyPr wrap="square" rtlCol="0">
            <a:spAutoFit/>
          </a:bodyPr>
          <a:lstStyle/>
          <a:p>
            <a:pPr algn="ctr"/>
            <a:r>
              <a:rPr lang="en-US" altLang="zh-TW" sz="2000">
                <a:solidFill>
                  <a:srgbClr val="0000FF"/>
                </a:solidFill>
              </a:rPr>
              <a:t>(Other part of the network)</a:t>
            </a:r>
            <a:endParaRPr lang="zh-TW" altLang="en-US" sz="2000">
              <a:solidFill>
                <a:srgbClr val="0000FF"/>
              </a:solidFill>
            </a:endParaRPr>
          </a:p>
        </p:txBody>
      </p:sp>
      <p:sp>
        <p:nvSpPr>
          <p:cNvPr id="51" name="矩形 50"/>
          <p:cNvSpPr/>
          <p:nvPr/>
        </p:nvSpPr>
        <p:spPr>
          <a:xfrm>
            <a:off x="2437687" y="2162729"/>
            <a:ext cx="4156798" cy="3616237"/>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sp>
        <p:nvSpPr>
          <p:cNvPr id="56" name="文字方塊 55"/>
          <p:cNvSpPr txBox="1"/>
          <p:nvPr/>
        </p:nvSpPr>
        <p:spPr>
          <a:xfrm>
            <a:off x="5370529" y="5142390"/>
            <a:ext cx="1152219" cy="461665"/>
          </a:xfrm>
          <a:prstGeom prst="rect">
            <a:avLst/>
          </a:prstGeom>
          <a:noFill/>
        </p:spPr>
        <p:txBody>
          <a:bodyPr wrap="square" rtlCol="0">
            <a:spAutoFit/>
          </a:bodyPr>
          <a:lstStyle/>
          <a:p>
            <a:pPr algn="ctr"/>
            <a:r>
              <a:rPr lang="en-US" altLang="zh-TW" sz="2400" b="1" i="1" u="sng">
                <a:solidFill>
                  <a:srgbClr val="FF0000"/>
                </a:solidFill>
              </a:rPr>
              <a:t>LSTM</a:t>
            </a:r>
            <a:endParaRPr lang="zh-TW" altLang="en-US" sz="2400" b="1" i="1" u="sng">
              <a:solidFill>
                <a:srgbClr val="FF0000"/>
              </a:solidFill>
            </a:endParaRPr>
          </a:p>
        </p:txBody>
      </p:sp>
      <p:sp>
        <p:nvSpPr>
          <p:cNvPr id="57" name="矩形 56"/>
          <p:cNvSpPr/>
          <p:nvPr/>
        </p:nvSpPr>
        <p:spPr>
          <a:xfrm>
            <a:off x="5913787" y="156045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400"/>
              <a:t>Special Neuron:</a:t>
            </a:r>
          </a:p>
          <a:p>
            <a:pPr algn="ctr"/>
            <a:r>
              <a:rPr lang="en-US" altLang="zh-TW" sz="2400"/>
              <a:t>4 inputs, </a:t>
            </a:r>
          </a:p>
          <a:p>
            <a:pPr algn="ctr"/>
            <a:r>
              <a:rPr lang="en-US" altLang="zh-TW" sz="2400"/>
              <a:t>1 output</a:t>
            </a:r>
            <a:endParaRPr lang="zh-TW" altLang="en-US" sz="2400"/>
          </a:p>
        </p:txBody>
      </p:sp>
      <p:cxnSp>
        <p:nvCxnSpPr>
          <p:cNvPr id="27" name="直線單箭頭接點 26"/>
          <p:cNvCxnSpPr/>
          <p:nvPr/>
        </p:nvCxnSpPr>
        <p:spPr>
          <a:xfrm flipH="1">
            <a:off x="6554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98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7" presetClass="emph" presetSubtype="2" fill="hold" nodeType="clickEffect">
                                  <p:stCondLst>
                                    <p:cond delay="0"/>
                                  </p:stCondLst>
                                  <p:childTnLst>
                                    <p:animClr clrSpc="rgb" dir="cw">
                                      <p:cBhvr>
                                        <p:cTn id="72" dur="500" fill="hold"/>
                                        <p:tgtEl>
                                          <p:spTgt spid="16"/>
                                        </p:tgtEl>
                                        <p:attrNameLst>
                                          <p:attrName>stroke.color</p:attrName>
                                        </p:attrNameLst>
                                      </p:cBhvr>
                                      <p:to>
                                        <a:schemeClr val="hlink"/>
                                      </p:to>
                                    </p:animClr>
                                    <p:set>
                                      <p:cBhvr>
                                        <p:cTn id="73" dur="500" fill="hold"/>
                                        <p:tgtEl>
                                          <p:spTgt spid="16"/>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15"/>
                                        </p:tgtEl>
                                        <p:attrNameLst>
                                          <p:attrName>stroke.color</p:attrName>
                                        </p:attrNameLst>
                                      </p:cBhvr>
                                      <p:to>
                                        <a:schemeClr val="hlink"/>
                                      </p:to>
                                    </p:animClr>
                                    <p:set>
                                      <p:cBhvr>
                                        <p:cTn id="76" dur="500" fill="hold"/>
                                        <p:tgtEl>
                                          <p:spTgt spid="15"/>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13"/>
                                        </p:tgtEl>
                                        <p:attrNameLst>
                                          <p:attrName>stroke.color</p:attrName>
                                        </p:attrNameLst>
                                      </p:cBhvr>
                                      <p:to>
                                        <a:schemeClr val="hlink"/>
                                      </p:to>
                                    </p:animClr>
                                    <p:set>
                                      <p:cBhvr>
                                        <p:cTn id="79" dur="500" fill="hold"/>
                                        <p:tgtEl>
                                          <p:spTgt spid="13"/>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27"/>
                                        </p:tgtEl>
                                        <p:attrNameLst>
                                          <p:attrName>stroke.color</p:attrName>
                                        </p:attrNameLst>
                                      </p:cBhvr>
                                      <p:to>
                                        <a:schemeClr val="hlink"/>
                                      </p:to>
                                    </p:animClr>
                                    <p:set>
                                      <p:cBhvr>
                                        <p:cTn id="82" dur="500" fill="hold"/>
                                        <p:tgtEl>
                                          <p:spTgt spid="27"/>
                                        </p:tgtEl>
                                        <p:attrNameLst>
                                          <p:attrName>stroke.on</p:attrName>
                                        </p:attrNameLst>
                                      </p:cBhvr>
                                      <p:to>
                                        <p:strVal val="true"/>
                                      </p:to>
                                    </p:set>
                                  </p:childTnLst>
                                </p:cTn>
                              </p:par>
                            </p:childTnLst>
                          </p:cTn>
                        </p:par>
                      </p:childTnLst>
                    </p:cTn>
                  </p:par>
                  <p:par>
                    <p:cTn id="83" fill="hold">
                      <p:stCondLst>
                        <p:cond delay="indefinite"/>
                      </p:stCondLst>
                      <p:childTnLst>
                        <p:par>
                          <p:cTn id="84" fill="hold">
                            <p:stCondLst>
                              <p:cond delay="0"/>
                            </p:stCondLst>
                            <p:childTnLst>
                              <p:par>
                                <p:cTn id="85" presetID="7" presetClass="emph" presetSubtype="2" fill="hold" nodeType="clickEffect">
                                  <p:stCondLst>
                                    <p:cond delay="0"/>
                                  </p:stCondLst>
                                  <p:childTnLst>
                                    <p:animClr clrSpc="rgb" dir="cw">
                                      <p:cBhvr>
                                        <p:cTn id="86" dur="500" fill="hold"/>
                                        <p:tgtEl>
                                          <p:spTgt spid="20"/>
                                        </p:tgtEl>
                                        <p:attrNameLst>
                                          <p:attrName>stroke.color</p:attrName>
                                        </p:attrNameLst>
                                      </p:cBhvr>
                                      <p:to>
                                        <a:srgbClr val="FF0000"/>
                                      </p:to>
                                    </p:animClr>
                                    <p:set>
                                      <p:cBhvr>
                                        <p:cTn id="8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7" grpId="0"/>
      <p:bldP spid="38" grpId="0"/>
      <p:bldP spid="39" grpId="0"/>
      <p:bldP spid="51" grpId="0" animBg="1"/>
      <p:bldP spid="56" grpId="0"/>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6073140" y="1844040"/>
            <a:ext cx="2612390" cy="4937760"/>
          </a:xfrm>
          <a:custGeom>
            <a:avLst/>
            <a:gdLst/>
            <a:ahLst/>
            <a:cxnLst/>
            <a:rect l="l" t="t" r="r" b="b"/>
            <a:pathLst>
              <a:path w="2612390" h="4937760">
                <a:moveTo>
                  <a:pt x="2350896" y="0"/>
                </a:moveTo>
                <a:lnTo>
                  <a:pt x="261238" y="0"/>
                </a:lnTo>
                <a:lnTo>
                  <a:pt x="214282" y="4209"/>
                </a:lnTo>
                <a:lnTo>
                  <a:pt x="170086" y="16344"/>
                </a:lnTo>
                <a:lnTo>
                  <a:pt x="129389" y="35668"/>
                </a:lnTo>
                <a:lnTo>
                  <a:pt x="92928" y="61442"/>
                </a:lnTo>
                <a:lnTo>
                  <a:pt x="61442" y="92928"/>
                </a:lnTo>
                <a:lnTo>
                  <a:pt x="35668" y="129389"/>
                </a:lnTo>
                <a:lnTo>
                  <a:pt x="16344" y="170086"/>
                </a:lnTo>
                <a:lnTo>
                  <a:pt x="4209" y="214282"/>
                </a:lnTo>
                <a:lnTo>
                  <a:pt x="0" y="261238"/>
                </a:lnTo>
                <a:lnTo>
                  <a:pt x="0" y="4676546"/>
                </a:lnTo>
                <a:lnTo>
                  <a:pt x="4209" y="4723498"/>
                </a:lnTo>
                <a:lnTo>
                  <a:pt x="16344" y="4767690"/>
                </a:lnTo>
                <a:lnTo>
                  <a:pt x="35668" y="4808383"/>
                </a:lnTo>
                <a:lnTo>
                  <a:pt x="61442" y="4844840"/>
                </a:lnTo>
                <a:lnTo>
                  <a:pt x="92928" y="4876324"/>
                </a:lnTo>
                <a:lnTo>
                  <a:pt x="129389" y="4902095"/>
                </a:lnTo>
                <a:lnTo>
                  <a:pt x="170086" y="4921417"/>
                </a:lnTo>
                <a:lnTo>
                  <a:pt x="214282" y="4933551"/>
                </a:lnTo>
                <a:lnTo>
                  <a:pt x="261238" y="4937760"/>
                </a:lnTo>
                <a:lnTo>
                  <a:pt x="2350896" y="4937760"/>
                </a:lnTo>
                <a:lnTo>
                  <a:pt x="2397853" y="4933551"/>
                </a:lnTo>
                <a:lnTo>
                  <a:pt x="2442049" y="4921417"/>
                </a:lnTo>
                <a:lnTo>
                  <a:pt x="2482746" y="4902095"/>
                </a:lnTo>
                <a:lnTo>
                  <a:pt x="2519207" y="4876324"/>
                </a:lnTo>
                <a:lnTo>
                  <a:pt x="2550693" y="4844840"/>
                </a:lnTo>
                <a:lnTo>
                  <a:pt x="2576467" y="4808383"/>
                </a:lnTo>
                <a:lnTo>
                  <a:pt x="2595791" y="4767690"/>
                </a:lnTo>
                <a:lnTo>
                  <a:pt x="2607926" y="4723498"/>
                </a:lnTo>
                <a:lnTo>
                  <a:pt x="2612136" y="4676546"/>
                </a:lnTo>
                <a:lnTo>
                  <a:pt x="2612136" y="261238"/>
                </a:lnTo>
                <a:lnTo>
                  <a:pt x="2607926" y="214282"/>
                </a:lnTo>
                <a:lnTo>
                  <a:pt x="2595791" y="170086"/>
                </a:lnTo>
                <a:lnTo>
                  <a:pt x="2576467" y="129389"/>
                </a:lnTo>
                <a:lnTo>
                  <a:pt x="2550693" y="92928"/>
                </a:lnTo>
                <a:lnTo>
                  <a:pt x="2519207" y="61442"/>
                </a:lnTo>
                <a:lnTo>
                  <a:pt x="2482746" y="35668"/>
                </a:lnTo>
                <a:lnTo>
                  <a:pt x="2442049" y="16344"/>
                </a:lnTo>
                <a:lnTo>
                  <a:pt x="2397853" y="4209"/>
                </a:lnTo>
                <a:lnTo>
                  <a:pt x="2350896" y="0"/>
                </a:lnTo>
                <a:close/>
              </a:path>
            </a:pathLst>
          </a:custGeom>
          <a:solidFill>
            <a:srgbClr val="F7D2CC"/>
          </a:solidFill>
        </p:spPr>
        <p:txBody>
          <a:bodyPr wrap="square" lIns="0" tIns="0" rIns="0" bIns="0" rtlCol="0"/>
          <a:lstStyle/>
          <a:p>
            <a:endParaRPr/>
          </a:p>
        </p:txBody>
      </p:sp>
      <p:sp>
        <p:nvSpPr>
          <p:cNvPr id="2" name="object 2"/>
          <p:cNvSpPr txBox="1">
            <a:spLocks noGrp="1"/>
          </p:cNvSpPr>
          <p:nvPr>
            <p:ph type="title"/>
          </p:nvPr>
        </p:nvSpPr>
        <p:spPr>
          <a:xfrm>
            <a:off x="457327" y="421179"/>
            <a:ext cx="8229600" cy="1491356"/>
          </a:xfrm>
          <a:prstGeom prst="rect">
            <a:avLst/>
          </a:prstGeom>
        </p:spPr>
        <p:txBody>
          <a:bodyPr vert="horz" wrap="square" lIns="0" tIns="501573" rIns="0" bIns="0" rtlCol="0">
            <a:spAutoFit/>
          </a:bodyPr>
          <a:lstStyle/>
          <a:p>
            <a:pPr marL="12700">
              <a:lnSpc>
                <a:spcPct val="100000"/>
              </a:lnSpc>
              <a:spcBef>
                <a:spcPts val="105"/>
              </a:spcBef>
              <a:tabLst>
                <a:tab pos="8241665" algn="l"/>
              </a:tabLst>
            </a:pPr>
            <a:r>
              <a:rPr sz="3200" b="1" spc="-85">
                <a:solidFill>
                  <a:srgbClr val="438086"/>
                </a:solidFill>
                <a:latin typeface="+mj-ea"/>
                <a:cs typeface="Helvetica" panose="020B0604020202020204" pitchFamily="34" charset="0"/>
              </a:rPr>
              <a:t> </a:t>
            </a:r>
            <a:r>
              <a:rPr sz="3200" b="1">
                <a:solidFill>
                  <a:srgbClr val="438086"/>
                </a:solidFill>
                <a:latin typeface="+mj-ea"/>
                <a:cs typeface="Helvetica" panose="020B0604020202020204" pitchFamily="34" charset="0"/>
              </a:rPr>
              <a:t>自然语言处理中的典型</a:t>
            </a:r>
            <a:r>
              <a:rPr sz="3200" b="1" spc="-15">
                <a:solidFill>
                  <a:srgbClr val="438086"/>
                </a:solidFill>
                <a:latin typeface="+mj-ea"/>
                <a:cs typeface="Helvetica" panose="020B0604020202020204" pitchFamily="34" charset="0"/>
              </a:rPr>
              <a:t>任</a:t>
            </a:r>
            <a:r>
              <a:rPr sz="3200" b="1">
                <a:solidFill>
                  <a:srgbClr val="438086"/>
                </a:solidFill>
                <a:latin typeface="+mj-ea"/>
                <a:cs typeface="Helvetica" panose="020B0604020202020204" pitchFamily="34" charset="0"/>
              </a:rPr>
              <a:t>务	</a:t>
            </a:r>
          </a:p>
        </p:txBody>
      </p:sp>
      <p:sp>
        <p:nvSpPr>
          <p:cNvPr id="3" name="object 3"/>
          <p:cNvSpPr/>
          <p:nvPr/>
        </p:nvSpPr>
        <p:spPr>
          <a:xfrm>
            <a:off x="458723" y="1844040"/>
            <a:ext cx="2612390" cy="4937760"/>
          </a:xfrm>
          <a:custGeom>
            <a:avLst/>
            <a:gdLst/>
            <a:ahLst/>
            <a:cxnLst/>
            <a:rect l="l" t="t" r="r" b="b"/>
            <a:pathLst>
              <a:path w="2612390" h="4937760">
                <a:moveTo>
                  <a:pt x="2350897" y="0"/>
                </a:moveTo>
                <a:lnTo>
                  <a:pt x="261213" y="0"/>
                </a:lnTo>
                <a:lnTo>
                  <a:pt x="214261" y="4209"/>
                </a:lnTo>
                <a:lnTo>
                  <a:pt x="170069" y="16344"/>
                </a:lnTo>
                <a:lnTo>
                  <a:pt x="129376" y="35668"/>
                </a:lnTo>
                <a:lnTo>
                  <a:pt x="92919" y="61442"/>
                </a:lnTo>
                <a:lnTo>
                  <a:pt x="61435" y="92928"/>
                </a:lnTo>
                <a:lnTo>
                  <a:pt x="35664" y="129389"/>
                </a:lnTo>
                <a:lnTo>
                  <a:pt x="16342" y="170086"/>
                </a:lnTo>
                <a:lnTo>
                  <a:pt x="4208" y="214282"/>
                </a:lnTo>
                <a:lnTo>
                  <a:pt x="0" y="261238"/>
                </a:lnTo>
                <a:lnTo>
                  <a:pt x="0" y="4676546"/>
                </a:lnTo>
                <a:lnTo>
                  <a:pt x="4208" y="4723498"/>
                </a:lnTo>
                <a:lnTo>
                  <a:pt x="16342" y="4767690"/>
                </a:lnTo>
                <a:lnTo>
                  <a:pt x="35664" y="4808383"/>
                </a:lnTo>
                <a:lnTo>
                  <a:pt x="61435" y="4844840"/>
                </a:lnTo>
                <a:lnTo>
                  <a:pt x="92919" y="4876324"/>
                </a:lnTo>
                <a:lnTo>
                  <a:pt x="129376" y="4902095"/>
                </a:lnTo>
                <a:lnTo>
                  <a:pt x="170069" y="4921417"/>
                </a:lnTo>
                <a:lnTo>
                  <a:pt x="214261" y="4933551"/>
                </a:lnTo>
                <a:lnTo>
                  <a:pt x="261213" y="4937760"/>
                </a:lnTo>
                <a:lnTo>
                  <a:pt x="2350897" y="4937760"/>
                </a:lnTo>
                <a:lnTo>
                  <a:pt x="2397853" y="4933551"/>
                </a:lnTo>
                <a:lnTo>
                  <a:pt x="2442049" y="4921417"/>
                </a:lnTo>
                <a:lnTo>
                  <a:pt x="2482746" y="4902095"/>
                </a:lnTo>
                <a:lnTo>
                  <a:pt x="2519207" y="4876324"/>
                </a:lnTo>
                <a:lnTo>
                  <a:pt x="2550693" y="4844840"/>
                </a:lnTo>
                <a:lnTo>
                  <a:pt x="2576467" y="4808383"/>
                </a:lnTo>
                <a:lnTo>
                  <a:pt x="2595791" y="4767690"/>
                </a:lnTo>
                <a:lnTo>
                  <a:pt x="2607926" y="4723498"/>
                </a:lnTo>
                <a:lnTo>
                  <a:pt x="2612136" y="4676546"/>
                </a:lnTo>
                <a:lnTo>
                  <a:pt x="2612136" y="261238"/>
                </a:lnTo>
                <a:lnTo>
                  <a:pt x="2607926" y="214282"/>
                </a:lnTo>
                <a:lnTo>
                  <a:pt x="2595791" y="170086"/>
                </a:lnTo>
                <a:lnTo>
                  <a:pt x="2576467" y="129389"/>
                </a:lnTo>
                <a:lnTo>
                  <a:pt x="2550693" y="92928"/>
                </a:lnTo>
                <a:lnTo>
                  <a:pt x="2519207" y="61442"/>
                </a:lnTo>
                <a:lnTo>
                  <a:pt x="2482746" y="35668"/>
                </a:lnTo>
                <a:lnTo>
                  <a:pt x="2442049" y="16344"/>
                </a:lnTo>
                <a:lnTo>
                  <a:pt x="2397853" y="4209"/>
                </a:lnTo>
                <a:lnTo>
                  <a:pt x="2350897" y="0"/>
                </a:lnTo>
                <a:close/>
              </a:path>
            </a:pathLst>
          </a:custGeom>
          <a:solidFill>
            <a:srgbClr val="F7D2CC"/>
          </a:solidFill>
        </p:spPr>
        <p:txBody>
          <a:bodyPr wrap="square" lIns="0" tIns="0" rIns="0" bIns="0" rtlCol="0"/>
          <a:lstStyle/>
          <a:p>
            <a:endParaRPr/>
          </a:p>
        </p:txBody>
      </p:sp>
      <p:sp>
        <p:nvSpPr>
          <p:cNvPr id="4" name="object 4"/>
          <p:cNvSpPr/>
          <p:nvPr/>
        </p:nvSpPr>
        <p:spPr>
          <a:xfrm>
            <a:off x="720090" y="3326129"/>
            <a:ext cx="2089785" cy="719455"/>
          </a:xfrm>
          <a:custGeom>
            <a:avLst/>
            <a:gdLst/>
            <a:ahLst/>
            <a:cxnLst/>
            <a:rect l="l" t="t" r="r" b="b"/>
            <a:pathLst>
              <a:path w="2089785" h="719454">
                <a:moveTo>
                  <a:pt x="2017522" y="0"/>
                </a:moveTo>
                <a:lnTo>
                  <a:pt x="71932" y="0"/>
                </a:lnTo>
                <a:lnTo>
                  <a:pt x="43934" y="5659"/>
                </a:lnTo>
                <a:lnTo>
                  <a:pt x="21069" y="21082"/>
                </a:lnTo>
                <a:lnTo>
                  <a:pt x="5653" y="43934"/>
                </a:lnTo>
                <a:lnTo>
                  <a:pt x="0" y="71882"/>
                </a:lnTo>
                <a:lnTo>
                  <a:pt x="0" y="647446"/>
                </a:lnTo>
                <a:lnTo>
                  <a:pt x="5653" y="675393"/>
                </a:lnTo>
                <a:lnTo>
                  <a:pt x="21069" y="698246"/>
                </a:lnTo>
                <a:lnTo>
                  <a:pt x="43934" y="713668"/>
                </a:lnTo>
                <a:lnTo>
                  <a:pt x="71932" y="719327"/>
                </a:lnTo>
                <a:lnTo>
                  <a:pt x="2017522" y="719327"/>
                </a:lnTo>
                <a:lnTo>
                  <a:pt x="2045469" y="713668"/>
                </a:lnTo>
                <a:lnTo>
                  <a:pt x="2068322" y="698246"/>
                </a:lnTo>
                <a:lnTo>
                  <a:pt x="2083744" y="675393"/>
                </a:lnTo>
                <a:lnTo>
                  <a:pt x="2089403" y="647446"/>
                </a:lnTo>
                <a:lnTo>
                  <a:pt x="2089403" y="71882"/>
                </a:lnTo>
                <a:lnTo>
                  <a:pt x="2083744" y="43934"/>
                </a:lnTo>
                <a:lnTo>
                  <a:pt x="2068322" y="21082"/>
                </a:lnTo>
                <a:lnTo>
                  <a:pt x="2045469" y="5659"/>
                </a:lnTo>
                <a:lnTo>
                  <a:pt x="2017522" y="0"/>
                </a:lnTo>
                <a:close/>
              </a:path>
            </a:pathLst>
          </a:custGeom>
          <a:solidFill>
            <a:srgbClr val="FFFFFF"/>
          </a:solidFill>
        </p:spPr>
        <p:txBody>
          <a:bodyPr wrap="square" lIns="0" tIns="0" rIns="0" bIns="0" rtlCol="0"/>
          <a:lstStyle/>
          <a:p>
            <a:endParaRPr/>
          </a:p>
        </p:txBody>
      </p:sp>
      <p:sp>
        <p:nvSpPr>
          <p:cNvPr id="5" name="object 5"/>
          <p:cNvSpPr/>
          <p:nvPr/>
        </p:nvSpPr>
        <p:spPr>
          <a:xfrm>
            <a:off x="720090" y="3326129"/>
            <a:ext cx="2089785" cy="719455"/>
          </a:xfrm>
          <a:custGeom>
            <a:avLst/>
            <a:gdLst/>
            <a:ahLst/>
            <a:cxnLst/>
            <a:rect l="l" t="t" r="r" b="b"/>
            <a:pathLst>
              <a:path w="2089785" h="719454">
                <a:moveTo>
                  <a:pt x="0" y="71882"/>
                </a:moveTo>
                <a:lnTo>
                  <a:pt x="5653" y="43934"/>
                </a:lnTo>
                <a:lnTo>
                  <a:pt x="21069" y="21082"/>
                </a:lnTo>
                <a:lnTo>
                  <a:pt x="43934" y="5659"/>
                </a:lnTo>
                <a:lnTo>
                  <a:pt x="71932" y="0"/>
                </a:lnTo>
                <a:lnTo>
                  <a:pt x="2017522" y="0"/>
                </a:lnTo>
                <a:lnTo>
                  <a:pt x="2045469" y="5659"/>
                </a:lnTo>
                <a:lnTo>
                  <a:pt x="2068322" y="21082"/>
                </a:lnTo>
                <a:lnTo>
                  <a:pt x="2083744" y="43934"/>
                </a:lnTo>
                <a:lnTo>
                  <a:pt x="2089403" y="71882"/>
                </a:lnTo>
                <a:lnTo>
                  <a:pt x="2089403" y="647446"/>
                </a:lnTo>
                <a:lnTo>
                  <a:pt x="2083744" y="675393"/>
                </a:lnTo>
                <a:lnTo>
                  <a:pt x="2068322" y="698246"/>
                </a:lnTo>
                <a:lnTo>
                  <a:pt x="2045469" y="713668"/>
                </a:lnTo>
                <a:lnTo>
                  <a:pt x="2017522" y="719327"/>
                </a:lnTo>
                <a:lnTo>
                  <a:pt x="71932" y="719327"/>
                </a:lnTo>
                <a:lnTo>
                  <a:pt x="43934" y="713668"/>
                </a:lnTo>
                <a:lnTo>
                  <a:pt x="21069" y="698246"/>
                </a:lnTo>
                <a:lnTo>
                  <a:pt x="5653" y="675393"/>
                </a:lnTo>
                <a:lnTo>
                  <a:pt x="0" y="647446"/>
                </a:lnTo>
                <a:lnTo>
                  <a:pt x="0" y="71882"/>
                </a:lnTo>
                <a:close/>
              </a:path>
            </a:pathLst>
          </a:custGeom>
          <a:ln w="19812">
            <a:solidFill>
              <a:srgbClr val="D45A17"/>
            </a:solidFill>
          </a:ln>
        </p:spPr>
        <p:txBody>
          <a:bodyPr wrap="square" lIns="0" tIns="0" rIns="0" bIns="0" rtlCol="0"/>
          <a:lstStyle/>
          <a:p>
            <a:endParaRPr/>
          </a:p>
        </p:txBody>
      </p:sp>
      <p:sp>
        <p:nvSpPr>
          <p:cNvPr id="6" name="object 6"/>
          <p:cNvSpPr txBox="1"/>
          <p:nvPr/>
        </p:nvSpPr>
        <p:spPr>
          <a:xfrm>
            <a:off x="1117498" y="3433317"/>
            <a:ext cx="1294765" cy="406400"/>
          </a:xfrm>
          <a:prstGeom prst="rect">
            <a:avLst/>
          </a:prstGeom>
        </p:spPr>
        <p:txBody>
          <a:bodyPr vert="horz" wrap="square" lIns="0" tIns="12065" rIns="0" bIns="0" rtlCol="0">
            <a:spAutoFit/>
          </a:bodyPr>
          <a:lstStyle/>
          <a:p>
            <a:pPr marL="12700">
              <a:lnSpc>
                <a:spcPct val="100000"/>
              </a:lnSpc>
              <a:spcBef>
                <a:spcPts val="95"/>
              </a:spcBef>
            </a:pPr>
            <a:r>
              <a:rPr sz="2500" spc="-5">
                <a:solidFill>
                  <a:srgbClr val="2A4975"/>
                </a:solidFill>
                <a:latin typeface="华文楷体"/>
                <a:cs typeface="华文楷体"/>
              </a:rPr>
              <a:t>文本分类</a:t>
            </a:r>
            <a:endParaRPr sz="2500">
              <a:latin typeface="华文楷体"/>
              <a:cs typeface="华文楷体"/>
            </a:endParaRPr>
          </a:p>
        </p:txBody>
      </p:sp>
      <p:sp>
        <p:nvSpPr>
          <p:cNvPr id="7" name="object 7"/>
          <p:cNvSpPr/>
          <p:nvPr/>
        </p:nvSpPr>
        <p:spPr>
          <a:xfrm>
            <a:off x="720090" y="4156710"/>
            <a:ext cx="2089785" cy="719455"/>
          </a:xfrm>
          <a:custGeom>
            <a:avLst/>
            <a:gdLst/>
            <a:ahLst/>
            <a:cxnLst/>
            <a:rect l="l" t="t" r="r" b="b"/>
            <a:pathLst>
              <a:path w="2089785" h="719454">
                <a:moveTo>
                  <a:pt x="2017522" y="0"/>
                </a:moveTo>
                <a:lnTo>
                  <a:pt x="71932" y="0"/>
                </a:lnTo>
                <a:lnTo>
                  <a:pt x="43934" y="5659"/>
                </a:lnTo>
                <a:lnTo>
                  <a:pt x="21069" y="21081"/>
                </a:lnTo>
                <a:lnTo>
                  <a:pt x="5653" y="43934"/>
                </a:lnTo>
                <a:lnTo>
                  <a:pt x="0" y="71881"/>
                </a:lnTo>
                <a:lnTo>
                  <a:pt x="0" y="647445"/>
                </a:lnTo>
                <a:lnTo>
                  <a:pt x="5653" y="675393"/>
                </a:lnTo>
                <a:lnTo>
                  <a:pt x="21069" y="698245"/>
                </a:lnTo>
                <a:lnTo>
                  <a:pt x="43934" y="713668"/>
                </a:lnTo>
                <a:lnTo>
                  <a:pt x="71932" y="719327"/>
                </a:lnTo>
                <a:lnTo>
                  <a:pt x="2017522" y="719327"/>
                </a:lnTo>
                <a:lnTo>
                  <a:pt x="2045469" y="713668"/>
                </a:lnTo>
                <a:lnTo>
                  <a:pt x="2068322" y="698245"/>
                </a:lnTo>
                <a:lnTo>
                  <a:pt x="2083744" y="675393"/>
                </a:lnTo>
                <a:lnTo>
                  <a:pt x="2089403" y="647445"/>
                </a:lnTo>
                <a:lnTo>
                  <a:pt x="2089403" y="71881"/>
                </a:lnTo>
                <a:lnTo>
                  <a:pt x="2083744" y="43934"/>
                </a:lnTo>
                <a:lnTo>
                  <a:pt x="2068322" y="21081"/>
                </a:lnTo>
                <a:lnTo>
                  <a:pt x="2045469" y="5659"/>
                </a:lnTo>
                <a:lnTo>
                  <a:pt x="2017522" y="0"/>
                </a:lnTo>
                <a:close/>
              </a:path>
            </a:pathLst>
          </a:custGeom>
          <a:solidFill>
            <a:srgbClr val="FFFFFF"/>
          </a:solidFill>
        </p:spPr>
        <p:txBody>
          <a:bodyPr wrap="square" lIns="0" tIns="0" rIns="0" bIns="0" rtlCol="0"/>
          <a:lstStyle/>
          <a:p>
            <a:endParaRPr/>
          </a:p>
        </p:txBody>
      </p:sp>
      <p:sp>
        <p:nvSpPr>
          <p:cNvPr id="8" name="object 8"/>
          <p:cNvSpPr/>
          <p:nvPr/>
        </p:nvSpPr>
        <p:spPr>
          <a:xfrm>
            <a:off x="720090" y="4156710"/>
            <a:ext cx="2089785" cy="719455"/>
          </a:xfrm>
          <a:custGeom>
            <a:avLst/>
            <a:gdLst/>
            <a:ahLst/>
            <a:cxnLst/>
            <a:rect l="l" t="t" r="r" b="b"/>
            <a:pathLst>
              <a:path w="2089785" h="719454">
                <a:moveTo>
                  <a:pt x="0" y="71881"/>
                </a:moveTo>
                <a:lnTo>
                  <a:pt x="5653" y="43934"/>
                </a:lnTo>
                <a:lnTo>
                  <a:pt x="21069" y="21081"/>
                </a:lnTo>
                <a:lnTo>
                  <a:pt x="43934" y="5659"/>
                </a:lnTo>
                <a:lnTo>
                  <a:pt x="71932" y="0"/>
                </a:lnTo>
                <a:lnTo>
                  <a:pt x="2017522" y="0"/>
                </a:lnTo>
                <a:lnTo>
                  <a:pt x="2045469" y="5659"/>
                </a:lnTo>
                <a:lnTo>
                  <a:pt x="2068322" y="21081"/>
                </a:lnTo>
                <a:lnTo>
                  <a:pt x="2083744" y="43934"/>
                </a:lnTo>
                <a:lnTo>
                  <a:pt x="2089403" y="71881"/>
                </a:lnTo>
                <a:lnTo>
                  <a:pt x="2089403" y="647445"/>
                </a:lnTo>
                <a:lnTo>
                  <a:pt x="2083744" y="675393"/>
                </a:lnTo>
                <a:lnTo>
                  <a:pt x="2068322" y="698245"/>
                </a:lnTo>
                <a:lnTo>
                  <a:pt x="2045469" y="713668"/>
                </a:lnTo>
                <a:lnTo>
                  <a:pt x="2017522" y="719327"/>
                </a:lnTo>
                <a:lnTo>
                  <a:pt x="71932" y="719327"/>
                </a:lnTo>
                <a:lnTo>
                  <a:pt x="43934" y="713668"/>
                </a:lnTo>
                <a:lnTo>
                  <a:pt x="21069" y="698245"/>
                </a:lnTo>
                <a:lnTo>
                  <a:pt x="5653" y="675393"/>
                </a:lnTo>
                <a:lnTo>
                  <a:pt x="0" y="647445"/>
                </a:lnTo>
                <a:lnTo>
                  <a:pt x="0" y="71881"/>
                </a:lnTo>
                <a:close/>
              </a:path>
            </a:pathLst>
          </a:custGeom>
          <a:ln w="19812">
            <a:solidFill>
              <a:srgbClr val="D45A17"/>
            </a:solidFill>
          </a:ln>
        </p:spPr>
        <p:txBody>
          <a:bodyPr wrap="square" lIns="0" tIns="0" rIns="0" bIns="0" rtlCol="0"/>
          <a:lstStyle/>
          <a:p>
            <a:endParaRPr/>
          </a:p>
        </p:txBody>
      </p:sp>
      <p:sp>
        <p:nvSpPr>
          <p:cNvPr id="9" name="object 9"/>
          <p:cNvSpPr txBox="1"/>
          <p:nvPr/>
        </p:nvSpPr>
        <p:spPr>
          <a:xfrm>
            <a:off x="1117498" y="4263643"/>
            <a:ext cx="1294765" cy="406400"/>
          </a:xfrm>
          <a:prstGeom prst="rect">
            <a:avLst/>
          </a:prstGeom>
        </p:spPr>
        <p:txBody>
          <a:bodyPr vert="horz" wrap="square" lIns="0" tIns="12065" rIns="0" bIns="0" rtlCol="0">
            <a:spAutoFit/>
          </a:bodyPr>
          <a:lstStyle/>
          <a:p>
            <a:pPr marL="12700">
              <a:lnSpc>
                <a:spcPct val="100000"/>
              </a:lnSpc>
              <a:spcBef>
                <a:spcPts val="95"/>
              </a:spcBef>
            </a:pPr>
            <a:r>
              <a:rPr sz="2500" spc="-5">
                <a:solidFill>
                  <a:srgbClr val="2A4975"/>
                </a:solidFill>
                <a:latin typeface="华文楷体"/>
                <a:cs typeface="华文楷体"/>
              </a:rPr>
              <a:t>情感分类</a:t>
            </a:r>
            <a:endParaRPr sz="2500">
              <a:latin typeface="华文楷体"/>
              <a:cs typeface="华文楷体"/>
            </a:endParaRPr>
          </a:p>
        </p:txBody>
      </p:sp>
      <p:sp>
        <p:nvSpPr>
          <p:cNvPr id="10" name="object 10"/>
          <p:cNvSpPr/>
          <p:nvPr/>
        </p:nvSpPr>
        <p:spPr>
          <a:xfrm>
            <a:off x="720090" y="4985766"/>
            <a:ext cx="2089785" cy="719455"/>
          </a:xfrm>
          <a:custGeom>
            <a:avLst/>
            <a:gdLst/>
            <a:ahLst/>
            <a:cxnLst/>
            <a:rect l="l" t="t" r="r" b="b"/>
            <a:pathLst>
              <a:path w="2089785" h="719454">
                <a:moveTo>
                  <a:pt x="2017522" y="0"/>
                </a:moveTo>
                <a:lnTo>
                  <a:pt x="71932" y="0"/>
                </a:lnTo>
                <a:lnTo>
                  <a:pt x="43934" y="5659"/>
                </a:lnTo>
                <a:lnTo>
                  <a:pt x="21069" y="21081"/>
                </a:lnTo>
                <a:lnTo>
                  <a:pt x="5653" y="43934"/>
                </a:lnTo>
                <a:lnTo>
                  <a:pt x="0" y="71881"/>
                </a:lnTo>
                <a:lnTo>
                  <a:pt x="0" y="647446"/>
                </a:lnTo>
                <a:lnTo>
                  <a:pt x="5653" y="675393"/>
                </a:lnTo>
                <a:lnTo>
                  <a:pt x="21069" y="698246"/>
                </a:lnTo>
                <a:lnTo>
                  <a:pt x="43934" y="713668"/>
                </a:lnTo>
                <a:lnTo>
                  <a:pt x="71932" y="719328"/>
                </a:lnTo>
                <a:lnTo>
                  <a:pt x="2017522" y="719328"/>
                </a:lnTo>
                <a:lnTo>
                  <a:pt x="2045469" y="713668"/>
                </a:lnTo>
                <a:lnTo>
                  <a:pt x="2068322" y="698246"/>
                </a:lnTo>
                <a:lnTo>
                  <a:pt x="2083744" y="675393"/>
                </a:lnTo>
                <a:lnTo>
                  <a:pt x="2089403" y="647446"/>
                </a:lnTo>
                <a:lnTo>
                  <a:pt x="2089403" y="71881"/>
                </a:lnTo>
                <a:lnTo>
                  <a:pt x="2083744" y="43934"/>
                </a:lnTo>
                <a:lnTo>
                  <a:pt x="2068322" y="21081"/>
                </a:lnTo>
                <a:lnTo>
                  <a:pt x="2045469" y="5659"/>
                </a:lnTo>
                <a:lnTo>
                  <a:pt x="2017522" y="0"/>
                </a:lnTo>
                <a:close/>
              </a:path>
            </a:pathLst>
          </a:custGeom>
          <a:solidFill>
            <a:srgbClr val="FFFFFF"/>
          </a:solidFill>
        </p:spPr>
        <p:txBody>
          <a:bodyPr wrap="square" lIns="0" tIns="0" rIns="0" bIns="0" rtlCol="0"/>
          <a:lstStyle/>
          <a:p>
            <a:endParaRPr/>
          </a:p>
        </p:txBody>
      </p:sp>
      <p:sp>
        <p:nvSpPr>
          <p:cNvPr id="11" name="object 11"/>
          <p:cNvSpPr/>
          <p:nvPr/>
        </p:nvSpPr>
        <p:spPr>
          <a:xfrm>
            <a:off x="720090" y="4985766"/>
            <a:ext cx="2089785" cy="719455"/>
          </a:xfrm>
          <a:custGeom>
            <a:avLst/>
            <a:gdLst/>
            <a:ahLst/>
            <a:cxnLst/>
            <a:rect l="l" t="t" r="r" b="b"/>
            <a:pathLst>
              <a:path w="2089785" h="719454">
                <a:moveTo>
                  <a:pt x="0" y="71881"/>
                </a:moveTo>
                <a:lnTo>
                  <a:pt x="5653" y="43934"/>
                </a:lnTo>
                <a:lnTo>
                  <a:pt x="21069" y="21081"/>
                </a:lnTo>
                <a:lnTo>
                  <a:pt x="43934" y="5659"/>
                </a:lnTo>
                <a:lnTo>
                  <a:pt x="71932" y="0"/>
                </a:lnTo>
                <a:lnTo>
                  <a:pt x="2017522" y="0"/>
                </a:lnTo>
                <a:lnTo>
                  <a:pt x="2045469" y="5659"/>
                </a:lnTo>
                <a:lnTo>
                  <a:pt x="2068322" y="21081"/>
                </a:lnTo>
                <a:lnTo>
                  <a:pt x="2083744" y="43934"/>
                </a:lnTo>
                <a:lnTo>
                  <a:pt x="2089403" y="71881"/>
                </a:lnTo>
                <a:lnTo>
                  <a:pt x="2089403" y="647446"/>
                </a:lnTo>
                <a:lnTo>
                  <a:pt x="2083744" y="675393"/>
                </a:lnTo>
                <a:lnTo>
                  <a:pt x="2068322" y="698246"/>
                </a:lnTo>
                <a:lnTo>
                  <a:pt x="2045469" y="713668"/>
                </a:lnTo>
                <a:lnTo>
                  <a:pt x="2017522" y="719328"/>
                </a:lnTo>
                <a:lnTo>
                  <a:pt x="71932" y="719328"/>
                </a:lnTo>
                <a:lnTo>
                  <a:pt x="43934" y="713668"/>
                </a:lnTo>
                <a:lnTo>
                  <a:pt x="21069" y="698245"/>
                </a:lnTo>
                <a:lnTo>
                  <a:pt x="5653" y="675393"/>
                </a:lnTo>
                <a:lnTo>
                  <a:pt x="0" y="647446"/>
                </a:lnTo>
                <a:lnTo>
                  <a:pt x="0" y="71881"/>
                </a:lnTo>
                <a:close/>
              </a:path>
            </a:pathLst>
          </a:custGeom>
          <a:ln w="19811">
            <a:solidFill>
              <a:srgbClr val="D45A17"/>
            </a:solidFill>
          </a:ln>
        </p:spPr>
        <p:txBody>
          <a:bodyPr wrap="square" lIns="0" tIns="0" rIns="0" bIns="0" rtlCol="0"/>
          <a:lstStyle/>
          <a:p>
            <a:endParaRPr/>
          </a:p>
        </p:txBody>
      </p:sp>
      <p:sp>
        <p:nvSpPr>
          <p:cNvPr id="12" name="object 12"/>
          <p:cNvSpPr txBox="1"/>
          <p:nvPr/>
        </p:nvSpPr>
        <p:spPr>
          <a:xfrm>
            <a:off x="1117498" y="5093284"/>
            <a:ext cx="1294765" cy="406400"/>
          </a:xfrm>
          <a:prstGeom prst="rect">
            <a:avLst/>
          </a:prstGeom>
        </p:spPr>
        <p:txBody>
          <a:bodyPr vert="horz" wrap="square" lIns="0" tIns="12065" rIns="0" bIns="0" rtlCol="0">
            <a:spAutoFit/>
          </a:bodyPr>
          <a:lstStyle/>
          <a:p>
            <a:pPr marL="12700">
              <a:lnSpc>
                <a:spcPct val="100000"/>
              </a:lnSpc>
              <a:spcBef>
                <a:spcPts val="95"/>
              </a:spcBef>
            </a:pPr>
            <a:r>
              <a:rPr sz="2500" spc="-5">
                <a:solidFill>
                  <a:srgbClr val="2A4975"/>
                </a:solidFill>
                <a:latin typeface="华文楷体"/>
                <a:cs typeface="华文楷体"/>
              </a:rPr>
              <a:t>文本匹配</a:t>
            </a:r>
            <a:endParaRPr sz="2500">
              <a:latin typeface="华文楷体"/>
              <a:cs typeface="华文楷体"/>
            </a:endParaRPr>
          </a:p>
        </p:txBody>
      </p:sp>
      <p:sp>
        <p:nvSpPr>
          <p:cNvPr id="13" name="object 13"/>
          <p:cNvSpPr/>
          <p:nvPr/>
        </p:nvSpPr>
        <p:spPr>
          <a:xfrm>
            <a:off x="720090" y="5816345"/>
            <a:ext cx="2089785" cy="719455"/>
          </a:xfrm>
          <a:custGeom>
            <a:avLst/>
            <a:gdLst/>
            <a:ahLst/>
            <a:cxnLst/>
            <a:rect l="l" t="t" r="r" b="b"/>
            <a:pathLst>
              <a:path w="2089785" h="719454">
                <a:moveTo>
                  <a:pt x="2017522" y="0"/>
                </a:moveTo>
                <a:lnTo>
                  <a:pt x="71932" y="0"/>
                </a:lnTo>
                <a:lnTo>
                  <a:pt x="43934" y="5659"/>
                </a:lnTo>
                <a:lnTo>
                  <a:pt x="21069" y="21082"/>
                </a:lnTo>
                <a:lnTo>
                  <a:pt x="5653" y="43934"/>
                </a:lnTo>
                <a:lnTo>
                  <a:pt x="0" y="71882"/>
                </a:lnTo>
                <a:lnTo>
                  <a:pt x="0" y="647395"/>
                </a:lnTo>
                <a:lnTo>
                  <a:pt x="5653" y="675393"/>
                </a:lnTo>
                <a:lnTo>
                  <a:pt x="21069" y="698258"/>
                </a:lnTo>
                <a:lnTo>
                  <a:pt x="43934" y="713674"/>
                </a:lnTo>
                <a:lnTo>
                  <a:pt x="71932" y="719328"/>
                </a:lnTo>
                <a:lnTo>
                  <a:pt x="2017522" y="719328"/>
                </a:lnTo>
                <a:lnTo>
                  <a:pt x="2045469" y="713674"/>
                </a:lnTo>
                <a:lnTo>
                  <a:pt x="2068322" y="698258"/>
                </a:lnTo>
                <a:lnTo>
                  <a:pt x="2083744" y="675393"/>
                </a:lnTo>
                <a:lnTo>
                  <a:pt x="2089403" y="647395"/>
                </a:lnTo>
                <a:lnTo>
                  <a:pt x="2089403" y="71882"/>
                </a:lnTo>
                <a:lnTo>
                  <a:pt x="2083744" y="43934"/>
                </a:lnTo>
                <a:lnTo>
                  <a:pt x="2068322" y="21082"/>
                </a:lnTo>
                <a:lnTo>
                  <a:pt x="2045469" y="5659"/>
                </a:lnTo>
                <a:lnTo>
                  <a:pt x="2017522" y="0"/>
                </a:lnTo>
                <a:close/>
              </a:path>
            </a:pathLst>
          </a:custGeom>
          <a:solidFill>
            <a:srgbClr val="FFFFFF"/>
          </a:solidFill>
        </p:spPr>
        <p:txBody>
          <a:bodyPr wrap="square" lIns="0" tIns="0" rIns="0" bIns="0" rtlCol="0"/>
          <a:lstStyle/>
          <a:p>
            <a:endParaRPr/>
          </a:p>
        </p:txBody>
      </p:sp>
      <p:sp>
        <p:nvSpPr>
          <p:cNvPr id="14" name="object 14"/>
          <p:cNvSpPr txBox="1"/>
          <p:nvPr/>
        </p:nvSpPr>
        <p:spPr>
          <a:xfrm>
            <a:off x="3573802" y="5093284"/>
            <a:ext cx="2074545" cy="406400"/>
          </a:xfrm>
          <a:prstGeom prst="rect">
            <a:avLst/>
          </a:prstGeom>
        </p:spPr>
        <p:txBody>
          <a:bodyPr vert="horz" wrap="square" lIns="0" tIns="12065" rIns="0" bIns="0" rtlCol="0">
            <a:spAutoFit/>
          </a:bodyPr>
          <a:lstStyle/>
          <a:p>
            <a:pPr marL="12700">
              <a:lnSpc>
                <a:spcPct val="100000"/>
              </a:lnSpc>
              <a:spcBef>
                <a:spcPts val="95"/>
              </a:spcBef>
              <a:tabLst>
                <a:tab pos="2061210" algn="l"/>
              </a:tabLst>
            </a:pPr>
            <a:r>
              <a:rPr sz="2500" u="heavy" spc="-5">
                <a:solidFill>
                  <a:srgbClr val="2A4975"/>
                </a:solidFill>
                <a:uFill>
                  <a:solidFill>
                    <a:srgbClr val="D45A17"/>
                  </a:solidFill>
                </a:uFill>
                <a:latin typeface="Times New Roman"/>
                <a:cs typeface="Times New Roman"/>
              </a:rPr>
              <a:t> 	</a:t>
            </a:r>
            <a:endParaRPr sz="2500">
              <a:latin typeface="Times New Roman"/>
              <a:cs typeface="Times New Roman"/>
            </a:endParaRPr>
          </a:p>
        </p:txBody>
      </p:sp>
      <p:sp>
        <p:nvSpPr>
          <p:cNvPr id="15" name="object 15"/>
          <p:cNvSpPr/>
          <p:nvPr/>
        </p:nvSpPr>
        <p:spPr>
          <a:xfrm>
            <a:off x="720090" y="5816345"/>
            <a:ext cx="2089785" cy="719455"/>
          </a:xfrm>
          <a:custGeom>
            <a:avLst/>
            <a:gdLst/>
            <a:ahLst/>
            <a:cxnLst/>
            <a:rect l="l" t="t" r="r" b="b"/>
            <a:pathLst>
              <a:path w="2089785" h="719454">
                <a:moveTo>
                  <a:pt x="0" y="71882"/>
                </a:moveTo>
                <a:lnTo>
                  <a:pt x="5653" y="43934"/>
                </a:lnTo>
                <a:lnTo>
                  <a:pt x="21069" y="21082"/>
                </a:lnTo>
                <a:lnTo>
                  <a:pt x="43934" y="5659"/>
                </a:lnTo>
                <a:lnTo>
                  <a:pt x="71932" y="0"/>
                </a:lnTo>
                <a:lnTo>
                  <a:pt x="2017522" y="0"/>
                </a:lnTo>
                <a:lnTo>
                  <a:pt x="2045469" y="5659"/>
                </a:lnTo>
                <a:lnTo>
                  <a:pt x="2068322" y="21082"/>
                </a:lnTo>
                <a:lnTo>
                  <a:pt x="2083744" y="43934"/>
                </a:lnTo>
                <a:lnTo>
                  <a:pt x="2089403" y="71882"/>
                </a:lnTo>
                <a:lnTo>
                  <a:pt x="2089403" y="647395"/>
                </a:lnTo>
                <a:lnTo>
                  <a:pt x="2083744" y="675393"/>
                </a:lnTo>
                <a:lnTo>
                  <a:pt x="2068322" y="698258"/>
                </a:lnTo>
                <a:lnTo>
                  <a:pt x="2045469" y="713674"/>
                </a:lnTo>
                <a:lnTo>
                  <a:pt x="2017522" y="719328"/>
                </a:lnTo>
                <a:lnTo>
                  <a:pt x="71932" y="719328"/>
                </a:lnTo>
                <a:lnTo>
                  <a:pt x="43934" y="713674"/>
                </a:lnTo>
                <a:lnTo>
                  <a:pt x="21069" y="698258"/>
                </a:lnTo>
                <a:lnTo>
                  <a:pt x="5653" y="675393"/>
                </a:lnTo>
                <a:lnTo>
                  <a:pt x="0" y="647395"/>
                </a:lnTo>
                <a:lnTo>
                  <a:pt x="0" y="71882"/>
                </a:lnTo>
                <a:close/>
              </a:path>
            </a:pathLst>
          </a:custGeom>
          <a:ln w="19812">
            <a:solidFill>
              <a:srgbClr val="D45A17"/>
            </a:solidFill>
          </a:ln>
        </p:spPr>
        <p:txBody>
          <a:bodyPr wrap="square" lIns="0" tIns="0" rIns="0" bIns="0" rtlCol="0"/>
          <a:lstStyle/>
          <a:p>
            <a:endParaRPr/>
          </a:p>
        </p:txBody>
      </p:sp>
      <p:sp>
        <p:nvSpPr>
          <p:cNvPr id="16" name="object 16"/>
          <p:cNvSpPr txBox="1"/>
          <p:nvPr/>
        </p:nvSpPr>
        <p:spPr>
          <a:xfrm>
            <a:off x="1117498" y="5923889"/>
            <a:ext cx="1294765" cy="406400"/>
          </a:xfrm>
          <a:prstGeom prst="rect">
            <a:avLst/>
          </a:prstGeom>
        </p:spPr>
        <p:txBody>
          <a:bodyPr vert="horz" wrap="square" lIns="0" tIns="12065" rIns="0" bIns="0" rtlCol="0">
            <a:spAutoFit/>
          </a:bodyPr>
          <a:lstStyle/>
          <a:p>
            <a:pPr marL="12700">
              <a:lnSpc>
                <a:spcPct val="100000"/>
              </a:lnSpc>
              <a:spcBef>
                <a:spcPts val="95"/>
              </a:spcBef>
            </a:pPr>
            <a:r>
              <a:rPr sz="2500" spc="-5">
                <a:solidFill>
                  <a:srgbClr val="2A4975"/>
                </a:solidFill>
                <a:latin typeface="华文楷体"/>
                <a:cs typeface="华文楷体"/>
              </a:rPr>
              <a:t>文本蕴涵</a:t>
            </a:r>
            <a:endParaRPr sz="2500">
              <a:latin typeface="华文楷体"/>
              <a:cs typeface="华文楷体"/>
            </a:endParaRPr>
          </a:p>
        </p:txBody>
      </p:sp>
      <p:sp>
        <p:nvSpPr>
          <p:cNvPr id="17" name="object 17"/>
          <p:cNvSpPr/>
          <p:nvPr/>
        </p:nvSpPr>
        <p:spPr>
          <a:xfrm>
            <a:off x="3265932" y="1844040"/>
            <a:ext cx="2612390" cy="4937760"/>
          </a:xfrm>
          <a:custGeom>
            <a:avLst/>
            <a:gdLst/>
            <a:ahLst/>
            <a:cxnLst/>
            <a:rect l="l" t="t" r="r" b="b"/>
            <a:pathLst>
              <a:path w="2612390" h="4937760">
                <a:moveTo>
                  <a:pt x="2350896" y="0"/>
                </a:moveTo>
                <a:lnTo>
                  <a:pt x="261238" y="0"/>
                </a:lnTo>
                <a:lnTo>
                  <a:pt x="214282" y="4209"/>
                </a:lnTo>
                <a:lnTo>
                  <a:pt x="170086" y="16344"/>
                </a:lnTo>
                <a:lnTo>
                  <a:pt x="129389" y="35668"/>
                </a:lnTo>
                <a:lnTo>
                  <a:pt x="92928" y="61442"/>
                </a:lnTo>
                <a:lnTo>
                  <a:pt x="61442" y="92928"/>
                </a:lnTo>
                <a:lnTo>
                  <a:pt x="35668" y="129389"/>
                </a:lnTo>
                <a:lnTo>
                  <a:pt x="16344" y="170086"/>
                </a:lnTo>
                <a:lnTo>
                  <a:pt x="4209" y="214282"/>
                </a:lnTo>
                <a:lnTo>
                  <a:pt x="0" y="261238"/>
                </a:lnTo>
                <a:lnTo>
                  <a:pt x="0" y="4676546"/>
                </a:lnTo>
                <a:lnTo>
                  <a:pt x="4209" y="4723498"/>
                </a:lnTo>
                <a:lnTo>
                  <a:pt x="16344" y="4767690"/>
                </a:lnTo>
                <a:lnTo>
                  <a:pt x="35668" y="4808383"/>
                </a:lnTo>
                <a:lnTo>
                  <a:pt x="61442" y="4844840"/>
                </a:lnTo>
                <a:lnTo>
                  <a:pt x="92928" y="4876324"/>
                </a:lnTo>
                <a:lnTo>
                  <a:pt x="129389" y="4902095"/>
                </a:lnTo>
                <a:lnTo>
                  <a:pt x="170086" y="4921417"/>
                </a:lnTo>
                <a:lnTo>
                  <a:pt x="214282" y="4933551"/>
                </a:lnTo>
                <a:lnTo>
                  <a:pt x="261238" y="4937760"/>
                </a:lnTo>
                <a:lnTo>
                  <a:pt x="2350896" y="4937760"/>
                </a:lnTo>
                <a:lnTo>
                  <a:pt x="2397853" y="4933551"/>
                </a:lnTo>
                <a:lnTo>
                  <a:pt x="2442049" y="4921417"/>
                </a:lnTo>
                <a:lnTo>
                  <a:pt x="2482746" y="4902095"/>
                </a:lnTo>
                <a:lnTo>
                  <a:pt x="2519207" y="4876324"/>
                </a:lnTo>
                <a:lnTo>
                  <a:pt x="2550693" y="4844840"/>
                </a:lnTo>
                <a:lnTo>
                  <a:pt x="2576467" y="4808383"/>
                </a:lnTo>
                <a:lnTo>
                  <a:pt x="2595791" y="4767690"/>
                </a:lnTo>
                <a:lnTo>
                  <a:pt x="2607926" y="4723498"/>
                </a:lnTo>
                <a:lnTo>
                  <a:pt x="2612135" y="4676546"/>
                </a:lnTo>
                <a:lnTo>
                  <a:pt x="2612135" y="261238"/>
                </a:lnTo>
                <a:lnTo>
                  <a:pt x="2607926" y="214282"/>
                </a:lnTo>
                <a:lnTo>
                  <a:pt x="2595791" y="170086"/>
                </a:lnTo>
                <a:lnTo>
                  <a:pt x="2576467" y="129389"/>
                </a:lnTo>
                <a:lnTo>
                  <a:pt x="2550693" y="92928"/>
                </a:lnTo>
                <a:lnTo>
                  <a:pt x="2519207" y="61442"/>
                </a:lnTo>
                <a:lnTo>
                  <a:pt x="2482746" y="35668"/>
                </a:lnTo>
                <a:lnTo>
                  <a:pt x="2442049" y="16344"/>
                </a:lnTo>
                <a:lnTo>
                  <a:pt x="2397853" y="4209"/>
                </a:lnTo>
                <a:lnTo>
                  <a:pt x="2350896" y="0"/>
                </a:lnTo>
                <a:close/>
              </a:path>
            </a:pathLst>
          </a:custGeom>
          <a:solidFill>
            <a:srgbClr val="F7D2CC"/>
          </a:solidFill>
        </p:spPr>
        <p:txBody>
          <a:bodyPr wrap="square" lIns="0" tIns="0" rIns="0" bIns="0" rtlCol="0"/>
          <a:lstStyle/>
          <a:p>
            <a:endParaRPr/>
          </a:p>
        </p:txBody>
      </p:sp>
      <p:sp>
        <p:nvSpPr>
          <p:cNvPr id="18" name="object 18"/>
          <p:cNvSpPr txBox="1"/>
          <p:nvPr/>
        </p:nvSpPr>
        <p:spPr>
          <a:xfrm>
            <a:off x="1192479" y="2150491"/>
            <a:ext cx="7233335" cy="567463"/>
          </a:xfrm>
          <a:prstGeom prst="rect">
            <a:avLst/>
          </a:prstGeom>
        </p:spPr>
        <p:txBody>
          <a:bodyPr vert="horz" wrap="square" lIns="0" tIns="13335" rIns="0" bIns="0" rtlCol="0">
            <a:spAutoFit/>
          </a:bodyPr>
          <a:lstStyle/>
          <a:p>
            <a:pPr marL="12700">
              <a:lnSpc>
                <a:spcPct val="100000"/>
              </a:lnSpc>
              <a:spcBef>
                <a:spcPts val="105"/>
              </a:spcBef>
              <a:tabLst>
                <a:tab pos="2261235" algn="l"/>
              </a:tabLst>
            </a:pPr>
            <a:r>
              <a:rPr sz="3600">
                <a:solidFill>
                  <a:srgbClr val="2A4975"/>
                </a:solidFill>
                <a:latin typeface="华文楷体"/>
                <a:cs typeface="华文楷体"/>
              </a:rPr>
              <a:t>分类	</a:t>
            </a:r>
            <a:r>
              <a:rPr lang="en-US" sz="3600">
                <a:solidFill>
                  <a:srgbClr val="2A4975"/>
                </a:solidFill>
                <a:latin typeface="华文楷体"/>
                <a:cs typeface="华文楷体"/>
              </a:rPr>
              <a:t> </a:t>
            </a:r>
            <a:r>
              <a:rPr sz="3600">
                <a:solidFill>
                  <a:srgbClr val="2A4975"/>
                </a:solidFill>
                <a:latin typeface="华文楷体"/>
                <a:cs typeface="华文楷体"/>
              </a:rPr>
              <a:t>序列标注</a:t>
            </a:r>
            <a:r>
              <a:rPr lang="en-US" sz="3600">
                <a:solidFill>
                  <a:srgbClr val="2A4975"/>
                </a:solidFill>
                <a:latin typeface="华文楷体"/>
                <a:cs typeface="华文楷体"/>
              </a:rPr>
              <a:t>             </a:t>
            </a:r>
            <a:r>
              <a:rPr lang="zh-CN" altLang="en-US" sz="3600">
                <a:solidFill>
                  <a:srgbClr val="2A4975"/>
                </a:solidFill>
                <a:latin typeface="华文楷体"/>
                <a:cs typeface="华文楷体"/>
              </a:rPr>
              <a:t>生成</a:t>
            </a:r>
            <a:r>
              <a:rPr lang="en-US" sz="3600">
                <a:solidFill>
                  <a:srgbClr val="2A4975"/>
                </a:solidFill>
                <a:latin typeface="华文楷体"/>
                <a:cs typeface="华文楷体"/>
              </a:rPr>
              <a:t>             </a:t>
            </a:r>
            <a:endParaRPr sz="3600">
              <a:latin typeface="华文楷体"/>
              <a:cs typeface="华文楷体"/>
            </a:endParaRPr>
          </a:p>
        </p:txBody>
      </p:sp>
      <p:sp>
        <p:nvSpPr>
          <p:cNvPr id="19" name="object 19"/>
          <p:cNvSpPr/>
          <p:nvPr/>
        </p:nvSpPr>
        <p:spPr>
          <a:xfrm>
            <a:off x="3527297" y="3326129"/>
            <a:ext cx="2091055" cy="970915"/>
          </a:xfrm>
          <a:custGeom>
            <a:avLst/>
            <a:gdLst/>
            <a:ahLst/>
            <a:cxnLst/>
            <a:rect l="l" t="t" r="r" b="b"/>
            <a:pathLst>
              <a:path w="2091054" h="970914">
                <a:moveTo>
                  <a:pt x="1993900" y="0"/>
                </a:moveTo>
                <a:lnTo>
                  <a:pt x="97027" y="0"/>
                </a:lnTo>
                <a:lnTo>
                  <a:pt x="59257" y="7623"/>
                </a:lnTo>
                <a:lnTo>
                  <a:pt x="28416" y="28416"/>
                </a:lnTo>
                <a:lnTo>
                  <a:pt x="7623" y="59257"/>
                </a:lnTo>
                <a:lnTo>
                  <a:pt x="0" y="97027"/>
                </a:lnTo>
                <a:lnTo>
                  <a:pt x="0" y="873760"/>
                </a:lnTo>
                <a:lnTo>
                  <a:pt x="7623" y="911530"/>
                </a:lnTo>
                <a:lnTo>
                  <a:pt x="28416" y="942371"/>
                </a:lnTo>
                <a:lnTo>
                  <a:pt x="59257" y="963164"/>
                </a:lnTo>
                <a:lnTo>
                  <a:pt x="97027" y="970788"/>
                </a:lnTo>
                <a:lnTo>
                  <a:pt x="1993900" y="970788"/>
                </a:lnTo>
                <a:lnTo>
                  <a:pt x="2031670" y="963164"/>
                </a:lnTo>
                <a:lnTo>
                  <a:pt x="2062511" y="942371"/>
                </a:lnTo>
                <a:lnTo>
                  <a:pt x="2083304" y="911530"/>
                </a:lnTo>
                <a:lnTo>
                  <a:pt x="2090927" y="873760"/>
                </a:lnTo>
                <a:lnTo>
                  <a:pt x="2090927" y="97027"/>
                </a:lnTo>
                <a:lnTo>
                  <a:pt x="2083304" y="59257"/>
                </a:lnTo>
                <a:lnTo>
                  <a:pt x="2062511" y="28416"/>
                </a:lnTo>
                <a:lnTo>
                  <a:pt x="2031670" y="7623"/>
                </a:lnTo>
                <a:lnTo>
                  <a:pt x="1993900" y="0"/>
                </a:lnTo>
                <a:close/>
              </a:path>
            </a:pathLst>
          </a:custGeom>
          <a:solidFill>
            <a:srgbClr val="FFFFFF"/>
          </a:solidFill>
        </p:spPr>
        <p:txBody>
          <a:bodyPr wrap="square" lIns="0" tIns="0" rIns="0" bIns="0" rtlCol="0"/>
          <a:lstStyle/>
          <a:p>
            <a:endParaRPr/>
          </a:p>
        </p:txBody>
      </p:sp>
      <p:sp>
        <p:nvSpPr>
          <p:cNvPr id="20" name="object 20"/>
          <p:cNvSpPr/>
          <p:nvPr/>
        </p:nvSpPr>
        <p:spPr>
          <a:xfrm>
            <a:off x="3527297" y="3326129"/>
            <a:ext cx="2091055" cy="970915"/>
          </a:xfrm>
          <a:custGeom>
            <a:avLst/>
            <a:gdLst/>
            <a:ahLst/>
            <a:cxnLst/>
            <a:rect l="l" t="t" r="r" b="b"/>
            <a:pathLst>
              <a:path w="2091054" h="970914">
                <a:moveTo>
                  <a:pt x="0" y="97027"/>
                </a:moveTo>
                <a:lnTo>
                  <a:pt x="7623" y="59257"/>
                </a:lnTo>
                <a:lnTo>
                  <a:pt x="28416" y="28416"/>
                </a:lnTo>
                <a:lnTo>
                  <a:pt x="59257" y="7623"/>
                </a:lnTo>
                <a:lnTo>
                  <a:pt x="97027" y="0"/>
                </a:lnTo>
                <a:lnTo>
                  <a:pt x="1993900" y="0"/>
                </a:lnTo>
                <a:lnTo>
                  <a:pt x="2031670" y="7623"/>
                </a:lnTo>
                <a:lnTo>
                  <a:pt x="2062511" y="28416"/>
                </a:lnTo>
                <a:lnTo>
                  <a:pt x="2083304" y="59257"/>
                </a:lnTo>
                <a:lnTo>
                  <a:pt x="2090927" y="97027"/>
                </a:lnTo>
                <a:lnTo>
                  <a:pt x="2090927" y="873760"/>
                </a:lnTo>
                <a:lnTo>
                  <a:pt x="2083304" y="911530"/>
                </a:lnTo>
                <a:lnTo>
                  <a:pt x="2062511" y="942371"/>
                </a:lnTo>
                <a:lnTo>
                  <a:pt x="2031670" y="963164"/>
                </a:lnTo>
                <a:lnTo>
                  <a:pt x="1993900" y="970788"/>
                </a:lnTo>
                <a:lnTo>
                  <a:pt x="97027" y="970788"/>
                </a:lnTo>
                <a:lnTo>
                  <a:pt x="59257" y="963164"/>
                </a:lnTo>
                <a:lnTo>
                  <a:pt x="28416" y="942371"/>
                </a:lnTo>
                <a:lnTo>
                  <a:pt x="7623" y="911530"/>
                </a:lnTo>
                <a:lnTo>
                  <a:pt x="0" y="873760"/>
                </a:lnTo>
                <a:lnTo>
                  <a:pt x="0" y="97027"/>
                </a:lnTo>
                <a:close/>
              </a:path>
            </a:pathLst>
          </a:custGeom>
          <a:ln w="19812">
            <a:solidFill>
              <a:srgbClr val="D45A17"/>
            </a:solidFill>
          </a:ln>
        </p:spPr>
        <p:txBody>
          <a:bodyPr wrap="square" lIns="0" tIns="0" rIns="0" bIns="0" rtlCol="0"/>
          <a:lstStyle/>
          <a:p>
            <a:endParaRPr/>
          </a:p>
        </p:txBody>
      </p:sp>
      <p:sp>
        <p:nvSpPr>
          <p:cNvPr id="21" name="object 21"/>
          <p:cNvSpPr txBox="1"/>
          <p:nvPr/>
        </p:nvSpPr>
        <p:spPr>
          <a:xfrm>
            <a:off x="3925570" y="3558616"/>
            <a:ext cx="1293495" cy="406400"/>
          </a:xfrm>
          <a:prstGeom prst="rect">
            <a:avLst/>
          </a:prstGeom>
        </p:spPr>
        <p:txBody>
          <a:bodyPr vert="horz" wrap="square" lIns="0" tIns="12065" rIns="0" bIns="0" rtlCol="0">
            <a:spAutoFit/>
          </a:bodyPr>
          <a:lstStyle/>
          <a:p>
            <a:pPr marL="12700">
              <a:lnSpc>
                <a:spcPct val="100000"/>
              </a:lnSpc>
              <a:spcBef>
                <a:spcPts val="95"/>
              </a:spcBef>
            </a:pPr>
            <a:r>
              <a:rPr sz="2500" spc="-10">
                <a:solidFill>
                  <a:srgbClr val="2A4975"/>
                </a:solidFill>
                <a:latin typeface="华文楷体"/>
                <a:cs typeface="华文楷体"/>
              </a:rPr>
              <a:t>中文分词</a:t>
            </a:r>
            <a:endParaRPr sz="2500">
              <a:latin typeface="华文楷体"/>
              <a:cs typeface="华文楷体"/>
            </a:endParaRPr>
          </a:p>
        </p:txBody>
      </p:sp>
      <p:sp>
        <p:nvSpPr>
          <p:cNvPr id="22" name="object 22"/>
          <p:cNvSpPr/>
          <p:nvPr/>
        </p:nvSpPr>
        <p:spPr>
          <a:xfrm>
            <a:off x="3527297" y="4446269"/>
            <a:ext cx="2091055" cy="969644"/>
          </a:xfrm>
          <a:custGeom>
            <a:avLst/>
            <a:gdLst/>
            <a:ahLst/>
            <a:cxnLst/>
            <a:rect l="l" t="t" r="r" b="b"/>
            <a:pathLst>
              <a:path w="2091054" h="969645">
                <a:moveTo>
                  <a:pt x="1994027" y="0"/>
                </a:moveTo>
                <a:lnTo>
                  <a:pt x="96900" y="0"/>
                </a:lnTo>
                <a:lnTo>
                  <a:pt x="59203" y="7621"/>
                </a:lnTo>
                <a:lnTo>
                  <a:pt x="28400" y="28400"/>
                </a:lnTo>
                <a:lnTo>
                  <a:pt x="7621" y="59203"/>
                </a:lnTo>
                <a:lnTo>
                  <a:pt x="0" y="96901"/>
                </a:lnTo>
                <a:lnTo>
                  <a:pt x="0" y="872363"/>
                </a:lnTo>
                <a:lnTo>
                  <a:pt x="7621" y="910060"/>
                </a:lnTo>
                <a:lnTo>
                  <a:pt x="28400" y="940863"/>
                </a:lnTo>
                <a:lnTo>
                  <a:pt x="59203" y="961642"/>
                </a:lnTo>
                <a:lnTo>
                  <a:pt x="96900" y="969264"/>
                </a:lnTo>
                <a:lnTo>
                  <a:pt x="1994027" y="969264"/>
                </a:lnTo>
                <a:lnTo>
                  <a:pt x="2031724" y="961642"/>
                </a:lnTo>
                <a:lnTo>
                  <a:pt x="2062527" y="940863"/>
                </a:lnTo>
                <a:lnTo>
                  <a:pt x="2083306" y="910060"/>
                </a:lnTo>
                <a:lnTo>
                  <a:pt x="2090927" y="872363"/>
                </a:lnTo>
                <a:lnTo>
                  <a:pt x="2090927" y="96901"/>
                </a:lnTo>
                <a:lnTo>
                  <a:pt x="2083306" y="59203"/>
                </a:lnTo>
                <a:lnTo>
                  <a:pt x="2062527" y="28400"/>
                </a:lnTo>
                <a:lnTo>
                  <a:pt x="2031724" y="7621"/>
                </a:lnTo>
                <a:lnTo>
                  <a:pt x="1994027" y="0"/>
                </a:lnTo>
                <a:close/>
              </a:path>
            </a:pathLst>
          </a:custGeom>
          <a:solidFill>
            <a:srgbClr val="FFFFFF"/>
          </a:solidFill>
        </p:spPr>
        <p:txBody>
          <a:bodyPr wrap="square" lIns="0" tIns="0" rIns="0" bIns="0" rtlCol="0"/>
          <a:lstStyle/>
          <a:p>
            <a:endParaRPr/>
          </a:p>
        </p:txBody>
      </p:sp>
      <p:sp>
        <p:nvSpPr>
          <p:cNvPr id="23" name="object 23"/>
          <p:cNvSpPr txBox="1"/>
          <p:nvPr/>
        </p:nvSpPr>
        <p:spPr>
          <a:xfrm>
            <a:off x="3925570" y="4678806"/>
            <a:ext cx="1293495" cy="406400"/>
          </a:xfrm>
          <a:prstGeom prst="rect">
            <a:avLst/>
          </a:prstGeom>
        </p:spPr>
        <p:txBody>
          <a:bodyPr vert="horz" wrap="square" lIns="0" tIns="12065" rIns="0" bIns="0" rtlCol="0">
            <a:spAutoFit/>
          </a:bodyPr>
          <a:lstStyle/>
          <a:p>
            <a:pPr marL="12700">
              <a:lnSpc>
                <a:spcPct val="100000"/>
              </a:lnSpc>
              <a:spcBef>
                <a:spcPts val="95"/>
              </a:spcBef>
            </a:pPr>
            <a:r>
              <a:rPr sz="2500" spc="-5">
                <a:solidFill>
                  <a:srgbClr val="2A4975"/>
                </a:solidFill>
                <a:latin typeface="华文楷体"/>
                <a:cs typeface="华文楷体"/>
              </a:rPr>
              <a:t>词性标注</a:t>
            </a:r>
            <a:endParaRPr sz="2500">
              <a:latin typeface="华文楷体"/>
              <a:cs typeface="华文楷体"/>
            </a:endParaRPr>
          </a:p>
        </p:txBody>
      </p:sp>
      <p:sp>
        <p:nvSpPr>
          <p:cNvPr id="24" name="object 24"/>
          <p:cNvSpPr/>
          <p:nvPr/>
        </p:nvSpPr>
        <p:spPr>
          <a:xfrm>
            <a:off x="3527297" y="5564886"/>
            <a:ext cx="2091055" cy="970915"/>
          </a:xfrm>
          <a:custGeom>
            <a:avLst/>
            <a:gdLst/>
            <a:ahLst/>
            <a:cxnLst/>
            <a:rect l="l" t="t" r="r" b="b"/>
            <a:pathLst>
              <a:path w="2091054" h="970914">
                <a:moveTo>
                  <a:pt x="1993900" y="0"/>
                </a:moveTo>
                <a:lnTo>
                  <a:pt x="97027" y="0"/>
                </a:lnTo>
                <a:lnTo>
                  <a:pt x="59257" y="7623"/>
                </a:lnTo>
                <a:lnTo>
                  <a:pt x="28416" y="28416"/>
                </a:lnTo>
                <a:lnTo>
                  <a:pt x="7623" y="59257"/>
                </a:lnTo>
                <a:lnTo>
                  <a:pt x="0" y="97027"/>
                </a:lnTo>
                <a:lnTo>
                  <a:pt x="0" y="873709"/>
                </a:lnTo>
                <a:lnTo>
                  <a:pt x="7623" y="911498"/>
                </a:lnTo>
                <a:lnTo>
                  <a:pt x="28416" y="942355"/>
                </a:lnTo>
                <a:lnTo>
                  <a:pt x="59257" y="963159"/>
                </a:lnTo>
                <a:lnTo>
                  <a:pt x="97027" y="970787"/>
                </a:lnTo>
                <a:lnTo>
                  <a:pt x="1993900" y="970787"/>
                </a:lnTo>
                <a:lnTo>
                  <a:pt x="2031670" y="963159"/>
                </a:lnTo>
                <a:lnTo>
                  <a:pt x="2062511" y="942355"/>
                </a:lnTo>
                <a:lnTo>
                  <a:pt x="2083304" y="911498"/>
                </a:lnTo>
                <a:lnTo>
                  <a:pt x="2090927" y="873709"/>
                </a:lnTo>
                <a:lnTo>
                  <a:pt x="2090927" y="97027"/>
                </a:lnTo>
                <a:lnTo>
                  <a:pt x="2083304" y="59257"/>
                </a:lnTo>
                <a:lnTo>
                  <a:pt x="2062511" y="28416"/>
                </a:lnTo>
                <a:lnTo>
                  <a:pt x="2031670" y="7623"/>
                </a:lnTo>
                <a:lnTo>
                  <a:pt x="1993900" y="0"/>
                </a:lnTo>
                <a:close/>
              </a:path>
            </a:pathLst>
          </a:custGeom>
          <a:solidFill>
            <a:srgbClr val="FFFFFF"/>
          </a:solidFill>
        </p:spPr>
        <p:txBody>
          <a:bodyPr wrap="square" lIns="0" tIns="0" rIns="0" bIns="0" rtlCol="0"/>
          <a:lstStyle/>
          <a:p>
            <a:endParaRPr/>
          </a:p>
        </p:txBody>
      </p:sp>
      <p:sp>
        <p:nvSpPr>
          <p:cNvPr id="25" name="object 25"/>
          <p:cNvSpPr/>
          <p:nvPr/>
        </p:nvSpPr>
        <p:spPr>
          <a:xfrm>
            <a:off x="3527297" y="5564886"/>
            <a:ext cx="2091055" cy="970915"/>
          </a:xfrm>
          <a:custGeom>
            <a:avLst/>
            <a:gdLst/>
            <a:ahLst/>
            <a:cxnLst/>
            <a:rect l="l" t="t" r="r" b="b"/>
            <a:pathLst>
              <a:path w="2091054" h="970914">
                <a:moveTo>
                  <a:pt x="0" y="97027"/>
                </a:moveTo>
                <a:lnTo>
                  <a:pt x="7623" y="59257"/>
                </a:lnTo>
                <a:lnTo>
                  <a:pt x="28416" y="28416"/>
                </a:lnTo>
                <a:lnTo>
                  <a:pt x="59257" y="7623"/>
                </a:lnTo>
                <a:lnTo>
                  <a:pt x="97027" y="0"/>
                </a:lnTo>
                <a:lnTo>
                  <a:pt x="1993900" y="0"/>
                </a:lnTo>
                <a:lnTo>
                  <a:pt x="2031670" y="7623"/>
                </a:lnTo>
                <a:lnTo>
                  <a:pt x="2062511" y="28416"/>
                </a:lnTo>
                <a:lnTo>
                  <a:pt x="2083304" y="59257"/>
                </a:lnTo>
                <a:lnTo>
                  <a:pt x="2090927" y="97027"/>
                </a:lnTo>
                <a:lnTo>
                  <a:pt x="2090927" y="873709"/>
                </a:lnTo>
                <a:lnTo>
                  <a:pt x="2083304" y="911498"/>
                </a:lnTo>
                <a:lnTo>
                  <a:pt x="2062511" y="942355"/>
                </a:lnTo>
                <a:lnTo>
                  <a:pt x="2031670" y="963159"/>
                </a:lnTo>
                <a:lnTo>
                  <a:pt x="1993900" y="970787"/>
                </a:lnTo>
                <a:lnTo>
                  <a:pt x="97027" y="970787"/>
                </a:lnTo>
                <a:lnTo>
                  <a:pt x="59257" y="963159"/>
                </a:lnTo>
                <a:lnTo>
                  <a:pt x="28416" y="942355"/>
                </a:lnTo>
                <a:lnTo>
                  <a:pt x="7623" y="911498"/>
                </a:lnTo>
                <a:lnTo>
                  <a:pt x="0" y="873709"/>
                </a:lnTo>
                <a:lnTo>
                  <a:pt x="0" y="97027"/>
                </a:lnTo>
                <a:close/>
              </a:path>
            </a:pathLst>
          </a:custGeom>
          <a:ln w="19812">
            <a:solidFill>
              <a:srgbClr val="D45A17"/>
            </a:solidFill>
          </a:ln>
        </p:spPr>
        <p:txBody>
          <a:bodyPr wrap="square" lIns="0" tIns="0" rIns="0" bIns="0" rtlCol="0"/>
          <a:lstStyle/>
          <a:p>
            <a:endParaRPr/>
          </a:p>
        </p:txBody>
      </p:sp>
      <p:sp>
        <p:nvSpPr>
          <p:cNvPr id="26" name="object 26"/>
          <p:cNvSpPr txBox="1"/>
          <p:nvPr/>
        </p:nvSpPr>
        <p:spPr>
          <a:xfrm>
            <a:off x="3925570" y="5798311"/>
            <a:ext cx="1293495" cy="406400"/>
          </a:xfrm>
          <a:prstGeom prst="rect">
            <a:avLst/>
          </a:prstGeom>
        </p:spPr>
        <p:txBody>
          <a:bodyPr vert="horz" wrap="square" lIns="0" tIns="12065" rIns="0" bIns="0" rtlCol="0">
            <a:spAutoFit/>
          </a:bodyPr>
          <a:lstStyle/>
          <a:p>
            <a:pPr marL="12700">
              <a:lnSpc>
                <a:spcPct val="100000"/>
              </a:lnSpc>
              <a:spcBef>
                <a:spcPts val="95"/>
              </a:spcBef>
            </a:pPr>
            <a:r>
              <a:rPr sz="2500" spc="-5">
                <a:solidFill>
                  <a:srgbClr val="2A4975"/>
                </a:solidFill>
                <a:latin typeface="华文楷体"/>
                <a:cs typeface="华文楷体"/>
              </a:rPr>
              <a:t>信息抽取</a:t>
            </a:r>
            <a:endParaRPr sz="2500">
              <a:latin typeface="华文楷体"/>
              <a:cs typeface="华文楷体"/>
            </a:endParaRPr>
          </a:p>
        </p:txBody>
      </p:sp>
      <p:sp>
        <p:nvSpPr>
          <p:cNvPr id="28" name="object 28"/>
          <p:cNvSpPr/>
          <p:nvPr/>
        </p:nvSpPr>
        <p:spPr>
          <a:xfrm>
            <a:off x="6336029" y="3327654"/>
            <a:ext cx="2089785" cy="570230"/>
          </a:xfrm>
          <a:custGeom>
            <a:avLst/>
            <a:gdLst/>
            <a:ahLst/>
            <a:cxnLst/>
            <a:rect l="l" t="t" r="r" b="b"/>
            <a:pathLst>
              <a:path w="2089784" h="570229">
                <a:moveTo>
                  <a:pt x="2032380" y="0"/>
                </a:moveTo>
                <a:lnTo>
                  <a:pt x="57023" y="0"/>
                </a:lnTo>
                <a:lnTo>
                  <a:pt x="34825" y="4480"/>
                </a:lnTo>
                <a:lnTo>
                  <a:pt x="16700" y="16700"/>
                </a:lnTo>
                <a:lnTo>
                  <a:pt x="4480" y="34825"/>
                </a:lnTo>
                <a:lnTo>
                  <a:pt x="0" y="57023"/>
                </a:lnTo>
                <a:lnTo>
                  <a:pt x="0" y="512952"/>
                </a:lnTo>
                <a:lnTo>
                  <a:pt x="4480" y="535150"/>
                </a:lnTo>
                <a:lnTo>
                  <a:pt x="16700" y="553275"/>
                </a:lnTo>
                <a:lnTo>
                  <a:pt x="34825" y="565495"/>
                </a:lnTo>
                <a:lnTo>
                  <a:pt x="57023" y="569976"/>
                </a:lnTo>
                <a:lnTo>
                  <a:pt x="2032380" y="569976"/>
                </a:lnTo>
                <a:lnTo>
                  <a:pt x="2054578" y="565495"/>
                </a:lnTo>
                <a:lnTo>
                  <a:pt x="2072703" y="553275"/>
                </a:lnTo>
                <a:lnTo>
                  <a:pt x="2084923" y="535150"/>
                </a:lnTo>
                <a:lnTo>
                  <a:pt x="2089403" y="512952"/>
                </a:lnTo>
                <a:lnTo>
                  <a:pt x="2089403" y="57023"/>
                </a:lnTo>
                <a:lnTo>
                  <a:pt x="2084923" y="34825"/>
                </a:lnTo>
                <a:lnTo>
                  <a:pt x="2072703" y="16700"/>
                </a:lnTo>
                <a:lnTo>
                  <a:pt x="2054578" y="4480"/>
                </a:lnTo>
                <a:lnTo>
                  <a:pt x="2032380" y="0"/>
                </a:lnTo>
                <a:close/>
              </a:path>
            </a:pathLst>
          </a:custGeom>
          <a:solidFill>
            <a:srgbClr val="FFFFFF"/>
          </a:solidFill>
        </p:spPr>
        <p:txBody>
          <a:bodyPr wrap="square" lIns="0" tIns="0" rIns="0" bIns="0" rtlCol="0"/>
          <a:lstStyle/>
          <a:p>
            <a:endParaRPr/>
          </a:p>
        </p:txBody>
      </p:sp>
      <p:sp>
        <p:nvSpPr>
          <p:cNvPr id="29" name="object 29"/>
          <p:cNvSpPr/>
          <p:nvPr/>
        </p:nvSpPr>
        <p:spPr>
          <a:xfrm>
            <a:off x="6336029" y="3327654"/>
            <a:ext cx="2089785" cy="570230"/>
          </a:xfrm>
          <a:custGeom>
            <a:avLst/>
            <a:gdLst/>
            <a:ahLst/>
            <a:cxnLst/>
            <a:rect l="l" t="t" r="r" b="b"/>
            <a:pathLst>
              <a:path w="2089784" h="570229">
                <a:moveTo>
                  <a:pt x="0" y="57023"/>
                </a:moveTo>
                <a:lnTo>
                  <a:pt x="4480" y="34825"/>
                </a:lnTo>
                <a:lnTo>
                  <a:pt x="16700" y="16700"/>
                </a:lnTo>
                <a:lnTo>
                  <a:pt x="34825" y="4480"/>
                </a:lnTo>
                <a:lnTo>
                  <a:pt x="57023" y="0"/>
                </a:lnTo>
                <a:lnTo>
                  <a:pt x="2032380" y="0"/>
                </a:lnTo>
                <a:lnTo>
                  <a:pt x="2054578" y="4480"/>
                </a:lnTo>
                <a:lnTo>
                  <a:pt x="2072703" y="16700"/>
                </a:lnTo>
                <a:lnTo>
                  <a:pt x="2084923" y="34825"/>
                </a:lnTo>
                <a:lnTo>
                  <a:pt x="2089403" y="57023"/>
                </a:lnTo>
                <a:lnTo>
                  <a:pt x="2089403" y="512952"/>
                </a:lnTo>
                <a:lnTo>
                  <a:pt x="2084923" y="535150"/>
                </a:lnTo>
                <a:lnTo>
                  <a:pt x="2072703" y="553275"/>
                </a:lnTo>
                <a:lnTo>
                  <a:pt x="2054578" y="565495"/>
                </a:lnTo>
                <a:lnTo>
                  <a:pt x="2032380" y="569976"/>
                </a:lnTo>
                <a:lnTo>
                  <a:pt x="57023" y="569976"/>
                </a:lnTo>
                <a:lnTo>
                  <a:pt x="34825" y="565495"/>
                </a:lnTo>
                <a:lnTo>
                  <a:pt x="16700" y="553275"/>
                </a:lnTo>
                <a:lnTo>
                  <a:pt x="4480" y="535150"/>
                </a:lnTo>
                <a:lnTo>
                  <a:pt x="0" y="512952"/>
                </a:lnTo>
                <a:lnTo>
                  <a:pt x="0" y="57023"/>
                </a:lnTo>
                <a:close/>
              </a:path>
            </a:pathLst>
          </a:custGeom>
          <a:ln w="19812">
            <a:solidFill>
              <a:srgbClr val="D45A17"/>
            </a:solidFill>
          </a:ln>
        </p:spPr>
        <p:txBody>
          <a:bodyPr wrap="square" lIns="0" tIns="0" rIns="0" bIns="0" rtlCol="0"/>
          <a:lstStyle/>
          <a:p>
            <a:endParaRPr/>
          </a:p>
        </p:txBody>
      </p:sp>
      <p:sp>
        <p:nvSpPr>
          <p:cNvPr id="30" name="object 30"/>
          <p:cNvSpPr/>
          <p:nvPr/>
        </p:nvSpPr>
        <p:spPr>
          <a:xfrm>
            <a:off x="6336029" y="3986022"/>
            <a:ext cx="2089785" cy="571500"/>
          </a:xfrm>
          <a:custGeom>
            <a:avLst/>
            <a:gdLst/>
            <a:ahLst/>
            <a:cxnLst/>
            <a:rect l="l" t="t" r="r" b="b"/>
            <a:pathLst>
              <a:path w="2089784" h="571500">
                <a:moveTo>
                  <a:pt x="2032253" y="0"/>
                </a:moveTo>
                <a:lnTo>
                  <a:pt x="57150" y="0"/>
                </a:lnTo>
                <a:lnTo>
                  <a:pt x="34879" y="4482"/>
                </a:lnTo>
                <a:lnTo>
                  <a:pt x="16716" y="16716"/>
                </a:lnTo>
                <a:lnTo>
                  <a:pt x="4482" y="34879"/>
                </a:lnTo>
                <a:lnTo>
                  <a:pt x="0" y="57150"/>
                </a:lnTo>
                <a:lnTo>
                  <a:pt x="0" y="514349"/>
                </a:lnTo>
                <a:lnTo>
                  <a:pt x="4482" y="536620"/>
                </a:lnTo>
                <a:lnTo>
                  <a:pt x="16716" y="554783"/>
                </a:lnTo>
                <a:lnTo>
                  <a:pt x="34879" y="567017"/>
                </a:lnTo>
                <a:lnTo>
                  <a:pt x="57150" y="571499"/>
                </a:lnTo>
                <a:lnTo>
                  <a:pt x="2032253" y="571499"/>
                </a:lnTo>
                <a:lnTo>
                  <a:pt x="2054524" y="567017"/>
                </a:lnTo>
                <a:lnTo>
                  <a:pt x="2072687" y="554783"/>
                </a:lnTo>
                <a:lnTo>
                  <a:pt x="2084921" y="536620"/>
                </a:lnTo>
                <a:lnTo>
                  <a:pt x="2089403" y="514349"/>
                </a:lnTo>
                <a:lnTo>
                  <a:pt x="2089403" y="57150"/>
                </a:lnTo>
                <a:lnTo>
                  <a:pt x="2084921" y="34879"/>
                </a:lnTo>
                <a:lnTo>
                  <a:pt x="2072687" y="16716"/>
                </a:lnTo>
                <a:lnTo>
                  <a:pt x="2054524" y="4482"/>
                </a:lnTo>
                <a:lnTo>
                  <a:pt x="2032253" y="0"/>
                </a:lnTo>
                <a:close/>
              </a:path>
            </a:pathLst>
          </a:custGeom>
          <a:solidFill>
            <a:srgbClr val="FFFFFF"/>
          </a:solidFill>
        </p:spPr>
        <p:txBody>
          <a:bodyPr wrap="square" lIns="0" tIns="0" rIns="0" bIns="0" rtlCol="0"/>
          <a:lstStyle/>
          <a:p>
            <a:endParaRPr/>
          </a:p>
        </p:txBody>
      </p:sp>
      <p:sp>
        <p:nvSpPr>
          <p:cNvPr id="31" name="object 31"/>
          <p:cNvSpPr/>
          <p:nvPr/>
        </p:nvSpPr>
        <p:spPr>
          <a:xfrm>
            <a:off x="6336029" y="3986022"/>
            <a:ext cx="2089785" cy="571500"/>
          </a:xfrm>
          <a:custGeom>
            <a:avLst/>
            <a:gdLst/>
            <a:ahLst/>
            <a:cxnLst/>
            <a:rect l="l" t="t" r="r" b="b"/>
            <a:pathLst>
              <a:path w="2089784" h="571500">
                <a:moveTo>
                  <a:pt x="0" y="57150"/>
                </a:moveTo>
                <a:lnTo>
                  <a:pt x="4482" y="34879"/>
                </a:lnTo>
                <a:lnTo>
                  <a:pt x="16716" y="16716"/>
                </a:lnTo>
                <a:lnTo>
                  <a:pt x="34879" y="4482"/>
                </a:lnTo>
                <a:lnTo>
                  <a:pt x="57150" y="0"/>
                </a:lnTo>
                <a:lnTo>
                  <a:pt x="2032253" y="0"/>
                </a:lnTo>
                <a:lnTo>
                  <a:pt x="2054524" y="4482"/>
                </a:lnTo>
                <a:lnTo>
                  <a:pt x="2072687" y="16716"/>
                </a:lnTo>
                <a:lnTo>
                  <a:pt x="2084921" y="34879"/>
                </a:lnTo>
                <a:lnTo>
                  <a:pt x="2089403" y="57150"/>
                </a:lnTo>
                <a:lnTo>
                  <a:pt x="2089403" y="514349"/>
                </a:lnTo>
                <a:lnTo>
                  <a:pt x="2084921" y="536620"/>
                </a:lnTo>
                <a:lnTo>
                  <a:pt x="2072687" y="554783"/>
                </a:lnTo>
                <a:lnTo>
                  <a:pt x="2054524" y="567017"/>
                </a:lnTo>
                <a:lnTo>
                  <a:pt x="2032253" y="571499"/>
                </a:lnTo>
                <a:lnTo>
                  <a:pt x="57150" y="571499"/>
                </a:lnTo>
                <a:lnTo>
                  <a:pt x="34879" y="567017"/>
                </a:lnTo>
                <a:lnTo>
                  <a:pt x="16716" y="554783"/>
                </a:lnTo>
                <a:lnTo>
                  <a:pt x="4482" y="536620"/>
                </a:lnTo>
                <a:lnTo>
                  <a:pt x="0" y="514349"/>
                </a:lnTo>
                <a:lnTo>
                  <a:pt x="0" y="57150"/>
                </a:lnTo>
                <a:close/>
              </a:path>
            </a:pathLst>
          </a:custGeom>
          <a:ln w="19812">
            <a:solidFill>
              <a:srgbClr val="D45A17"/>
            </a:solidFill>
          </a:ln>
        </p:spPr>
        <p:txBody>
          <a:bodyPr wrap="square" lIns="0" tIns="0" rIns="0" bIns="0" rtlCol="0"/>
          <a:lstStyle/>
          <a:p>
            <a:endParaRPr/>
          </a:p>
        </p:txBody>
      </p:sp>
      <p:sp>
        <p:nvSpPr>
          <p:cNvPr id="32" name="object 32"/>
          <p:cNvSpPr/>
          <p:nvPr/>
        </p:nvSpPr>
        <p:spPr>
          <a:xfrm>
            <a:off x="6336029" y="4645913"/>
            <a:ext cx="2089785" cy="570230"/>
          </a:xfrm>
          <a:custGeom>
            <a:avLst/>
            <a:gdLst/>
            <a:ahLst/>
            <a:cxnLst/>
            <a:rect l="l" t="t" r="r" b="b"/>
            <a:pathLst>
              <a:path w="2089784" h="570229">
                <a:moveTo>
                  <a:pt x="2032380" y="0"/>
                </a:moveTo>
                <a:lnTo>
                  <a:pt x="57023" y="0"/>
                </a:lnTo>
                <a:lnTo>
                  <a:pt x="34825" y="4480"/>
                </a:lnTo>
                <a:lnTo>
                  <a:pt x="16700" y="16700"/>
                </a:lnTo>
                <a:lnTo>
                  <a:pt x="4480" y="34825"/>
                </a:lnTo>
                <a:lnTo>
                  <a:pt x="0" y="57023"/>
                </a:lnTo>
                <a:lnTo>
                  <a:pt x="0" y="512952"/>
                </a:lnTo>
                <a:lnTo>
                  <a:pt x="4480" y="535150"/>
                </a:lnTo>
                <a:lnTo>
                  <a:pt x="16700" y="553275"/>
                </a:lnTo>
                <a:lnTo>
                  <a:pt x="34825" y="565495"/>
                </a:lnTo>
                <a:lnTo>
                  <a:pt x="57023" y="569976"/>
                </a:lnTo>
                <a:lnTo>
                  <a:pt x="2032380" y="569976"/>
                </a:lnTo>
                <a:lnTo>
                  <a:pt x="2054578" y="565495"/>
                </a:lnTo>
                <a:lnTo>
                  <a:pt x="2072703" y="553275"/>
                </a:lnTo>
                <a:lnTo>
                  <a:pt x="2084923" y="535150"/>
                </a:lnTo>
                <a:lnTo>
                  <a:pt x="2089403" y="512952"/>
                </a:lnTo>
                <a:lnTo>
                  <a:pt x="2089403" y="57023"/>
                </a:lnTo>
                <a:lnTo>
                  <a:pt x="2084923" y="34825"/>
                </a:lnTo>
                <a:lnTo>
                  <a:pt x="2072703" y="16700"/>
                </a:lnTo>
                <a:lnTo>
                  <a:pt x="2054578" y="4480"/>
                </a:lnTo>
                <a:lnTo>
                  <a:pt x="2032380" y="0"/>
                </a:lnTo>
                <a:close/>
              </a:path>
            </a:pathLst>
          </a:custGeom>
          <a:solidFill>
            <a:srgbClr val="FFFFFF"/>
          </a:solidFill>
        </p:spPr>
        <p:txBody>
          <a:bodyPr wrap="square" lIns="0" tIns="0" rIns="0" bIns="0" rtlCol="0"/>
          <a:lstStyle/>
          <a:p>
            <a:endParaRPr/>
          </a:p>
        </p:txBody>
      </p:sp>
      <p:sp>
        <p:nvSpPr>
          <p:cNvPr id="33" name="object 33"/>
          <p:cNvSpPr/>
          <p:nvPr/>
        </p:nvSpPr>
        <p:spPr>
          <a:xfrm>
            <a:off x="6336029" y="4645913"/>
            <a:ext cx="2089785" cy="570230"/>
          </a:xfrm>
          <a:custGeom>
            <a:avLst/>
            <a:gdLst/>
            <a:ahLst/>
            <a:cxnLst/>
            <a:rect l="l" t="t" r="r" b="b"/>
            <a:pathLst>
              <a:path w="2089784" h="570229">
                <a:moveTo>
                  <a:pt x="0" y="57023"/>
                </a:moveTo>
                <a:lnTo>
                  <a:pt x="4480" y="34825"/>
                </a:lnTo>
                <a:lnTo>
                  <a:pt x="16700" y="16700"/>
                </a:lnTo>
                <a:lnTo>
                  <a:pt x="34825" y="4480"/>
                </a:lnTo>
                <a:lnTo>
                  <a:pt x="57023" y="0"/>
                </a:lnTo>
                <a:lnTo>
                  <a:pt x="2032380" y="0"/>
                </a:lnTo>
                <a:lnTo>
                  <a:pt x="2054578" y="4480"/>
                </a:lnTo>
                <a:lnTo>
                  <a:pt x="2072703" y="16700"/>
                </a:lnTo>
                <a:lnTo>
                  <a:pt x="2084923" y="34825"/>
                </a:lnTo>
                <a:lnTo>
                  <a:pt x="2089403" y="57023"/>
                </a:lnTo>
                <a:lnTo>
                  <a:pt x="2089403" y="512952"/>
                </a:lnTo>
                <a:lnTo>
                  <a:pt x="2084923" y="535150"/>
                </a:lnTo>
                <a:lnTo>
                  <a:pt x="2072703" y="553275"/>
                </a:lnTo>
                <a:lnTo>
                  <a:pt x="2054578" y="565495"/>
                </a:lnTo>
                <a:lnTo>
                  <a:pt x="2032380" y="569976"/>
                </a:lnTo>
                <a:lnTo>
                  <a:pt x="57023" y="569976"/>
                </a:lnTo>
                <a:lnTo>
                  <a:pt x="34825" y="565495"/>
                </a:lnTo>
                <a:lnTo>
                  <a:pt x="16700" y="553275"/>
                </a:lnTo>
                <a:lnTo>
                  <a:pt x="4480" y="535150"/>
                </a:lnTo>
                <a:lnTo>
                  <a:pt x="0" y="512952"/>
                </a:lnTo>
                <a:lnTo>
                  <a:pt x="0" y="57023"/>
                </a:lnTo>
                <a:close/>
              </a:path>
            </a:pathLst>
          </a:custGeom>
          <a:ln w="19812">
            <a:solidFill>
              <a:srgbClr val="D45A17"/>
            </a:solidFill>
          </a:ln>
        </p:spPr>
        <p:txBody>
          <a:bodyPr wrap="square" lIns="0" tIns="0" rIns="0" bIns="0" rtlCol="0"/>
          <a:lstStyle/>
          <a:p>
            <a:endParaRPr/>
          </a:p>
        </p:txBody>
      </p:sp>
      <p:sp>
        <p:nvSpPr>
          <p:cNvPr id="34" name="object 34"/>
          <p:cNvSpPr/>
          <p:nvPr/>
        </p:nvSpPr>
        <p:spPr>
          <a:xfrm>
            <a:off x="6336029" y="5304281"/>
            <a:ext cx="2089785" cy="571500"/>
          </a:xfrm>
          <a:custGeom>
            <a:avLst/>
            <a:gdLst/>
            <a:ahLst/>
            <a:cxnLst/>
            <a:rect l="l" t="t" r="r" b="b"/>
            <a:pathLst>
              <a:path w="2089784" h="571500">
                <a:moveTo>
                  <a:pt x="2032253" y="0"/>
                </a:moveTo>
                <a:lnTo>
                  <a:pt x="57150" y="0"/>
                </a:lnTo>
                <a:lnTo>
                  <a:pt x="34879" y="4482"/>
                </a:lnTo>
                <a:lnTo>
                  <a:pt x="16716" y="16716"/>
                </a:lnTo>
                <a:lnTo>
                  <a:pt x="4482" y="34879"/>
                </a:lnTo>
                <a:lnTo>
                  <a:pt x="0" y="57149"/>
                </a:lnTo>
                <a:lnTo>
                  <a:pt x="0" y="514349"/>
                </a:lnTo>
                <a:lnTo>
                  <a:pt x="4482" y="536620"/>
                </a:lnTo>
                <a:lnTo>
                  <a:pt x="16716" y="554783"/>
                </a:lnTo>
                <a:lnTo>
                  <a:pt x="34879" y="567017"/>
                </a:lnTo>
                <a:lnTo>
                  <a:pt x="57150" y="571499"/>
                </a:lnTo>
                <a:lnTo>
                  <a:pt x="2032253" y="571499"/>
                </a:lnTo>
                <a:lnTo>
                  <a:pt x="2054524" y="567017"/>
                </a:lnTo>
                <a:lnTo>
                  <a:pt x="2072687" y="554783"/>
                </a:lnTo>
                <a:lnTo>
                  <a:pt x="2084921" y="536620"/>
                </a:lnTo>
                <a:lnTo>
                  <a:pt x="2089403" y="514349"/>
                </a:lnTo>
                <a:lnTo>
                  <a:pt x="2089403" y="57149"/>
                </a:lnTo>
                <a:lnTo>
                  <a:pt x="2084921" y="34879"/>
                </a:lnTo>
                <a:lnTo>
                  <a:pt x="2072687" y="16716"/>
                </a:lnTo>
                <a:lnTo>
                  <a:pt x="2054524" y="4482"/>
                </a:lnTo>
                <a:lnTo>
                  <a:pt x="2032253" y="0"/>
                </a:lnTo>
                <a:close/>
              </a:path>
            </a:pathLst>
          </a:custGeom>
          <a:solidFill>
            <a:srgbClr val="FFFFFF"/>
          </a:solidFill>
        </p:spPr>
        <p:txBody>
          <a:bodyPr wrap="square" lIns="0" tIns="0" rIns="0" bIns="0" rtlCol="0"/>
          <a:lstStyle/>
          <a:p>
            <a:endParaRPr/>
          </a:p>
        </p:txBody>
      </p:sp>
      <p:sp>
        <p:nvSpPr>
          <p:cNvPr id="35" name="object 35"/>
          <p:cNvSpPr/>
          <p:nvPr/>
        </p:nvSpPr>
        <p:spPr>
          <a:xfrm>
            <a:off x="6336029" y="5304281"/>
            <a:ext cx="2089785" cy="571500"/>
          </a:xfrm>
          <a:custGeom>
            <a:avLst/>
            <a:gdLst/>
            <a:ahLst/>
            <a:cxnLst/>
            <a:rect l="l" t="t" r="r" b="b"/>
            <a:pathLst>
              <a:path w="2089784" h="571500">
                <a:moveTo>
                  <a:pt x="0" y="57149"/>
                </a:moveTo>
                <a:lnTo>
                  <a:pt x="4482" y="34879"/>
                </a:lnTo>
                <a:lnTo>
                  <a:pt x="16716" y="16716"/>
                </a:lnTo>
                <a:lnTo>
                  <a:pt x="34879" y="4482"/>
                </a:lnTo>
                <a:lnTo>
                  <a:pt x="57150" y="0"/>
                </a:lnTo>
                <a:lnTo>
                  <a:pt x="2032253" y="0"/>
                </a:lnTo>
                <a:lnTo>
                  <a:pt x="2054524" y="4482"/>
                </a:lnTo>
                <a:lnTo>
                  <a:pt x="2072687" y="16716"/>
                </a:lnTo>
                <a:lnTo>
                  <a:pt x="2084921" y="34879"/>
                </a:lnTo>
                <a:lnTo>
                  <a:pt x="2089403" y="57149"/>
                </a:lnTo>
                <a:lnTo>
                  <a:pt x="2089403" y="514349"/>
                </a:lnTo>
                <a:lnTo>
                  <a:pt x="2084921" y="536620"/>
                </a:lnTo>
                <a:lnTo>
                  <a:pt x="2072687" y="554783"/>
                </a:lnTo>
                <a:lnTo>
                  <a:pt x="2054524" y="567017"/>
                </a:lnTo>
                <a:lnTo>
                  <a:pt x="2032253" y="571499"/>
                </a:lnTo>
                <a:lnTo>
                  <a:pt x="57150" y="571499"/>
                </a:lnTo>
                <a:lnTo>
                  <a:pt x="34879" y="567017"/>
                </a:lnTo>
                <a:lnTo>
                  <a:pt x="16716" y="554783"/>
                </a:lnTo>
                <a:lnTo>
                  <a:pt x="4482" y="536620"/>
                </a:lnTo>
                <a:lnTo>
                  <a:pt x="0" y="514349"/>
                </a:lnTo>
                <a:lnTo>
                  <a:pt x="0" y="57149"/>
                </a:lnTo>
                <a:close/>
              </a:path>
            </a:pathLst>
          </a:custGeom>
          <a:ln w="19811">
            <a:solidFill>
              <a:srgbClr val="D45A17"/>
            </a:solidFill>
          </a:ln>
        </p:spPr>
        <p:txBody>
          <a:bodyPr wrap="square" lIns="0" tIns="0" rIns="0" bIns="0" rtlCol="0"/>
          <a:lstStyle/>
          <a:p>
            <a:endParaRPr/>
          </a:p>
        </p:txBody>
      </p:sp>
      <p:sp>
        <p:nvSpPr>
          <p:cNvPr id="36" name="object 36"/>
          <p:cNvSpPr/>
          <p:nvPr/>
        </p:nvSpPr>
        <p:spPr>
          <a:xfrm>
            <a:off x="6336029" y="5964174"/>
            <a:ext cx="2089785" cy="570230"/>
          </a:xfrm>
          <a:custGeom>
            <a:avLst/>
            <a:gdLst/>
            <a:ahLst/>
            <a:cxnLst/>
            <a:rect l="l" t="t" r="r" b="b"/>
            <a:pathLst>
              <a:path w="2089784" h="570229">
                <a:moveTo>
                  <a:pt x="2032380" y="0"/>
                </a:moveTo>
                <a:lnTo>
                  <a:pt x="57023" y="0"/>
                </a:lnTo>
                <a:lnTo>
                  <a:pt x="34825" y="4480"/>
                </a:lnTo>
                <a:lnTo>
                  <a:pt x="16700" y="16700"/>
                </a:lnTo>
                <a:lnTo>
                  <a:pt x="4480" y="34825"/>
                </a:lnTo>
                <a:lnTo>
                  <a:pt x="0" y="57022"/>
                </a:lnTo>
                <a:lnTo>
                  <a:pt x="0" y="512978"/>
                </a:lnTo>
                <a:lnTo>
                  <a:pt x="4480" y="535166"/>
                </a:lnTo>
                <a:lnTo>
                  <a:pt x="16700" y="553283"/>
                </a:lnTo>
                <a:lnTo>
                  <a:pt x="34825" y="565497"/>
                </a:lnTo>
                <a:lnTo>
                  <a:pt x="57023" y="569975"/>
                </a:lnTo>
                <a:lnTo>
                  <a:pt x="2032380" y="569975"/>
                </a:lnTo>
                <a:lnTo>
                  <a:pt x="2054578" y="565497"/>
                </a:lnTo>
                <a:lnTo>
                  <a:pt x="2072703" y="553283"/>
                </a:lnTo>
                <a:lnTo>
                  <a:pt x="2084923" y="535166"/>
                </a:lnTo>
                <a:lnTo>
                  <a:pt x="2089403" y="512978"/>
                </a:lnTo>
                <a:lnTo>
                  <a:pt x="2089403" y="57022"/>
                </a:lnTo>
                <a:lnTo>
                  <a:pt x="2084923" y="34825"/>
                </a:lnTo>
                <a:lnTo>
                  <a:pt x="2072703" y="16700"/>
                </a:lnTo>
                <a:lnTo>
                  <a:pt x="2054578" y="4480"/>
                </a:lnTo>
                <a:lnTo>
                  <a:pt x="2032380" y="0"/>
                </a:lnTo>
                <a:close/>
              </a:path>
            </a:pathLst>
          </a:custGeom>
          <a:solidFill>
            <a:srgbClr val="FFFFFF"/>
          </a:solidFill>
        </p:spPr>
        <p:txBody>
          <a:bodyPr wrap="square" lIns="0" tIns="0" rIns="0" bIns="0" rtlCol="0"/>
          <a:lstStyle/>
          <a:p>
            <a:endParaRPr/>
          </a:p>
        </p:txBody>
      </p:sp>
      <p:sp>
        <p:nvSpPr>
          <p:cNvPr id="37" name="object 37"/>
          <p:cNvSpPr/>
          <p:nvPr/>
        </p:nvSpPr>
        <p:spPr>
          <a:xfrm>
            <a:off x="6336029" y="5964174"/>
            <a:ext cx="2089785" cy="570230"/>
          </a:xfrm>
          <a:custGeom>
            <a:avLst/>
            <a:gdLst/>
            <a:ahLst/>
            <a:cxnLst/>
            <a:rect l="l" t="t" r="r" b="b"/>
            <a:pathLst>
              <a:path w="2089784" h="570229">
                <a:moveTo>
                  <a:pt x="0" y="57022"/>
                </a:moveTo>
                <a:lnTo>
                  <a:pt x="4480" y="34825"/>
                </a:lnTo>
                <a:lnTo>
                  <a:pt x="16700" y="16700"/>
                </a:lnTo>
                <a:lnTo>
                  <a:pt x="34825" y="4480"/>
                </a:lnTo>
                <a:lnTo>
                  <a:pt x="57023" y="0"/>
                </a:lnTo>
                <a:lnTo>
                  <a:pt x="2032380" y="0"/>
                </a:lnTo>
                <a:lnTo>
                  <a:pt x="2054578" y="4480"/>
                </a:lnTo>
                <a:lnTo>
                  <a:pt x="2072703" y="16700"/>
                </a:lnTo>
                <a:lnTo>
                  <a:pt x="2084923" y="34825"/>
                </a:lnTo>
                <a:lnTo>
                  <a:pt x="2089403" y="57022"/>
                </a:lnTo>
                <a:lnTo>
                  <a:pt x="2089403" y="512978"/>
                </a:lnTo>
                <a:lnTo>
                  <a:pt x="2084923" y="535166"/>
                </a:lnTo>
                <a:lnTo>
                  <a:pt x="2072703" y="553283"/>
                </a:lnTo>
                <a:lnTo>
                  <a:pt x="2054578" y="565497"/>
                </a:lnTo>
                <a:lnTo>
                  <a:pt x="2032380" y="569975"/>
                </a:lnTo>
                <a:lnTo>
                  <a:pt x="57023" y="569975"/>
                </a:lnTo>
                <a:lnTo>
                  <a:pt x="34825" y="565497"/>
                </a:lnTo>
                <a:lnTo>
                  <a:pt x="16700" y="553283"/>
                </a:lnTo>
                <a:lnTo>
                  <a:pt x="4480" y="535166"/>
                </a:lnTo>
                <a:lnTo>
                  <a:pt x="0" y="512978"/>
                </a:lnTo>
                <a:lnTo>
                  <a:pt x="0" y="57022"/>
                </a:lnTo>
                <a:close/>
              </a:path>
            </a:pathLst>
          </a:custGeom>
          <a:ln w="19812">
            <a:solidFill>
              <a:srgbClr val="D45A17"/>
            </a:solidFill>
          </a:ln>
        </p:spPr>
        <p:txBody>
          <a:bodyPr wrap="square" lIns="0" tIns="0" rIns="0" bIns="0" rtlCol="0"/>
          <a:lstStyle/>
          <a:p>
            <a:endParaRPr/>
          </a:p>
        </p:txBody>
      </p:sp>
      <p:sp>
        <p:nvSpPr>
          <p:cNvPr id="38" name="object 38"/>
          <p:cNvSpPr txBox="1"/>
          <p:nvPr/>
        </p:nvSpPr>
        <p:spPr>
          <a:xfrm>
            <a:off x="6731737" y="3173427"/>
            <a:ext cx="1294765" cy="3263394"/>
          </a:xfrm>
          <a:prstGeom prst="rect">
            <a:avLst/>
          </a:prstGeom>
        </p:spPr>
        <p:txBody>
          <a:bodyPr vert="horz" wrap="square" lIns="0" tIns="13335" rIns="0" bIns="0" rtlCol="0">
            <a:spAutoFit/>
          </a:bodyPr>
          <a:lstStyle/>
          <a:p>
            <a:pPr marL="12700" marR="5080" algn="just">
              <a:lnSpc>
                <a:spcPct val="173000"/>
              </a:lnSpc>
              <a:spcBef>
                <a:spcPts val="2045"/>
              </a:spcBef>
            </a:pPr>
            <a:r>
              <a:rPr sz="2500" spc="-5" err="1">
                <a:solidFill>
                  <a:srgbClr val="2A4975"/>
                </a:solidFill>
                <a:latin typeface="华文楷体"/>
                <a:cs typeface="华文楷体"/>
              </a:rPr>
              <a:t>机器翻译</a:t>
            </a:r>
            <a:r>
              <a:rPr sz="2500" spc="-5">
                <a:solidFill>
                  <a:srgbClr val="2A4975"/>
                </a:solidFill>
                <a:latin typeface="华文楷体"/>
                <a:cs typeface="华文楷体"/>
              </a:rPr>
              <a:t> 文本摘要 风格迁移 自动问答 对话系统</a:t>
            </a:r>
            <a:endParaRPr sz="2500">
              <a:latin typeface="华文楷体"/>
              <a:cs typeface="华文楷体"/>
            </a:endParaRPr>
          </a:p>
        </p:txBody>
      </p:sp>
      <p:sp>
        <p:nvSpPr>
          <p:cNvPr id="39" name="object 20">
            <a:extLst>
              <a:ext uri="{FF2B5EF4-FFF2-40B4-BE49-F238E27FC236}">
                <a16:creationId xmlns:a16="http://schemas.microsoft.com/office/drawing/2014/main" id="{D9DA574D-06BA-410F-8810-06ABC421C7F0}"/>
              </a:ext>
            </a:extLst>
          </p:cNvPr>
          <p:cNvSpPr/>
          <p:nvPr/>
        </p:nvSpPr>
        <p:spPr>
          <a:xfrm>
            <a:off x="3525025" y="4444998"/>
            <a:ext cx="2091055" cy="970915"/>
          </a:xfrm>
          <a:custGeom>
            <a:avLst/>
            <a:gdLst/>
            <a:ahLst/>
            <a:cxnLst/>
            <a:rect l="l" t="t" r="r" b="b"/>
            <a:pathLst>
              <a:path w="2091054" h="970914">
                <a:moveTo>
                  <a:pt x="0" y="97027"/>
                </a:moveTo>
                <a:lnTo>
                  <a:pt x="7623" y="59257"/>
                </a:lnTo>
                <a:lnTo>
                  <a:pt x="28416" y="28416"/>
                </a:lnTo>
                <a:lnTo>
                  <a:pt x="59257" y="7623"/>
                </a:lnTo>
                <a:lnTo>
                  <a:pt x="97027" y="0"/>
                </a:lnTo>
                <a:lnTo>
                  <a:pt x="1993900" y="0"/>
                </a:lnTo>
                <a:lnTo>
                  <a:pt x="2031670" y="7623"/>
                </a:lnTo>
                <a:lnTo>
                  <a:pt x="2062511" y="28416"/>
                </a:lnTo>
                <a:lnTo>
                  <a:pt x="2083304" y="59257"/>
                </a:lnTo>
                <a:lnTo>
                  <a:pt x="2090927" y="97027"/>
                </a:lnTo>
                <a:lnTo>
                  <a:pt x="2090927" y="873760"/>
                </a:lnTo>
                <a:lnTo>
                  <a:pt x="2083304" y="911530"/>
                </a:lnTo>
                <a:lnTo>
                  <a:pt x="2062511" y="942371"/>
                </a:lnTo>
                <a:lnTo>
                  <a:pt x="2031670" y="963164"/>
                </a:lnTo>
                <a:lnTo>
                  <a:pt x="1993900" y="970788"/>
                </a:lnTo>
                <a:lnTo>
                  <a:pt x="97027" y="970788"/>
                </a:lnTo>
                <a:lnTo>
                  <a:pt x="59257" y="963164"/>
                </a:lnTo>
                <a:lnTo>
                  <a:pt x="28416" y="942371"/>
                </a:lnTo>
                <a:lnTo>
                  <a:pt x="7623" y="911530"/>
                </a:lnTo>
                <a:lnTo>
                  <a:pt x="0" y="873760"/>
                </a:lnTo>
                <a:lnTo>
                  <a:pt x="0" y="97027"/>
                </a:lnTo>
                <a:close/>
              </a:path>
            </a:pathLst>
          </a:custGeom>
          <a:ln w="19812">
            <a:solidFill>
              <a:srgbClr val="D45A17"/>
            </a:solidFill>
          </a:ln>
        </p:spPr>
        <p:txBody>
          <a:bodyPr wrap="square" lIns="0" tIns="0" rIns="0" bIns="0" rtlCol="0"/>
          <a:lstStyle/>
          <a:p>
            <a:endParaRPr/>
          </a:p>
        </p:txBody>
      </p:sp>
    </p:spTree>
    <p:extLst>
      <p:ext uri="{BB962C8B-B14F-4D97-AF65-F5344CB8AC3E}">
        <p14:creationId xmlns:p14="http://schemas.microsoft.com/office/powerpoint/2010/main" val="159581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2898408" y="328634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a:t>Memory</a:t>
            </a:r>
          </a:p>
          <a:p>
            <a:pPr algn="ctr"/>
            <a:r>
              <a:rPr lang="en-US" altLang="zh-TW" sz="2000"/>
              <a:t>Cell</a:t>
            </a:r>
            <a:endParaRPr lang="zh-TW" altLang="en-US" sz="2000"/>
          </a:p>
        </p:txBody>
      </p:sp>
      <p:sp>
        <p:nvSpPr>
          <p:cNvPr id="2" name="標題 1"/>
          <p:cNvSpPr>
            <a:spLocks noGrp="1"/>
          </p:cNvSpPr>
          <p:nvPr>
            <p:ph type="title"/>
          </p:nvPr>
        </p:nvSpPr>
        <p:spPr>
          <a:xfrm>
            <a:off x="509448" y="356895"/>
            <a:ext cx="8229600" cy="1066800"/>
          </a:xfrm>
        </p:spPr>
        <p:txBody>
          <a:bodyPr>
            <a:normAutofit/>
          </a:bodyPr>
          <a:lstStyle/>
          <a:p>
            <a:r>
              <a:rPr lang="en-US" altLang="zh-TW" b="1" dirty="0">
                <a:solidFill>
                  <a:schemeClr val="accent2">
                    <a:lumMod val="50000"/>
                  </a:schemeClr>
                </a:solidFill>
                <a:latin typeface="+mj-ea"/>
                <a:cs typeface="Arial" charset="0"/>
              </a:rPr>
              <a:t> LSTM </a:t>
            </a:r>
            <a:r>
              <a:rPr lang="zh-CN" altLang="en-US" b="1" dirty="0">
                <a:solidFill>
                  <a:schemeClr val="accent2">
                    <a:lumMod val="50000"/>
                  </a:schemeClr>
                </a:solidFill>
                <a:latin typeface="+mj-ea"/>
                <a:cs typeface="Arial" charset="0"/>
              </a:rPr>
              <a:t>结构</a:t>
            </a:r>
            <a:r>
              <a:rPr lang="en-US" altLang="zh-TW" b="1" dirty="0">
                <a:solidFill>
                  <a:schemeClr val="accent2">
                    <a:lumMod val="50000"/>
                  </a:schemeClr>
                </a:solidFill>
                <a:latin typeface="+mj-ea"/>
                <a:cs typeface="Arial" charset="0"/>
              </a:rPr>
              <a:t> </a:t>
            </a:r>
            <a:endParaRPr lang="zh-TW" altLang="en-US" b="1" dirty="0">
              <a:solidFill>
                <a:schemeClr val="accent2">
                  <a:lumMod val="50000"/>
                </a:schemeClr>
              </a:solidFill>
              <a:latin typeface="+mj-ea"/>
              <a:cs typeface="Arial" charset="0"/>
            </a:endParaRPr>
          </a:p>
        </p:txBody>
      </p:sp>
      <p:sp>
        <p:nvSpPr>
          <p:cNvPr id="6" name="矩形 5"/>
          <p:cNvSpPr/>
          <p:nvPr/>
        </p:nvSpPr>
        <p:spPr>
          <a:xfrm>
            <a:off x="2440662" y="5153704"/>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000"/>
              <a:t>Input Gate</a:t>
            </a:r>
            <a:endParaRPr lang="zh-TW" altLang="en-US" sz="2000"/>
          </a:p>
        </p:txBody>
      </p:sp>
      <p:sp>
        <p:nvSpPr>
          <p:cNvPr id="8" name="矩形 7"/>
          <p:cNvSpPr/>
          <p:nvPr/>
        </p:nvSpPr>
        <p:spPr>
          <a:xfrm>
            <a:off x="2440662" y="2202072"/>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a:t>Output Gate</a:t>
            </a:r>
            <a:endParaRPr lang="zh-TW" altLang="en-US" sz="2000"/>
          </a:p>
        </p:txBody>
      </p:sp>
      <p:sp>
        <p:nvSpPr>
          <p:cNvPr id="7" name="文字方塊 6"/>
          <p:cNvSpPr txBox="1"/>
          <p:nvPr/>
        </p:nvSpPr>
        <p:spPr>
          <a:xfrm>
            <a:off x="77162" y="5022876"/>
            <a:ext cx="2229572" cy="400110"/>
          </a:xfrm>
          <a:prstGeom prst="rect">
            <a:avLst/>
          </a:prstGeom>
          <a:noFill/>
        </p:spPr>
        <p:txBody>
          <a:bodyPr wrap="square" rtlCol="0">
            <a:spAutoFit/>
          </a:bodyPr>
          <a:lstStyle/>
          <a:p>
            <a:r>
              <a:rPr lang="en-US" altLang="zh-TW" sz="2000">
                <a:solidFill>
                  <a:srgbClr val="FF0000"/>
                </a:solidFill>
              </a:rPr>
              <a:t>Write</a:t>
            </a:r>
            <a:r>
              <a:rPr lang="en-US" altLang="zh-TW" sz="2000"/>
              <a:t> </a:t>
            </a:r>
            <a:r>
              <a:rPr lang="zh-CN" altLang="en-US" sz="2000"/>
              <a:t>控制输入门</a:t>
            </a:r>
            <a:endParaRPr lang="zh-TW" altLang="en-US" sz="2000"/>
          </a:p>
        </p:txBody>
      </p:sp>
      <p:sp>
        <p:nvSpPr>
          <p:cNvPr id="10" name="文字方塊 9"/>
          <p:cNvSpPr txBox="1"/>
          <p:nvPr/>
        </p:nvSpPr>
        <p:spPr>
          <a:xfrm>
            <a:off x="77163" y="2071244"/>
            <a:ext cx="2255224" cy="400110"/>
          </a:xfrm>
          <a:prstGeom prst="rect">
            <a:avLst/>
          </a:prstGeom>
          <a:noFill/>
        </p:spPr>
        <p:txBody>
          <a:bodyPr wrap="square" rtlCol="0">
            <a:spAutoFit/>
          </a:bodyPr>
          <a:lstStyle/>
          <a:p>
            <a:r>
              <a:rPr lang="en-US" altLang="zh-TW" sz="2000">
                <a:solidFill>
                  <a:srgbClr val="FF0000"/>
                </a:solidFill>
                <a:latin typeface="+mn-ea"/>
              </a:rPr>
              <a:t>Read</a:t>
            </a:r>
            <a:r>
              <a:rPr lang="en-US" altLang="zh-TW" sz="2000">
                <a:latin typeface="+mn-ea"/>
              </a:rPr>
              <a:t> </a:t>
            </a:r>
            <a:r>
              <a:rPr lang="zh-CN" altLang="en-US" sz="2000">
                <a:latin typeface="+mn-ea"/>
              </a:rPr>
              <a:t>控制输出门</a:t>
            </a:r>
            <a:endParaRPr lang="zh-TW" altLang="en-US" sz="2000">
              <a:latin typeface="+mn-ea"/>
            </a:endParaRPr>
          </a:p>
        </p:txBody>
      </p:sp>
      <p:sp>
        <p:nvSpPr>
          <p:cNvPr id="11" name="矩形 10"/>
          <p:cNvSpPr/>
          <p:nvPr/>
        </p:nvSpPr>
        <p:spPr>
          <a:xfrm>
            <a:off x="5261628" y="3457828"/>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a:t>Forget Gate</a:t>
            </a:r>
            <a:endParaRPr lang="zh-TW" altLang="en-US" sz="2000"/>
          </a:p>
        </p:txBody>
      </p:sp>
      <p:sp>
        <p:nvSpPr>
          <p:cNvPr id="12" name="文字方塊 11"/>
          <p:cNvSpPr txBox="1"/>
          <p:nvPr/>
        </p:nvSpPr>
        <p:spPr>
          <a:xfrm>
            <a:off x="7055245" y="3462277"/>
            <a:ext cx="2087593" cy="400110"/>
          </a:xfrm>
          <a:prstGeom prst="rect">
            <a:avLst/>
          </a:prstGeom>
          <a:noFill/>
        </p:spPr>
        <p:txBody>
          <a:bodyPr wrap="square" rtlCol="0">
            <a:spAutoFit/>
          </a:bodyPr>
          <a:lstStyle/>
          <a:p>
            <a:r>
              <a:rPr lang="en-US" altLang="zh-TW" sz="2000">
                <a:solidFill>
                  <a:srgbClr val="FF0000"/>
                </a:solidFill>
              </a:rPr>
              <a:t>Keep</a:t>
            </a:r>
            <a:r>
              <a:rPr lang="en-US" altLang="zh-TW" sz="2000"/>
              <a:t> </a:t>
            </a:r>
            <a:r>
              <a:rPr lang="zh-CN" altLang="en-US" sz="2000"/>
              <a:t>控制遗忘门</a:t>
            </a:r>
            <a:endParaRPr lang="zh-TW" altLang="en-US" sz="2000"/>
          </a:p>
        </p:txBody>
      </p:sp>
      <p:cxnSp>
        <p:nvCxnSpPr>
          <p:cNvPr id="13" name="直線單箭頭接點 12"/>
          <p:cNvCxnSpPr/>
          <p:nvPr/>
        </p:nvCxnSpPr>
        <p:spPr>
          <a:xfrm>
            <a:off x="1929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1929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3773566" y="571000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3785618" y="444265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3761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3916572" y="298578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1" name="手繪多邊形 30"/>
          <p:cNvSpPr/>
          <p:nvPr/>
        </p:nvSpPr>
        <p:spPr>
          <a:xfrm rot="21317573" flipH="1" flipV="1">
            <a:off x="3933705"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0" name="文字方塊 29"/>
          <p:cNvSpPr txBox="1"/>
          <p:nvPr/>
        </p:nvSpPr>
        <p:spPr>
          <a:xfrm>
            <a:off x="1987340" y="6326521"/>
            <a:ext cx="3619500" cy="369332"/>
          </a:xfrm>
          <a:prstGeom prst="rect">
            <a:avLst/>
          </a:prstGeom>
          <a:noFill/>
        </p:spPr>
        <p:txBody>
          <a:bodyPr wrap="square" rtlCol="0">
            <a:spAutoFit/>
          </a:bodyPr>
          <a:lstStyle/>
          <a:p>
            <a:pPr algn="ctr"/>
            <a:r>
              <a:rPr lang="zh-CN" altLang="en-US">
                <a:solidFill>
                  <a:srgbClr val="0000FF"/>
                </a:solidFill>
                <a:latin typeface="+mn-ea"/>
              </a:rPr>
              <a:t>神经网络的其他部分</a:t>
            </a:r>
            <a:endParaRPr lang="zh-TW" altLang="en-US">
              <a:solidFill>
                <a:srgbClr val="0000FF"/>
              </a:solidFill>
              <a:latin typeface="+mn-ea"/>
            </a:endParaRPr>
          </a:p>
        </p:txBody>
      </p:sp>
      <p:sp>
        <p:nvSpPr>
          <p:cNvPr id="34" name="文字方塊 33"/>
          <p:cNvSpPr txBox="1"/>
          <p:nvPr/>
        </p:nvSpPr>
        <p:spPr>
          <a:xfrm>
            <a:off x="1929923" y="1317688"/>
            <a:ext cx="3619500" cy="369332"/>
          </a:xfrm>
          <a:prstGeom prst="rect">
            <a:avLst/>
          </a:prstGeom>
          <a:noFill/>
        </p:spPr>
        <p:txBody>
          <a:bodyPr wrap="square" rtlCol="0">
            <a:spAutoFit/>
          </a:bodyPr>
          <a:lstStyle/>
          <a:p>
            <a:pPr algn="ctr"/>
            <a:r>
              <a:rPr lang="zh-CN" altLang="en-US">
                <a:solidFill>
                  <a:srgbClr val="0000FF"/>
                </a:solidFill>
                <a:latin typeface="+mn-ea"/>
              </a:rPr>
              <a:t>神经网络的其他部分</a:t>
            </a:r>
            <a:endParaRPr lang="zh-TW" altLang="en-US">
              <a:solidFill>
                <a:srgbClr val="0000FF"/>
              </a:solidFill>
              <a:latin typeface="+mn-ea"/>
            </a:endParaRPr>
          </a:p>
        </p:txBody>
      </p:sp>
      <p:cxnSp>
        <p:nvCxnSpPr>
          <p:cNvPr id="36" name="直線單箭頭接點 35"/>
          <p:cNvCxnSpPr/>
          <p:nvPr/>
        </p:nvCxnSpPr>
        <p:spPr>
          <a:xfrm flipV="1">
            <a:off x="3755996" y="274108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76196" y="2899402"/>
            <a:ext cx="2594827" cy="369332"/>
          </a:xfrm>
          <a:prstGeom prst="rect">
            <a:avLst/>
          </a:prstGeom>
          <a:noFill/>
        </p:spPr>
        <p:txBody>
          <a:bodyPr wrap="square" rtlCol="0">
            <a:spAutoFit/>
          </a:bodyPr>
          <a:lstStyle/>
          <a:p>
            <a:pPr algn="ctr"/>
            <a:r>
              <a:rPr lang="en-US" altLang="zh-TW">
                <a:solidFill>
                  <a:srgbClr val="0000FF"/>
                </a:solidFill>
                <a:latin typeface="+mn-ea"/>
              </a:rPr>
              <a:t>(</a:t>
            </a:r>
            <a:r>
              <a:rPr lang="zh-CN" altLang="en-US">
                <a:solidFill>
                  <a:srgbClr val="0000FF"/>
                </a:solidFill>
                <a:latin typeface="+mn-ea"/>
              </a:rPr>
              <a:t>神经网络的其他部分</a:t>
            </a:r>
            <a:r>
              <a:rPr lang="en-US" altLang="zh-TW">
                <a:solidFill>
                  <a:srgbClr val="0000FF"/>
                </a:solidFill>
                <a:latin typeface="+mn-ea"/>
              </a:rPr>
              <a:t>)</a:t>
            </a:r>
            <a:endParaRPr lang="zh-TW" altLang="en-US">
              <a:solidFill>
                <a:srgbClr val="0000FF"/>
              </a:solidFill>
              <a:latin typeface="+mn-ea"/>
            </a:endParaRPr>
          </a:p>
        </p:txBody>
      </p:sp>
      <p:sp>
        <p:nvSpPr>
          <p:cNvPr id="39" name="文字方塊 38"/>
          <p:cNvSpPr txBox="1"/>
          <p:nvPr/>
        </p:nvSpPr>
        <p:spPr>
          <a:xfrm>
            <a:off x="6594485" y="3964516"/>
            <a:ext cx="2550326" cy="369332"/>
          </a:xfrm>
          <a:prstGeom prst="rect">
            <a:avLst/>
          </a:prstGeom>
          <a:noFill/>
        </p:spPr>
        <p:txBody>
          <a:bodyPr wrap="square" rtlCol="0">
            <a:spAutoFit/>
          </a:bodyPr>
          <a:lstStyle/>
          <a:p>
            <a:pPr algn="ctr"/>
            <a:r>
              <a:rPr lang="en-US" altLang="zh-TW">
                <a:solidFill>
                  <a:srgbClr val="0000FF"/>
                </a:solidFill>
                <a:latin typeface="+mn-ea"/>
              </a:rPr>
              <a:t>(</a:t>
            </a:r>
            <a:r>
              <a:rPr lang="zh-CN" altLang="en-US">
                <a:solidFill>
                  <a:srgbClr val="0000FF"/>
                </a:solidFill>
                <a:latin typeface="+mn-ea"/>
              </a:rPr>
              <a:t>神经网络的其他部分</a:t>
            </a:r>
            <a:r>
              <a:rPr lang="en-US" altLang="zh-TW">
                <a:solidFill>
                  <a:srgbClr val="0000FF"/>
                </a:solidFill>
                <a:latin typeface="+mn-ea"/>
              </a:rPr>
              <a:t>)</a:t>
            </a:r>
            <a:endParaRPr lang="zh-TW" altLang="en-US">
              <a:solidFill>
                <a:srgbClr val="0000FF"/>
              </a:solidFill>
              <a:latin typeface="+mn-ea"/>
            </a:endParaRPr>
          </a:p>
        </p:txBody>
      </p:sp>
      <p:sp>
        <p:nvSpPr>
          <p:cNvPr id="51" name="矩形 50"/>
          <p:cNvSpPr/>
          <p:nvPr/>
        </p:nvSpPr>
        <p:spPr>
          <a:xfrm>
            <a:off x="2437687" y="2162729"/>
            <a:ext cx="4156798" cy="3616237"/>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1600"/>
          </a:p>
        </p:txBody>
      </p:sp>
      <p:sp>
        <p:nvSpPr>
          <p:cNvPr id="56" name="文字方塊 55"/>
          <p:cNvSpPr txBox="1"/>
          <p:nvPr/>
        </p:nvSpPr>
        <p:spPr>
          <a:xfrm>
            <a:off x="5370529" y="5142390"/>
            <a:ext cx="1152219" cy="461665"/>
          </a:xfrm>
          <a:prstGeom prst="rect">
            <a:avLst/>
          </a:prstGeom>
          <a:noFill/>
        </p:spPr>
        <p:txBody>
          <a:bodyPr wrap="square" rtlCol="0">
            <a:spAutoFit/>
          </a:bodyPr>
          <a:lstStyle/>
          <a:p>
            <a:pPr algn="ctr"/>
            <a:r>
              <a:rPr lang="en-US" altLang="zh-TW" sz="2400" b="1" i="1" u="sng">
                <a:solidFill>
                  <a:srgbClr val="FF0000"/>
                </a:solidFill>
              </a:rPr>
              <a:t>LSTM</a:t>
            </a:r>
            <a:endParaRPr lang="zh-TW" altLang="en-US" sz="2400" b="1" i="1" u="sng">
              <a:solidFill>
                <a:srgbClr val="FF0000"/>
              </a:solidFill>
            </a:endParaRPr>
          </a:p>
        </p:txBody>
      </p:sp>
      <p:sp>
        <p:nvSpPr>
          <p:cNvPr id="57" name="矩形 56"/>
          <p:cNvSpPr/>
          <p:nvPr/>
        </p:nvSpPr>
        <p:spPr>
          <a:xfrm>
            <a:off x="5913787" y="156045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400"/>
              <a:t>Special Neuron:</a:t>
            </a:r>
          </a:p>
          <a:p>
            <a:pPr algn="ctr"/>
            <a:r>
              <a:rPr lang="en-US" altLang="zh-TW" sz="2400"/>
              <a:t>4 inputs, </a:t>
            </a:r>
          </a:p>
          <a:p>
            <a:pPr algn="ctr"/>
            <a:r>
              <a:rPr lang="en-US" altLang="zh-TW" sz="2400"/>
              <a:t>1 output</a:t>
            </a:r>
            <a:endParaRPr lang="zh-TW" altLang="en-US" sz="2400"/>
          </a:p>
        </p:txBody>
      </p:sp>
      <p:cxnSp>
        <p:nvCxnSpPr>
          <p:cNvPr id="27" name="直線單箭頭接點 26"/>
          <p:cNvCxnSpPr/>
          <p:nvPr/>
        </p:nvCxnSpPr>
        <p:spPr>
          <a:xfrm flipH="1">
            <a:off x="6554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文字方塊 36">
            <a:extLst>
              <a:ext uri="{FF2B5EF4-FFF2-40B4-BE49-F238E27FC236}">
                <a16:creationId xmlns:a16="http://schemas.microsoft.com/office/drawing/2014/main" id="{B12359E0-1A52-49C6-817E-0E4E4D36D676}"/>
              </a:ext>
            </a:extLst>
          </p:cNvPr>
          <p:cNvSpPr txBox="1"/>
          <p:nvPr/>
        </p:nvSpPr>
        <p:spPr>
          <a:xfrm>
            <a:off x="77162" y="5540312"/>
            <a:ext cx="2308929" cy="369332"/>
          </a:xfrm>
          <a:prstGeom prst="rect">
            <a:avLst/>
          </a:prstGeom>
          <a:noFill/>
        </p:spPr>
        <p:txBody>
          <a:bodyPr wrap="square" rtlCol="0">
            <a:spAutoFit/>
          </a:bodyPr>
          <a:lstStyle/>
          <a:p>
            <a:pPr algn="ctr"/>
            <a:r>
              <a:rPr lang="en-US" altLang="zh-TW">
                <a:solidFill>
                  <a:srgbClr val="0000FF"/>
                </a:solidFill>
                <a:latin typeface="+mn-ea"/>
              </a:rPr>
              <a:t>(</a:t>
            </a:r>
            <a:r>
              <a:rPr lang="zh-CN" altLang="en-US">
                <a:solidFill>
                  <a:srgbClr val="0000FF"/>
                </a:solidFill>
                <a:latin typeface="+mn-ea"/>
              </a:rPr>
              <a:t>神经网络的其他部分</a:t>
            </a:r>
            <a:r>
              <a:rPr lang="en-US" altLang="zh-TW">
                <a:solidFill>
                  <a:srgbClr val="0000FF"/>
                </a:solidFill>
                <a:latin typeface="+mn-ea"/>
              </a:rPr>
              <a:t>)</a:t>
            </a:r>
            <a:endParaRPr lang="zh-TW" altLang="en-US">
              <a:solidFill>
                <a:srgbClr val="0000FF"/>
              </a:solidFill>
              <a:latin typeface="+mn-ea"/>
            </a:endParaRPr>
          </a:p>
        </p:txBody>
      </p:sp>
    </p:spTree>
    <p:extLst>
      <p:ext uri="{BB962C8B-B14F-4D97-AF65-F5344CB8AC3E}">
        <p14:creationId xmlns:p14="http://schemas.microsoft.com/office/powerpoint/2010/main" val="22417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500" fill="hold"/>
                                        <p:tgtEl>
                                          <p:spTgt spid="16"/>
                                        </p:tgtEl>
                                        <p:attrNameLst>
                                          <p:attrName>stroke.color</p:attrName>
                                        </p:attrNameLst>
                                      </p:cBhvr>
                                      <p:to>
                                        <a:schemeClr val="hlink"/>
                                      </p:to>
                                    </p:animClr>
                                    <p:set>
                                      <p:cBhvr>
                                        <p:cTn id="71" dur="500" fill="hold"/>
                                        <p:tgtEl>
                                          <p:spTgt spid="16"/>
                                        </p:tgtEl>
                                        <p:attrNameLst>
                                          <p:attrName>stroke.on</p:attrName>
                                        </p:attrNameLst>
                                      </p:cBhvr>
                                      <p:to>
                                        <p:strVal val="true"/>
                                      </p:to>
                                    </p:set>
                                  </p:childTnLst>
                                </p:cTn>
                              </p:par>
                              <p:par>
                                <p:cTn id="72" presetID="7" presetClass="emph" presetSubtype="2" fill="hold" nodeType="withEffect">
                                  <p:stCondLst>
                                    <p:cond delay="0"/>
                                  </p:stCondLst>
                                  <p:childTnLst>
                                    <p:animClr clrSpc="rgb" dir="cw">
                                      <p:cBhvr>
                                        <p:cTn id="73" dur="500" fill="hold"/>
                                        <p:tgtEl>
                                          <p:spTgt spid="15"/>
                                        </p:tgtEl>
                                        <p:attrNameLst>
                                          <p:attrName>stroke.color</p:attrName>
                                        </p:attrNameLst>
                                      </p:cBhvr>
                                      <p:to>
                                        <a:schemeClr val="hlink"/>
                                      </p:to>
                                    </p:animClr>
                                    <p:set>
                                      <p:cBhvr>
                                        <p:cTn id="74" dur="500" fill="hold"/>
                                        <p:tgtEl>
                                          <p:spTgt spid="15"/>
                                        </p:tgtEl>
                                        <p:attrNameLst>
                                          <p:attrName>stroke.on</p:attrName>
                                        </p:attrNameLst>
                                      </p:cBhvr>
                                      <p:to>
                                        <p:strVal val="true"/>
                                      </p:to>
                                    </p:set>
                                  </p:childTnLst>
                                </p:cTn>
                              </p:par>
                              <p:par>
                                <p:cTn id="75" presetID="7" presetClass="emph" presetSubtype="2" fill="hold" nodeType="withEffect">
                                  <p:stCondLst>
                                    <p:cond delay="0"/>
                                  </p:stCondLst>
                                  <p:childTnLst>
                                    <p:animClr clrSpc="rgb" dir="cw">
                                      <p:cBhvr>
                                        <p:cTn id="76" dur="500" fill="hold"/>
                                        <p:tgtEl>
                                          <p:spTgt spid="13"/>
                                        </p:tgtEl>
                                        <p:attrNameLst>
                                          <p:attrName>stroke.color</p:attrName>
                                        </p:attrNameLst>
                                      </p:cBhvr>
                                      <p:to>
                                        <a:schemeClr val="hlink"/>
                                      </p:to>
                                    </p:animClr>
                                    <p:set>
                                      <p:cBhvr>
                                        <p:cTn id="77" dur="500" fill="hold"/>
                                        <p:tgtEl>
                                          <p:spTgt spid="13"/>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500" fill="hold"/>
                                        <p:tgtEl>
                                          <p:spTgt spid="27"/>
                                        </p:tgtEl>
                                        <p:attrNameLst>
                                          <p:attrName>stroke.color</p:attrName>
                                        </p:attrNameLst>
                                      </p:cBhvr>
                                      <p:to>
                                        <a:schemeClr val="hlink"/>
                                      </p:to>
                                    </p:animClr>
                                    <p:set>
                                      <p:cBhvr>
                                        <p:cTn id="80" dur="500" fill="hold"/>
                                        <p:tgtEl>
                                          <p:spTgt spid="27"/>
                                        </p:tgtEl>
                                        <p:attrNameLst>
                                          <p:attrName>stroke.on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7" presetClass="emph" presetSubtype="2" fill="hold" nodeType="clickEffect">
                                  <p:stCondLst>
                                    <p:cond delay="0"/>
                                  </p:stCondLst>
                                  <p:childTnLst>
                                    <p:animClr clrSpc="rgb" dir="cw">
                                      <p:cBhvr>
                                        <p:cTn id="84" dur="500" fill="hold"/>
                                        <p:tgtEl>
                                          <p:spTgt spid="20"/>
                                        </p:tgtEl>
                                        <p:attrNameLst>
                                          <p:attrName>stroke.color</p:attrName>
                                        </p:attrNameLst>
                                      </p:cBhvr>
                                      <p:to>
                                        <a:srgbClr val="FF0000"/>
                                      </p:to>
                                    </p:animClr>
                                    <p:set>
                                      <p:cBhvr>
                                        <p:cTn id="85" dur="500" fill="hold"/>
                                        <p:tgtEl>
                                          <p:spTgt spid="20"/>
                                        </p:tgtEl>
                                        <p:attrNameLst>
                                          <p:attrName>stroke.on</p:attrName>
                                        </p:attrNameLst>
                                      </p:cBhvr>
                                      <p:to>
                                        <p:strVal val="true"/>
                                      </p:to>
                                    </p:set>
                                  </p:childTnLst>
                                </p:cTn>
                              </p:par>
                              <p:par>
                                <p:cTn id="86" presetID="1"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7" grpId="0"/>
      <p:bldP spid="39" grpId="0"/>
      <p:bldP spid="51" grpId="0" animBg="1"/>
      <p:bldP spid="56" grpId="0"/>
      <p:bldP spid="57" grpId="0" animBg="1"/>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89919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631103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620409"/>
            <a:ext cx="8229600" cy="1066800"/>
          </a:xfrm>
        </p:spPr>
        <p:txBody>
          <a:bodyPr>
            <a:normAutofit/>
          </a:bodyPr>
          <a:lstStyle/>
          <a:p>
            <a:r>
              <a:rPr lang="zh-CN" altLang="en-US" b="1" dirty="0">
                <a:solidFill>
                  <a:srgbClr val="438086"/>
                </a:solidFill>
                <a:latin typeface="+mj-ea"/>
                <a:cs typeface="Arial" charset="0"/>
              </a:rPr>
              <a:t>一些简化替代模型</a:t>
            </a:r>
            <a:endParaRPr lang="zh-TW" altLang="en-US" b="1" dirty="0">
              <a:solidFill>
                <a:srgbClr val="438086"/>
              </a:solidFill>
              <a:latin typeface="+mj-ea"/>
              <a:cs typeface="Arial" charset="0"/>
            </a:endParaRPr>
          </a:p>
        </p:txBody>
      </p:sp>
      <p:pic>
        <p:nvPicPr>
          <p:cNvPr id="5" name="圖片 4"/>
          <p:cNvPicPr>
            <a:picLocks noChangeAspect="1"/>
          </p:cNvPicPr>
          <p:nvPr/>
        </p:nvPicPr>
        <p:blipFill>
          <a:blip r:embed="rId3"/>
          <a:stretch>
            <a:fillRect/>
          </a:stretch>
        </p:blipFill>
        <p:spPr>
          <a:xfrm>
            <a:off x="628650" y="2676069"/>
            <a:ext cx="3648075" cy="1933575"/>
          </a:xfrm>
          <a:prstGeom prst="rect">
            <a:avLst/>
          </a:prstGeom>
        </p:spPr>
      </p:pic>
      <p:pic>
        <p:nvPicPr>
          <p:cNvPr id="6" name="圖片 5"/>
          <p:cNvPicPr>
            <a:picLocks noChangeAspect="1"/>
          </p:cNvPicPr>
          <p:nvPr/>
        </p:nvPicPr>
        <p:blipFill>
          <a:blip r:embed="rId4"/>
          <a:stretch>
            <a:fillRect/>
          </a:stretch>
        </p:blipFill>
        <p:spPr>
          <a:xfrm>
            <a:off x="4642789" y="2880482"/>
            <a:ext cx="3677977" cy="2056355"/>
          </a:xfrm>
          <a:prstGeom prst="rect">
            <a:avLst/>
          </a:prstGeom>
        </p:spPr>
      </p:pic>
      <p:sp>
        <p:nvSpPr>
          <p:cNvPr id="11" name="矩形 10"/>
          <p:cNvSpPr/>
          <p:nvPr/>
        </p:nvSpPr>
        <p:spPr>
          <a:xfrm>
            <a:off x="2151615" y="4609644"/>
            <a:ext cx="2039385" cy="369332"/>
          </a:xfrm>
          <a:prstGeom prst="rect">
            <a:avLst/>
          </a:prstGeom>
        </p:spPr>
        <p:txBody>
          <a:bodyPr wrap="square">
            <a:spAutoFit/>
          </a:bodyPr>
          <a:lstStyle/>
          <a:p>
            <a:r>
              <a:rPr lang="en-US" altLang="zh-TW">
                <a:solidFill>
                  <a:schemeClr val="accent2">
                    <a:lumMod val="50000"/>
                  </a:schemeClr>
                </a:solidFill>
              </a:rPr>
              <a:t>[Cho, EMNLP’14]</a:t>
            </a:r>
          </a:p>
        </p:txBody>
      </p:sp>
      <p:sp>
        <p:nvSpPr>
          <p:cNvPr id="12" name="矩形 11"/>
          <p:cNvSpPr/>
          <p:nvPr/>
        </p:nvSpPr>
        <p:spPr>
          <a:xfrm>
            <a:off x="467801" y="1896300"/>
            <a:ext cx="3723199" cy="461665"/>
          </a:xfrm>
          <a:prstGeom prst="rect">
            <a:avLst/>
          </a:prstGeom>
        </p:spPr>
        <p:txBody>
          <a:bodyPr wrap="none">
            <a:spAutoFit/>
          </a:bodyPr>
          <a:lstStyle/>
          <a:p>
            <a:pPr>
              <a:defRPr/>
            </a:pPr>
            <a:r>
              <a:rPr lang="en-US" altLang="zh-TW" sz="2400"/>
              <a:t>Gated Recurrent Unit (GRU) </a:t>
            </a:r>
          </a:p>
        </p:txBody>
      </p:sp>
      <p:sp>
        <p:nvSpPr>
          <p:cNvPr id="13" name="矩形 12"/>
          <p:cNvSpPr/>
          <p:nvPr/>
        </p:nvSpPr>
        <p:spPr>
          <a:xfrm>
            <a:off x="6076164" y="4927749"/>
            <a:ext cx="2784183" cy="369332"/>
          </a:xfrm>
          <a:prstGeom prst="rect">
            <a:avLst/>
          </a:prstGeom>
        </p:spPr>
        <p:txBody>
          <a:bodyPr wrap="square">
            <a:spAutoFit/>
          </a:bodyPr>
          <a:lstStyle/>
          <a:p>
            <a:pPr algn="ctr"/>
            <a:r>
              <a:rPr lang="en-US" altLang="zh-TW">
                <a:solidFill>
                  <a:schemeClr val="accent2">
                    <a:lumMod val="50000"/>
                  </a:schemeClr>
                </a:solidFill>
              </a:rPr>
              <a:t>[Tomas </a:t>
            </a:r>
            <a:r>
              <a:rPr lang="en-US" altLang="zh-TW" err="1">
                <a:solidFill>
                  <a:schemeClr val="accent2">
                    <a:lumMod val="50000"/>
                  </a:schemeClr>
                </a:solidFill>
              </a:rPr>
              <a:t>Mikolov</a:t>
            </a:r>
            <a:r>
              <a:rPr lang="en-US" altLang="zh-TW">
                <a:solidFill>
                  <a:schemeClr val="accent2">
                    <a:lumMod val="50000"/>
                  </a:schemeClr>
                </a:solidFill>
              </a:rPr>
              <a:t>, ICLR’15]</a:t>
            </a:r>
            <a:endParaRPr lang="zh-TW" altLang="en-US">
              <a:solidFill>
                <a:schemeClr val="accent2">
                  <a:lumMod val="50000"/>
                </a:schemeClr>
              </a:solidFill>
            </a:endParaRPr>
          </a:p>
        </p:txBody>
      </p:sp>
      <p:sp>
        <p:nvSpPr>
          <p:cNvPr id="15" name="矩形 14"/>
          <p:cNvSpPr/>
          <p:nvPr/>
        </p:nvSpPr>
        <p:spPr>
          <a:xfrm>
            <a:off x="4858112" y="1772486"/>
            <a:ext cx="4471309" cy="1107996"/>
          </a:xfrm>
          <a:prstGeom prst="rect">
            <a:avLst/>
          </a:prstGeom>
        </p:spPr>
        <p:txBody>
          <a:bodyPr wrap="square">
            <a:spAutoFit/>
          </a:bodyPr>
          <a:lstStyle/>
          <a:p>
            <a:pPr>
              <a:defRPr/>
            </a:pPr>
            <a:r>
              <a:rPr lang="en-US" altLang="zh-TW" sz="2400"/>
              <a:t>Structurally Constrained Recurrent Network (SCRN)</a:t>
            </a:r>
          </a:p>
          <a:p>
            <a:pPr>
              <a:defRPr/>
            </a:pPr>
            <a:r>
              <a:rPr lang="zh-CN" altLang="en-US"/>
              <a:t>结构受限循环神经网络</a:t>
            </a:r>
            <a:endParaRPr lang="en-US" altLang="zh-TW" sz="2400"/>
          </a:p>
        </p:txBody>
      </p:sp>
      <p:sp>
        <p:nvSpPr>
          <p:cNvPr id="3" name="TextBox 2"/>
          <p:cNvSpPr txBox="1"/>
          <p:nvPr/>
        </p:nvSpPr>
        <p:spPr>
          <a:xfrm>
            <a:off x="654050" y="5834546"/>
            <a:ext cx="2029723" cy="400110"/>
          </a:xfrm>
          <a:prstGeom prst="rect">
            <a:avLst/>
          </a:prstGeom>
          <a:noFill/>
        </p:spPr>
        <p:txBody>
          <a:bodyPr wrap="none" rtlCol="0">
            <a:spAutoFit/>
          </a:bodyPr>
          <a:lstStyle/>
          <a:p>
            <a:r>
              <a:rPr lang="en-US" sz="2000">
                <a:latin typeface="+mn-ea"/>
              </a:rPr>
              <a:t>GRU </a:t>
            </a:r>
            <a:r>
              <a:rPr lang="zh-CN" altLang="en-US" sz="2000">
                <a:latin typeface="+mn-ea"/>
              </a:rPr>
              <a:t>一般比较快</a:t>
            </a:r>
            <a:endParaRPr lang="en-US" sz="2000">
              <a:latin typeface="+mn-ea"/>
            </a:endParaRPr>
          </a:p>
        </p:txBody>
      </p:sp>
      <p:sp>
        <p:nvSpPr>
          <p:cNvPr id="4" name="TextBox 3">
            <a:extLst>
              <a:ext uri="{FF2B5EF4-FFF2-40B4-BE49-F238E27FC236}">
                <a16:creationId xmlns:a16="http://schemas.microsoft.com/office/drawing/2014/main" id="{615F6500-206F-634A-8F45-358BC348BEFF}"/>
              </a:ext>
            </a:extLst>
          </p:cNvPr>
          <p:cNvSpPr txBox="1"/>
          <p:nvPr/>
        </p:nvSpPr>
        <p:spPr>
          <a:xfrm>
            <a:off x="1987826" y="147099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313401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620409"/>
            <a:ext cx="8229600" cy="1066800"/>
          </a:xfrm>
        </p:spPr>
        <p:txBody>
          <a:bodyPr/>
          <a:lstStyle/>
          <a:p>
            <a:r>
              <a:rPr lang="en-US" altLang="zh-TW" b="1">
                <a:solidFill>
                  <a:srgbClr val="0000FF"/>
                </a:solidFill>
                <a:latin typeface="Arial" charset="0"/>
                <a:ea typeface="Arial" charset="0"/>
                <a:cs typeface="Arial" charset="0"/>
              </a:rPr>
              <a:t>Bidirectional RNN</a:t>
            </a:r>
            <a:endParaRPr lang="zh-TW" altLang="en-US" b="1">
              <a:solidFill>
                <a:srgbClr val="0000FF"/>
              </a:solidFill>
              <a:latin typeface="Arial" charset="0"/>
              <a:ea typeface="Arial" charset="0"/>
              <a:cs typeface="Arial" charset="0"/>
            </a:endParaRPr>
          </a:p>
        </p:txBody>
      </p:sp>
      <p:pic>
        <p:nvPicPr>
          <p:cNvPr id="3" name="Picture 2"/>
          <p:cNvPicPr>
            <a:picLocks noChangeAspect="1"/>
          </p:cNvPicPr>
          <p:nvPr/>
        </p:nvPicPr>
        <p:blipFill>
          <a:blip r:embed="rId3"/>
          <a:stretch>
            <a:fillRect/>
          </a:stretch>
        </p:blipFill>
        <p:spPr>
          <a:xfrm>
            <a:off x="304800" y="2009828"/>
            <a:ext cx="8661400" cy="3971871"/>
          </a:xfrm>
          <a:prstGeom prst="rect">
            <a:avLst/>
          </a:prstGeom>
        </p:spPr>
      </p:pic>
    </p:spTree>
    <p:extLst>
      <p:ext uri="{BB962C8B-B14F-4D97-AF65-F5344CB8AC3E}">
        <p14:creationId xmlns:p14="http://schemas.microsoft.com/office/powerpoint/2010/main" val="580239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609600"/>
            <a:ext cx="8229600" cy="1066800"/>
          </a:xfrm>
        </p:spPr>
        <p:txBody>
          <a:bodyPr>
            <a:normAutofit/>
          </a:bodyPr>
          <a:lstStyle/>
          <a:p>
            <a:r>
              <a:rPr lang="zh-CN" altLang="en-US" b="1" dirty="0">
                <a:solidFill>
                  <a:schemeClr val="accent2">
                    <a:lumMod val="50000"/>
                  </a:schemeClr>
                </a:solidFill>
                <a:latin typeface="+mj-ea"/>
                <a:cs typeface="Arial" charset="0"/>
              </a:rPr>
              <a:t>双向</a:t>
            </a:r>
            <a:r>
              <a:rPr lang="en-US" altLang="zh-TW" b="1" dirty="0">
                <a:solidFill>
                  <a:schemeClr val="accent2">
                    <a:lumMod val="50000"/>
                  </a:schemeClr>
                </a:solidFill>
                <a:latin typeface="+mj-ea"/>
                <a:cs typeface="Arial" charset="0"/>
              </a:rPr>
              <a:t> RNN</a:t>
            </a:r>
            <a:endParaRPr lang="zh-TW" altLang="en-US" b="1" dirty="0">
              <a:solidFill>
                <a:schemeClr val="accent2">
                  <a:lumMod val="50000"/>
                </a:schemeClr>
              </a:solidFill>
              <a:latin typeface="+mj-ea"/>
              <a:cs typeface="Arial" charset="0"/>
            </a:endParaRPr>
          </a:p>
        </p:txBody>
      </p:sp>
      <p:pic>
        <p:nvPicPr>
          <p:cNvPr id="3" name="Picture 2"/>
          <p:cNvPicPr>
            <a:picLocks noChangeAspect="1"/>
          </p:cNvPicPr>
          <p:nvPr/>
        </p:nvPicPr>
        <p:blipFill>
          <a:blip r:embed="rId3"/>
          <a:stretch>
            <a:fillRect/>
          </a:stretch>
        </p:blipFill>
        <p:spPr>
          <a:xfrm>
            <a:off x="304800" y="2009828"/>
            <a:ext cx="8661400" cy="3971871"/>
          </a:xfrm>
          <a:prstGeom prst="rect">
            <a:avLst/>
          </a:prstGeom>
        </p:spPr>
      </p:pic>
    </p:spTree>
    <p:extLst>
      <p:ext uri="{BB962C8B-B14F-4D97-AF65-F5344CB8AC3E}">
        <p14:creationId xmlns:p14="http://schemas.microsoft.com/office/powerpoint/2010/main" val="3426842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457200" y="685800"/>
            <a:ext cx="7086600" cy="1143000"/>
          </a:xfrm>
        </p:spPr>
        <p:txBody>
          <a:bodyPr>
            <a:normAutofit/>
          </a:bodyPr>
          <a:lstStyle/>
          <a:p>
            <a:r>
              <a:rPr lang="en-US" altLang="zh-CN" sz="4400" b="1">
                <a:solidFill>
                  <a:srgbClr val="438086"/>
                </a:solidFill>
                <a:latin typeface="Arial" charset="0"/>
                <a:ea typeface="Arial" charset="0"/>
                <a:cs typeface="Arial" charset="0"/>
              </a:rPr>
              <a:t>Coverage</a:t>
            </a:r>
          </a:p>
        </p:txBody>
      </p:sp>
      <p:sp>
        <p:nvSpPr>
          <p:cNvPr id="9218" name="Rectangle 3"/>
          <p:cNvSpPr>
            <a:spLocks noGrp="1" noChangeArrowheads="1"/>
          </p:cNvSpPr>
          <p:nvPr>
            <p:ph idx="1"/>
          </p:nvPr>
        </p:nvSpPr>
        <p:spPr>
          <a:xfrm>
            <a:off x="457200" y="990600"/>
            <a:ext cx="8305800" cy="5486400"/>
          </a:xfrm>
        </p:spPr>
        <p:txBody>
          <a:bodyPr>
            <a:normAutofit/>
          </a:bodyPr>
          <a:lstStyle/>
          <a:p>
            <a:pPr>
              <a:spcBef>
                <a:spcPts val="1500"/>
              </a:spcBef>
            </a:pPr>
            <a:endParaRPr lang="zh-CN" altLang="en-US" sz="4000">
              <a:ea typeface="宋体" charset="-122"/>
            </a:endParaRPr>
          </a:p>
          <a:p>
            <a:pPr>
              <a:spcBef>
                <a:spcPts val="1500"/>
              </a:spcBef>
            </a:pPr>
            <a:r>
              <a:rPr lang="en-US" sz="3200"/>
              <a:t>Introduction to NLP</a:t>
            </a:r>
          </a:p>
          <a:p>
            <a:pPr>
              <a:spcBef>
                <a:spcPts val="1500"/>
              </a:spcBef>
            </a:pPr>
            <a:r>
              <a:rPr lang="en-US" sz="3200"/>
              <a:t>NLP components and basic methods</a:t>
            </a:r>
          </a:p>
          <a:p>
            <a:pPr>
              <a:spcBef>
                <a:spcPts val="1500"/>
              </a:spcBef>
            </a:pPr>
            <a:r>
              <a:rPr lang="en-US" sz="3200"/>
              <a:t>Structure of RNN</a:t>
            </a:r>
          </a:p>
          <a:p>
            <a:pPr>
              <a:spcBef>
                <a:spcPts val="1500"/>
              </a:spcBef>
            </a:pPr>
            <a:r>
              <a:rPr lang="en-US" sz="3200"/>
              <a:t>Long Short-term Memory (LSTM)</a:t>
            </a:r>
          </a:p>
          <a:p>
            <a:pPr>
              <a:spcBef>
                <a:spcPts val="1500"/>
              </a:spcBef>
            </a:pPr>
            <a:r>
              <a:rPr lang="en-US" sz="3200">
                <a:solidFill>
                  <a:srgbClr val="FF0000"/>
                </a:solidFill>
              </a:rPr>
              <a:t>Basic language models</a:t>
            </a:r>
          </a:p>
          <a:p>
            <a:pPr>
              <a:spcBef>
                <a:spcPts val="1500"/>
              </a:spcBef>
            </a:pPr>
            <a:r>
              <a:rPr lang="en-US" sz="3200"/>
              <a:t>BERT</a:t>
            </a:r>
          </a:p>
          <a:p>
            <a:pPr>
              <a:spcBef>
                <a:spcPts val="1500"/>
              </a:spcBef>
            </a:pPr>
            <a:r>
              <a:rPr lang="en-US" sz="3200"/>
              <a:t>NLP applications</a:t>
            </a:r>
          </a:p>
        </p:txBody>
      </p:sp>
    </p:spTree>
    <p:extLst>
      <p:ext uri="{BB962C8B-B14F-4D97-AF65-F5344CB8AC3E}">
        <p14:creationId xmlns:p14="http://schemas.microsoft.com/office/powerpoint/2010/main" val="13904530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75522" name="Rectangle 2">
            <a:extLst>
              <a:ext uri="{FF2B5EF4-FFF2-40B4-BE49-F238E27FC236}">
                <a16:creationId xmlns:a16="http://schemas.microsoft.com/office/drawing/2014/main" id="{B5285CFD-5F3B-384E-A3CC-99789A101253}"/>
              </a:ext>
            </a:extLst>
          </p:cNvPr>
          <p:cNvSpPr>
            <a:spLocks noGrp="1" noChangeArrowheads="1"/>
          </p:cNvSpPr>
          <p:nvPr>
            <p:ph type="title"/>
          </p:nvPr>
        </p:nvSpPr>
        <p:spPr>
          <a:xfrm>
            <a:off x="685800" y="1069848"/>
            <a:ext cx="8229600" cy="1066800"/>
          </a:xfrm>
        </p:spPr>
        <p:txBody>
          <a:bodyPr/>
          <a:lstStyle/>
          <a:p>
            <a:r>
              <a:rPr lang="en-US" altLang="en-US" b="1">
                <a:solidFill>
                  <a:srgbClr val="0000FF"/>
                </a:solidFill>
                <a:latin typeface="Arial" panose="020B0604020202020204" pitchFamily="34" charset="0"/>
                <a:cs typeface="Arial" panose="020B0604020202020204" pitchFamily="34" charset="0"/>
              </a:rPr>
              <a:t>Language Model</a:t>
            </a:r>
          </a:p>
        </p:txBody>
      </p:sp>
      <p:sp>
        <p:nvSpPr>
          <p:cNvPr id="875523" name="Rectangle 3">
            <a:extLst>
              <a:ext uri="{FF2B5EF4-FFF2-40B4-BE49-F238E27FC236}">
                <a16:creationId xmlns:a16="http://schemas.microsoft.com/office/drawing/2014/main" id="{72C07B3B-786E-2E47-9392-FFB5084D8A9E}"/>
              </a:ext>
            </a:extLst>
          </p:cNvPr>
          <p:cNvSpPr>
            <a:spLocks noGrp="1" noChangeArrowheads="1"/>
          </p:cNvSpPr>
          <p:nvPr>
            <p:ph idx="1"/>
          </p:nvPr>
        </p:nvSpPr>
        <p:spPr>
          <a:xfrm>
            <a:off x="457200" y="2362200"/>
            <a:ext cx="8458200" cy="3962400"/>
          </a:xfrm>
        </p:spPr>
        <p:txBody>
          <a:bodyPr>
            <a:normAutofit fontScale="92500" lnSpcReduction="10000"/>
          </a:bodyPr>
          <a:lstStyle/>
          <a:p>
            <a:pPr>
              <a:buFont typeface="Wingdings" pitchFamily="2" charset="2"/>
              <a:buChar char="v"/>
            </a:pPr>
            <a:r>
              <a:rPr lang="en-US" altLang="en-US">
                <a:solidFill>
                  <a:srgbClr val="FF0000"/>
                </a:solidFill>
                <a:latin typeface="Palatino" pitchFamily="2" charset="77"/>
              </a:rPr>
              <a:t>P(words)</a:t>
            </a:r>
            <a:r>
              <a:rPr lang="en-US" altLang="en-US">
                <a:solidFill>
                  <a:srgbClr val="FF0000"/>
                </a:solidFill>
              </a:rPr>
              <a:t> </a:t>
            </a:r>
            <a:r>
              <a:rPr lang="en-US" altLang="en-US" i="1"/>
              <a:t>is the joint probability that a sequence</a:t>
            </a:r>
            <a:br>
              <a:rPr lang="en-US" altLang="en-US" i="1"/>
            </a:br>
            <a:r>
              <a:rPr lang="en-US" altLang="en-US" i="1"/>
              <a:t>of words </a:t>
            </a:r>
            <a:r>
              <a:rPr lang="en-US" altLang="en-US" i="1">
                <a:latin typeface="Palatino" pitchFamily="2" charset="77"/>
              </a:rPr>
              <a:t>= w</a:t>
            </a:r>
            <a:r>
              <a:rPr lang="en-US" altLang="en-US" i="1" baseline="-25000">
                <a:latin typeface="Palatino" pitchFamily="2" charset="77"/>
              </a:rPr>
              <a:t>1</a:t>
            </a:r>
            <a:r>
              <a:rPr lang="en-US" altLang="en-US" i="1">
                <a:latin typeface="Palatino" pitchFamily="2" charset="77"/>
              </a:rPr>
              <a:t> w</a:t>
            </a:r>
            <a:r>
              <a:rPr lang="en-US" altLang="en-US" i="1" baseline="-25000">
                <a:latin typeface="Palatino" pitchFamily="2" charset="77"/>
              </a:rPr>
              <a:t>2</a:t>
            </a:r>
            <a:r>
              <a:rPr lang="en-US" altLang="en-US" i="1">
                <a:latin typeface="Palatino" pitchFamily="2" charset="77"/>
              </a:rPr>
              <a:t> ... w</a:t>
            </a:r>
            <a:r>
              <a:rPr lang="en-US" altLang="en-US" i="1" baseline="-25000">
                <a:latin typeface="Palatino" pitchFamily="2" charset="77"/>
              </a:rPr>
              <a:t>n</a:t>
            </a:r>
            <a:r>
              <a:rPr lang="en-US" altLang="en-US" i="1"/>
              <a:t> is likely for a specified natural language</a:t>
            </a:r>
            <a:endParaRPr lang="en-US" altLang="en-US"/>
          </a:p>
          <a:p>
            <a:r>
              <a:rPr lang="en-US" altLang="en-US"/>
              <a:t>This joint probability can be expressed using the </a:t>
            </a:r>
            <a:r>
              <a:rPr lang="en-US" altLang="en-US">
                <a:solidFill>
                  <a:srgbClr val="FF0000"/>
                </a:solidFill>
              </a:rPr>
              <a:t>chain rule</a:t>
            </a:r>
            <a:r>
              <a:rPr lang="en-US" altLang="en-US"/>
              <a:t> (order reversed):</a:t>
            </a:r>
          </a:p>
          <a:p>
            <a:pPr>
              <a:buFont typeface="Wingdings" pitchFamily="2" charset="2"/>
              <a:buNone/>
            </a:pPr>
            <a:r>
              <a:rPr lang="en-US" altLang="en-US" sz="2000" i="1">
                <a:latin typeface="Palatino" pitchFamily="2" charset="77"/>
              </a:rPr>
              <a:t>	P(w</a:t>
            </a:r>
            <a:r>
              <a:rPr lang="en-US" altLang="en-US" sz="2000" i="1" baseline="-25000">
                <a:latin typeface="Palatino" pitchFamily="2" charset="77"/>
              </a:rPr>
              <a:t>1</a:t>
            </a:r>
            <a:r>
              <a:rPr lang="en-US" altLang="en-US" sz="2000" i="1">
                <a:latin typeface="Palatino" pitchFamily="2" charset="77"/>
              </a:rPr>
              <a:t> w</a:t>
            </a:r>
            <a:r>
              <a:rPr lang="en-US" altLang="en-US" sz="2000" i="1" baseline="-25000">
                <a:latin typeface="Palatino" pitchFamily="2" charset="77"/>
              </a:rPr>
              <a:t>2</a:t>
            </a:r>
            <a:r>
              <a:rPr lang="en-US" altLang="en-US" sz="2000" i="1">
                <a:latin typeface="Palatino" pitchFamily="2" charset="77"/>
              </a:rPr>
              <a:t> … w</a:t>
            </a:r>
            <a:r>
              <a:rPr lang="en-US" altLang="en-US" sz="2000" i="1" baseline="-25000">
                <a:latin typeface="Palatino" pitchFamily="2" charset="77"/>
              </a:rPr>
              <a:t>n</a:t>
            </a:r>
            <a:r>
              <a:rPr lang="en-US" altLang="en-US" sz="2000" i="1">
                <a:latin typeface="Palatino" pitchFamily="2" charset="77"/>
              </a:rPr>
              <a:t>) = P(w</a:t>
            </a:r>
            <a:r>
              <a:rPr lang="en-US" altLang="en-US" sz="2000" i="1" baseline="-25000">
                <a:latin typeface="Palatino" pitchFamily="2" charset="77"/>
              </a:rPr>
              <a:t>1</a:t>
            </a:r>
            <a:r>
              <a:rPr lang="en-US" altLang="en-US" sz="2000" i="1">
                <a:latin typeface="Palatino" pitchFamily="2" charset="77"/>
              </a:rPr>
              <a:t>) P(w</a:t>
            </a:r>
            <a:r>
              <a:rPr lang="en-US" altLang="en-US" sz="2000" i="1" baseline="-25000">
                <a:latin typeface="Palatino" pitchFamily="2" charset="77"/>
              </a:rPr>
              <a:t>2 </a:t>
            </a:r>
            <a:r>
              <a:rPr lang="en-US" altLang="en-US" sz="2000" i="1">
                <a:latin typeface="Palatino" pitchFamily="2" charset="77"/>
              </a:rPr>
              <a:t>|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1</a:t>
            </a:r>
            <a:r>
              <a:rPr lang="en-US" altLang="en-US" sz="2000" i="1">
                <a:latin typeface="Palatino" pitchFamily="2" charset="77"/>
              </a:rPr>
              <a:t>) P(w</a:t>
            </a:r>
            <a:r>
              <a:rPr lang="en-US" altLang="en-US" sz="2000" i="1" baseline="-25000">
                <a:latin typeface="Palatino" pitchFamily="2" charset="77"/>
              </a:rPr>
              <a:t>3 </a:t>
            </a:r>
            <a:r>
              <a:rPr lang="en-US" altLang="en-US" sz="2000" i="1">
                <a:latin typeface="Palatino" pitchFamily="2" charset="77"/>
              </a:rPr>
              <a:t>|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1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2</a:t>
            </a:r>
            <a:r>
              <a:rPr lang="en-US" altLang="en-US" sz="2000" i="1">
                <a:latin typeface="Palatino" pitchFamily="2" charset="77"/>
              </a:rPr>
              <a:t>) ... P(w</a:t>
            </a:r>
            <a:r>
              <a:rPr lang="en-US" altLang="en-US" sz="2000" i="1" baseline="-25000">
                <a:latin typeface="Palatino" pitchFamily="2" charset="77"/>
              </a:rPr>
              <a:t>n </a:t>
            </a:r>
            <a:r>
              <a:rPr lang="en-US" altLang="en-US" sz="2000" i="1">
                <a:latin typeface="Palatino" pitchFamily="2" charset="77"/>
              </a:rPr>
              <a:t>| </a:t>
            </a:r>
            <a:r>
              <a:rPr lang="en-US" altLang="en-US" sz="2000" i="1">
                <a:solidFill>
                  <a:srgbClr val="990000"/>
                </a:solidFill>
                <a:latin typeface="Palatino" pitchFamily="2" charset="77"/>
              </a:rPr>
              <a:t>w</a:t>
            </a:r>
            <a:r>
              <a:rPr lang="en-US" altLang="en-US" sz="2000" i="1" baseline="-25000">
                <a:solidFill>
                  <a:srgbClr val="990000"/>
                </a:solidFill>
                <a:latin typeface="Palatino" pitchFamily="2" charset="77"/>
              </a:rPr>
              <a:t>1</a:t>
            </a:r>
            <a:r>
              <a:rPr lang="en-US" altLang="en-US" sz="2000" i="1">
                <a:solidFill>
                  <a:srgbClr val="990000"/>
                </a:solidFill>
                <a:latin typeface="Palatino" pitchFamily="2" charset="77"/>
              </a:rPr>
              <a:t> ... w</a:t>
            </a:r>
            <a:r>
              <a:rPr lang="en-US" altLang="en-US" sz="2000" i="1" baseline="-25000">
                <a:solidFill>
                  <a:srgbClr val="990000"/>
                </a:solidFill>
                <a:latin typeface="Palatino" pitchFamily="2" charset="77"/>
              </a:rPr>
              <a:t>n-1</a:t>
            </a:r>
            <a:r>
              <a:rPr lang="en-US" altLang="en-US" sz="2000" i="1">
                <a:latin typeface="Palatino" pitchFamily="2" charset="77"/>
              </a:rPr>
              <a:t>)</a:t>
            </a:r>
          </a:p>
          <a:p>
            <a:r>
              <a:rPr lang="en-US" altLang="en-US"/>
              <a:t>Collecting the probabilities is too complex; it requires statistics for </a:t>
            </a:r>
            <a:r>
              <a:rPr lang="en-US" altLang="en-US" i="1">
                <a:latin typeface="Palatino" pitchFamily="2" charset="77"/>
              </a:rPr>
              <a:t>m</a:t>
            </a:r>
            <a:r>
              <a:rPr lang="en-US" altLang="en-US" i="1" baseline="30000">
                <a:latin typeface="Palatino" pitchFamily="2" charset="77"/>
              </a:rPr>
              <a:t>n-1</a:t>
            </a:r>
            <a:r>
              <a:rPr lang="en-US" altLang="en-US" baseline="30000"/>
              <a:t> </a:t>
            </a:r>
            <a:r>
              <a:rPr lang="en-US" altLang="en-US">
                <a:solidFill>
                  <a:srgbClr val="990000"/>
                </a:solidFill>
              </a:rPr>
              <a:t>starting sequences</a:t>
            </a:r>
            <a:r>
              <a:rPr lang="en-US" altLang="en-US"/>
              <a:t> for</a:t>
            </a:r>
            <a:br>
              <a:rPr lang="en-US" altLang="en-US"/>
            </a:br>
            <a:r>
              <a:rPr lang="en-US" altLang="en-US"/>
              <a:t>a sequence of </a:t>
            </a:r>
            <a:r>
              <a:rPr lang="en-US" altLang="en-US" i="1">
                <a:latin typeface="Palatino" pitchFamily="2" charset="77"/>
              </a:rPr>
              <a:t>n</a:t>
            </a:r>
            <a:r>
              <a:rPr lang="en-US" altLang="en-US"/>
              <a:t> words in a language of </a:t>
            </a:r>
            <a:r>
              <a:rPr lang="en-US" altLang="en-US" i="1">
                <a:latin typeface="Palatino" pitchFamily="2" charset="77"/>
              </a:rPr>
              <a:t>m</a:t>
            </a:r>
            <a:r>
              <a:rPr lang="en-US" altLang="en-US"/>
              <a:t> words</a:t>
            </a:r>
          </a:p>
          <a:p>
            <a:r>
              <a:rPr lang="en-US" altLang="en-US"/>
              <a:t>Simplification is necessary</a:t>
            </a:r>
          </a:p>
        </p:txBody>
      </p:sp>
    </p:spTree>
    <p:extLst>
      <p:ext uri="{BB962C8B-B14F-4D97-AF65-F5344CB8AC3E}">
        <p14:creationId xmlns:p14="http://schemas.microsoft.com/office/powerpoint/2010/main" val="346112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5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5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75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755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755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3"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7570" name="Rectangle 2">
            <a:extLst>
              <a:ext uri="{FF2B5EF4-FFF2-40B4-BE49-F238E27FC236}">
                <a16:creationId xmlns:a16="http://schemas.microsoft.com/office/drawing/2014/main" id="{DA160427-61A5-4247-84DF-82E5DD9FE92A}"/>
              </a:ext>
            </a:extLst>
          </p:cNvPr>
          <p:cNvSpPr>
            <a:spLocks noGrp="1" noChangeArrowheads="1"/>
          </p:cNvSpPr>
          <p:nvPr>
            <p:ph type="title"/>
          </p:nvPr>
        </p:nvSpPr>
        <p:spPr>
          <a:xfrm>
            <a:off x="232570" y="390403"/>
            <a:ext cx="8229600" cy="1066800"/>
          </a:xfrm>
        </p:spPr>
        <p:txBody>
          <a:bodyPr>
            <a:normAutofit/>
          </a:bodyPr>
          <a:lstStyle/>
          <a:p>
            <a:r>
              <a:rPr lang="zh-CN" altLang="en-US" sz="3200" b="1">
                <a:solidFill>
                  <a:srgbClr val="438086"/>
                </a:solidFill>
                <a:latin typeface="+mj-ea"/>
              </a:rPr>
              <a:t>语言模型</a:t>
            </a:r>
            <a:endParaRPr lang="en-US" altLang="en-US" sz="3200" b="1">
              <a:solidFill>
                <a:srgbClr val="438086"/>
              </a:solidFill>
              <a:latin typeface="+mj-ea"/>
            </a:endParaRPr>
          </a:p>
        </p:txBody>
      </p:sp>
      <p:sp>
        <p:nvSpPr>
          <p:cNvPr id="5" name="Slide Number Placeholder 4">
            <a:extLst>
              <a:ext uri="{FF2B5EF4-FFF2-40B4-BE49-F238E27FC236}">
                <a16:creationId xmlns:a16="http://schemas.microsoft.com/office/drawing/2014/main" id="{38C70D94-1951-404F-8323-4FF80FC6E287}"/>
              </a:ext>
            </a:extLst>
          </p:cNvPr>
          <p:cNvSpPr>
            <a:spLocks noGrp="1"/>
          </p:cNvSpPr>
          <p:nvPr>
            <p:ph type="sldNum" sz="quarter" idx="12"/>
          </p:nvPr>
        </p:nvSpPr>
        <p:spPr/>
        <p:txBody>
          <a:bodyPr/>
          <a:lstStyle/>
          <a:p>
            <a:fld id="{8646B3DE-B91D-B240-B90D-AB7FEC1DC9FD}" type="slidenum">
              <a:rPr lang="en-US" altLang="en-US"/>
              <a:pPr/>
              <a:t>98</a:t>
            </a:fld>
            <a:endParaRPr lang="en-US" altLang="en-US"/>
          </a:p>
        </p:txBody>
      </p:sp>
      <p:pic>
        <p:nvPicPr>
          <p:cNvPr id="4" name="Picture 3">
            <a:extLst>
              <a:ext uri="{FF2B5EF4-FFF2-40B4-BE49-F238E27FC236}">
                <a16:creationId xmlns:a16="http://schemas.microsoft.com/office/drawing/2014/main" id="{0B8E6A0F-9A41-5D4D-85AB-17E8109EF573}"/>
              </a:ext>
            </a:extLst>
          </p:cNvPr>
          <p:cNvPicPr>
            <a:picLocks noChangeAspect="1"/>
          </p:cNvPicPr>
          <p:nvPr/>
        </p:nvPicPr>
        <p:blipFill>
          <a:blip r:embed="rId3"/>
          <a:stretch>
            <a:fillRect/>
          </a:stretch>
        </p:blipFill>
        <p:spPr>
          <a:xfrm>
            <a:off x="270320" y="1416050"/>
            <a:ext cx="8864715" cy="5441950"/>
          </a:xfrm>
          <a:prstGeom prst="rect">
            <a:avLst/>
          </a:prstGeom>
        </p:spPr>
      </p:pic>
    </p:spTree>
    <p:extLst>
      <p:ext uri="{BB962C8B-B14F-4D97-AF65-F5344CB8AC3E}">
        <p14:creationId xmlns:p14="http://schemas.microsoft.com/office/powerpoint/2010/main" val="12720548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a:spLocks noGrp="1"/>
          </p:cNvSpPr>
          <p:nvPr>
            <p:ph type="title"/>
          </p:nvPr>
        </p:nvSpPr>
        <p:spPr>
          <a:xfrm>
            <a:off x="316872" y="489857"/>
            <a:ext cx="8684874" cy="1066800"/>
          </a:xfrm>
        </p:spPr>
        <p:txBody>
          <a:bodyPr>
            <a:noAutofit/>
          </a:bodyPr>
          <a:lstStyle/>
          <a:p>
            <a:r>
              <a:rPr lang="en-US" sz="3600" b="1" dirty="0">
                <a:solidFill>
                  <a:srgbClr val="0000FF"/>
                </a:solidFill>
                <a:latin typeface="Arial" charset="0"/>
                <a:ea typeface="Arial" charset="0"/>
                <a:cs typeface="Arial" charset="0"/>
              </a:rPr>
              <a:t>Neural Probabilistic Language Model</a:t>
            </a:r>
          </a:p>
        </p:txBody>
      </p:sp>
      <p:sp>
        <p:nvSpPr>
          <p:cNvPr id="4" name="Slide Number Placeholder 3"/>
          <p:cNvSpPr>
            <a:spLocks noGrp="1"/>
          </p:cNvSpPr>
          <p:nvPr>
            <p:ph type="sldNum" sz="quarter" idx="12"/>
          </p:nvPr>
        </p:nvSpPr>
        <p:spPr/>
        <p:txBody>
          <a:bodyPr/>
          <a:lstStyle/>
          <a:p>
            <a:fld id="{C3B144FA-A4B6-4BA2-9DD1-C172BBD468E4}" type="slidenum">
              <a:rPr lang="en-US" smtClean="0"/>
              <a:t>99</a:t>
            </a:fld>
            <a:endParaRPr lang="en-US"/>
          </a:p>
        </p:txBody>
      </p:sp>
      <p:sp>
        <p:nvSpPr>
          <p:cNvPr id="9" name="内容占位符 2">
            <a:extLst>
              <a:ext uri="{FF2B5EF4-FFF2-40B4-BE49-F238E27FC236}">
                <a16:creationId xmlns:a16="http://schemas.microsoft.com/office/drawing/2014/main" id="{BC776E61-D6B8-DA42-82CC-A73E4893480A}"/>
              </a:ext>
            </a:extLst>
          </p:cNvPr>
          <p:cNvSpPr>
            <a:spLocks noGrp="1" noChangeArrowheads="1"/>
          </p:cNvSpPr>
          <p:nvPr/>
        </p:nvSpPr>
        <p:spPr bwMode="auto">
          <a:xfrm>
            <a:off x="457200" y="1402175"/>
            <a:ext cx="8229600" cy="463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华文细黑" panose="02010600040101010101" pitchFamily="2" charset="-122"/>
                <a:ea typeface="华文细黑" panose="02010600040101010101" pitchFamily="2" charset="-122"/>
                <a:sym typeface="Calibri" panose="020F0502020204030204" pitchFamily="34" charset="0"/>
              </a:defRPr>
            </a:lvl9pPr>
          </a:lstStyle>
          <a:p>
            <a:r>
              <a:rPr lang="en-US" altLang="zh-CN" sz="2800" dirty="0">
                <a:latin typeface="Tahoma" panose="020B0604030504040204" pitchFamily="34" charset="0"/>
              </a:rPr>
              <a:t>Hinton, 1986; </a:t>
            </a:r>
            <a:r>
              <a:rPr lang="en-US" altLang="zh-CN" sz="2800" dirty="0" err="1">
                <a:latin typeface="Tahoma" panose="020B0604030504040204" pitchFamily="34" charset="0"/>
              </a:rPr>
              <a:t>Bengio</a:t>
            </a:r>
            <a:r>
              <a:rPr lang="en-US" altLang="zh-CN" sz="2800" dirty="0">
                <a:latin typeface="Tahoma" panose="020B0604030504040204" pitchFamily="34" charset="0"/>
              </a:rPr>
              <a:t>, 2003</a:t>
            </a:r>
            <a:endParaRPr lang="zh-CN" altLang="en-US" sz="2400" dirty="0">
              <a:latin typeface="Tahoma" panose="020B0604030504040204" pitchFamily="34" charset="0"/>
            </a:endParaRPr>
          </a:p>
          <a:p>
            <a:pPr eaLnBrk="1" hangingPunct="1"/>
            <a:endParaRPr lang="en-GB" altLang="en-US" sz="1400" dirty="0"/>
          </a:p>
        </p:txBody>
      </p:sp>
      <p:pic>
        <p:nvPicPr>
          <p:cNvPr id="2" name="Picture 1">
            <a:extLst>
              <a:ext uri="{FF2B5EF4-FFF2-40B4-BE49-F238E27FC236}">
                <a16:creationId xmlns:a16="http://schemas.microsoft.com/office/drawing/2014/main" id="{D4AC6051-09BE-4A42-9900-9E2CF9BB508B}"/>
              </a:ext>
            </a:extLst>
          </p:cNvPr>
          <p:cNvPicPr>
            <a:picLocks noChangeAspect="1"/>
          </p:cNvPicPr>
          <p:nvPr/>
        </p:nvPicPr>
        <p:blipFill>
          <a:blip r:embed="rId3"/>
          <a:stretch>
            <a:fillRect/>
          </a:stretch>
        </p:blipFill>
        <p:spPr>
          <a:xfrm>
            <a:off x="1676400" y="1968534"/>
            <a:ext cx="5652777" cy="4858090"/>
          </a:xfrm>
          <a:prstGeom prst="rect">
            <a:avLst/>
          </a:prstGeom>
        </p:spPr>
      </p:pic>
    </p:spTree>
    <p:extLst>
      <p:ext uri="{BB962C8B-B14F-4D97-AF65-F5344CB8AC3E}">
        <p14:creationId xmlns:p14="http://schemas.microsoft.com/office/powerpoint/2010/main" val="351024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Custom 1">
      <a:majorFont>
        <a:latin typeface="Trebuchet MS"/>
        <a:ea typeface="Microsoft JhengHei"/>
        <a:cs typeface=""/>
      </a:majorFont>
      <a:minorFont>
        <a:latin typeface="Source Sans Pro"/>
        <a:ea typeface="DengXian"/>
        <a:cs typeface=""/>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318</TotalTime>
  <Words>9379</Words>
  <Application>Microsoft Macintosh PowerPoint</Application>
  <PresentationFormat>On-screen Show (4:3)</PresentationFormat>
  <Paragraphs>1795</Paragraphs>
  <Slides>187</Slides>
  <Notes>70</Notes>
  <HiddenSlides>70</HiddenSlides>
  <MMClips>0</MMClips>
  <ScaleCrop>false</ScaleCrop>
  <HeadingPairs>
    <vt:vector size="8" baseType="variant">
      <vt:variant>
        <vt:lpstr>Fonts Used</vt:lpstr>
      </vt:variant>
      <vt:variant>
        <vt:i4>33</vt:i4>
      </vt:variant>
      <vt:variant>
        <vt:lpstr>Theme</vt:lpstr>
      </vt:variant>
      <vt:variant>
        <vt:i4>1</vt:i4>
      </vt:variant>
      <vt:variant>
        <vt:lpstr>Embedded OLE Servers</vt:lpstr>
      </vt:variant>
      <vt:variant>
        <vt:i4>2</vt:i4>
      </vt:variant>
      <vt:variant>
        <vt:lpstr>Slide Titles</vt:lpstr>
      </vt:variant>
      <vt:variant>
        <vt:i4>187</vt:i4>
      </vt:variant>
    </vt:vector>
  </HeadingPairs>
  <TitlesOfParts>
    <vt:vector size="223" baseType="lpstr">
      <vt:lpstr>Arial Unicode MS</vt:lpstr>
      <vt:lpstr>DengXian</vt:lpstr>
      <vt:lpstr>Heiti SC</vt:lpstr>
      <vt:lpstr>Microsoft JhengHei</vt:lpstr>
      <vt:lpstr>Microsoft YaHei</vt:lpstr>
      <vt:lpstr>ＭＳ Ｐゴシック</vt:lpstr>
      <vt:lpstr>新細明體</vt:lpstr>
      <vt:lpstr>宋体</vt:lpstr>
      <vt:lpstr>Source Sans Pro</vt:lpstr>
      <vt:lpstr>StarSymbol</vt:lpstr>
      <vt:lpstr>华文楷体</vt:lpstr>
      <vt:lpstr>华文细黑</vt:lpstr>
      <vt:lpstr>Arial</vt:lpstr>
      <vt:lpstr>Calibri</vt:lpstr>
      <vt:lpstr>Cambria Math</vt:lpstr>
      <vt:lpstr>Chalkduster</vt:lpstr>
      <vt:lpstr>Corbel</vt:lpstr>
      <vt:lpstr>Georgia</vt:lpstr>
      <vt:lpstr>Helvetica</vt:lpstr>
      <vt:lpstr>Lucida Grande</vt:lpstr>
      <vt:lpstr>Monotype Sorts</vt:lpstr>
      <vt:lpstr>Palatino</vt:lpstr>
      <vt:lpstr>STIXGeneral</vt:lpstr>
      <vt:lpstr>STIXGeneral-Italic</vt:lpstr>
      <vt:lpstr>STIXGeneral-Regular</vt:lpstr>
      <vt:lpstr>Symbol</vt:lpstr>
      <vt:lpstr>Tahoma</vt:lpstr>
      <vt:lpstr>Times New Roman</vt:lpstr>
      <vt:lpstr>Trebuchet MS</vt:lpstr>
      <vt:lpstr>Verdana</vt:lpstr>
      <vt:lpstr>Wingdings</vt:lpstr>
      <vt:lpstr>Wingdings 2</vt:lpstr>
      <vt:lpstr>Wingdings 3</vt:lpstr>
      <vt:lpstr>Urban</vt:lpstr>
      <vt:lpstr>Bitmap Image</vt:lpstr>
      <vt:lpstr>Equation</vt:lpstr>
      <vt:lpstr>Natural Language Processing</vt:lpstr>
      <vt:lpstr>Coverage</vt:lpstr>
      <vt:lpstr> 什么是自然语言处理（NLP）</vt:lpstr>
      <vt:lpstr> 什么是自然语言处理（NLP）</vt:lpstr>
      <vt:lpstr>自然语言处理的难点：歧义性</vt:lpstr>
      <vt:lpstr> 语义歧义 </vt:lpstr>
      <vt:lpstr> 理想中的NLP技术路线 </vt:lpstr>
      <vt:lpstr> 实际的NLP技术路线 </vt:lpstr>
      <vt:lpstr> 自然语言处理中的典型任务 </vt:lpstr>
      <vt:lpstr> 中文处理任务</vt:lpstr>
      <vt:lpstr> 发展历程 </vt:lpstr>
      <vt:lpstr>What is Natural Language Processing (NLP)</vt:lpstr>
      <vt:lpstr>Natural Language Processing Tasks</vt:lpstr>
      <vt:lpstr>Subdivisions of NLP</vt:lpstr>
      <vt:lpstr>Brief History of NLP</vt:lpstr>
      <vt:lpstr>Ambiguity in Language</vt:lpstr>
      <vt:lpstr>Coverage</vt:lpstr>
      <vt:lpstr>Lexicon</vt:lpstr>
      <vt:lpstr>词表(Lexicon)</vt:lpstr>
      <vt:lpstr>PowerPoint Presentation</vt:lpstr>
      <vt:lpstr>PowerPoint Presentation</vt:lpstr>
      <vt:lpstr>semantic analyser and the knowledge base</vt:lpstr>
      <vt:lpstr>Knowledge of Language</vt:lpstr>
      <vt:lpstr>语言学基础知识</vt:lpstr>
      <vt:lpstr>Knowledge of Language</vt:lpstr>
      <vt:lpstr>Knowledge of Language</vt:lpstr>
      <vt:lpstr>语言学基础知识</vt:lpstr>
      <vt:lpstr>语言学基础知识</vt:lpstr>
      <vt:lpstr>Why NL Understanding is hard?</vt:lpstr>
      <vt:lpstr>Natural language understanding</vt:lpstr>
      <vt:lpstr>句法分析</vt:lpstr>
      <vt:lpstr>分析树</vt:lpstr>
      <vt:lpstr>Semantic Analysis</vt:lpstr>
      <vt:lpstr>Parsing &amp; semantic analysis</vt:lpstr>
      <vt:lpstr>解析(parsing)与语义分析 (semantic analysis)</vt:lpstr>
      <vt:lpstr>Semantic analysis grammar</vt:lpstr>
      <vt:lpstr>语义分析语法</vt:lpstr>
      <vt:lpstr>PowerPoint Presentation</vt:lpstr>
      <vt:lpstr>Pragmatics</vt:lpstr>
      <vt:lpstr>语用学 （Pragmatics）</vt:lpstr>
      <vt:lpstr>Discourse</vt:lpstr>
      <vt:lpstr>语篇 （Discourse）</vt:lpstr>
      <vt:lpstr>主题模型</vt:lpstr>
      <vt:lpstr>主题模型</vt:lpstr>
      <vt:lpstr>LDA模型（Latent Dirichlet Allocation）</vt:lpstr>
      <vt:lpstr>PowerPoint Presentation</vt:lpstr>
      <vt:lpstr>PowerPoint Presentation</vt:lpstr>
      <vt:lpstr>Word-level Knowledge</vt:lpstr>
      <vt:lpstr>Sentence-level Knowledge: Syntax</vt:lpstr>
      <vt:lpstr>Pragmatics &amp; Discourse</vt:lpstr>
      <vt:lpstr>Aspects of language processing</vt:lpstr>
      <vt:lpstr>Morphological analysis</vt:lpstr>
      <vt:lpstr>Natural Language Toolkit (NLTK)</vt:lpstr>
      <vt:lpstr>Natural Language Toolkit (NLTK)</vt:lpstr>
      <vt:lpstr>Components of NLTK</vt:lpstr>
      <vt:lpstr>NLTK内容</vt:lpstr>
      <vt:lpstr>代码内容</vt:lpstr>
      <vt:lpstr>PowerPoint Presentation</vt:lpstr>
      <vt:lpstr>Coverage</vt:lpstr>
      <vt:lpstr>Limitations of DNN/CNN</vt:lpstr>
      <vt:lpstr>DNN/CNN的局限</vt:lpstr>
      <vt:lpstr>Neural Network needs Memory</vt:lpstr>
      <vt:lpstr>需要存储记录的神经网络</vt:lpstr>
      <vt:lpstr>Neural Network needs Memory</vt:lpstr>
      <vt:lpstr>需要存储记录的神经网络</vt:lpstr>
      <vt:lpstr>Recurrent Neural Network (RNN)</vt:lpstr>
      <vt:lpstr>循环神经网络（RNN）</vt:lpstr>
      <vt:lpstr>RNN Structure</vt:lpstr>
      <vt:lpstr>RNN 的结构</vt:lpstr>
      <vt:lpstr>RNN Implementation</vt:lpstr>
      <vt:lpstr>RNN 的实现</vt:lpstr>
      <vt:lpstr>RNN</vt:lpstr>
      <vt:lpstr>RNN</vt:lpstr>
      <vt:lpstr>Of course it can be deep …</vt:lpstr>
      <vt:lpstr>可以继续加深层数…</vt:lpstr>
      <vt:lpstr>RNN Applications</vt:lpstr>
      <vt:lpstr>RNN 应用</vt:lpstr>
      <vt:lpstr>举例：写一个少儿读物</vt:lpstr>
      <vt:lpstr>PowerPoint Presentation</vt:lpstr>
      <vt:lpstr>PowerPoint Presentation</vt:lpstr>
      <vt:lpstr>PowerPoint Presentation</vt:lpstr>
      <vt:lpstr>PowerPoint Presentation</vt:lpstr>
      <vt:lpstr>RNN可能会犯的错误</vt:lpstr>
      <vt:lpstr>Coverage</vt:lpstr>
      <vt:lpstr>LSTM – Long Short Term Memory</vt:lpstr>
      <vt:lpstr>LSTM (Long Short Term Memory)长短期记忆模型</vt:lpstr>
      <vt:lpstr>LSTM – Long Short Term Memory</vt:lpstr>
      <vt:lpstr>LSTM – Long Short Term Memory</vt:lpstr>
      <vt:lpstr> LSTM Structure </vt:lpstr>
      <vt:lpstr> LSTM 结构 </vt:lpstr>
      <vt:lpstr>PowerPoint Presentation</vt:lpstr>
      <vt:lpstr>PowerPoint Presentation</vt:lpstr>
      <vt:lpstr>一些简化替代模型</vt:lpstr>
      <vt:lpstr>Bidirectional RNN</vt:lpstr>
      <vt:lpstr>双向 RNN</vt:lpstr>
      <vt:lpstr>Coverage</vt:lpstr>
      <vt:lpstr>Language Model</vt:lpstr>
      <vt:lpstr>语言模型</vt:lpstr>
      <vt:lpstr>Neural Probabilistic Language Model</vt:lpstr>
      <vt:lpstr>神经概率语言模型</vt:lpstr>
      <vt:lpstr>隐变量(Latent Variable)</vt:lpstr>
      <vt:lpstr>Vector Representation of Words</vt:lpstr>
      <vt:lpstr>单词的向量表示法</vt:lpstr>
      <vt:lpstr>如何表示词的关系</vt:lpstr>
      <vt:lpstr>Vector Representation of Words</vt:lpstr>
      <vt:lpstr>单词的向量表示法</vt:lpstr>
      <vt:lpstr>潜在语义分析</vt:lpstr>
      <vt:lpstr>How can we represent term relations?</vt:lpstr>
      <vt:lpstr>Word2vec    -- Vector Representation of Words</vt:lpstr>
      <vt:lpstr>Word2vec -- 词的向量表达</vt:lpstr>
      <vt:lpstr>Word2vec -- 词的向量表达</vt:lpstr>
      <vt:lpstr>Word2vec    -- Vector Representation of Words</vt:lpstr>
      <vt:lpstr>PowerPoint Presentation</vt:lpstr>
      <vt:lpstr>PowerPoint Presentation</vt:lpstr>
      <vt:lpstr>Word2vec    -- Vector Representation of Words</vt:lpstr>
      <vt:lpstr>Word2vec    -- Vector Representation of Words</vt:lpstr>
      <vt:lpstr>Word2vec -- 词的向量表达</vt:lpstr>
      <vt:lpstr>Word2vec    -- Vector Representation of Words</vt:lpstr>
      <vt:lpstr>Word2vec -- 词的向量表达</vt:lpstr>
      <vt:lpstr>Word2vec Models</vt:lpstr>
      <vt:lpstr>Word2vec 模型</vt:lpstr>
      <vt:lpstr>PowerPoint Presentation</vt:lpstr>
      <vt:lpstr>Word2vec Example</vt:lpstr>
      <vt:lpstr>PowerPoint Presentation</vt:lpstr>
      <vt:lpstr>Running Word2Vec</vt:lpstr>
      <vt:lpstr>运行 Word2Vec</vt:lpstr>
      <vt:lpstr>Running Word2Vec</vt:lpstr>
      <vt:lpstr>运行 Word2Vec</vt:lpstr>
      <vt:lpstr>PowerPoint Presentation</vt:lpstr>
      <vt:lpstr>PowerPoint Presentation</vt:lpstr>
      <vt:lpstr>PowerPoint Presentation</vt:lpstr>
      <vt:lpstr>PowerPoint Presentation</vt:lpstr>
      <vt:lpstr>PowerPoint Presentation</vt:lpstr>
      <vt:lpstr>PowerPoint Presentation</vt:lpstr>
      <vt:lpstr>情感分类</vt:lpstr>
      <vt:lpstr>PowerPoint Presentation</vt:lpstr>
      <vt:lpstr>情感分析的局限</vt:lpstr>
      <vt:lpstr>Coverage</vt:lpstr>
      <vt:lpstr>Transformer: Attention is all your need</vt:lpstr>
      <vt:lpstr>Transformer: Attention is all your need</vt:lpstr>
      <vt:lpstr>BERT: Bidirectional Encoder Representations from Transformers </vt:lpstr>
      <vt:lpstr>BERT Embedding</vt:lpstr>
      <vt:lpstr>BERT 结构 </vt:lpstr>
      <vt:lpstr>GELU: Gaussian Error Linear Unit 高斯误差线性单元</vt:lpstr>
      <vt:lpstr>BERT 训练</vt:lpstr>
      <vt:lpstr>BERT 任务</vt:lpstr>
      <vt:lpstr>PowerPoint Presentation</vt:lpstr>
      <vt:lpstr>Coverage</vt:lpstr>
      <vt:lpstr>语音系统</vt:lpstr>
      <vt:lpstr>PowerPoint Presentation</vt:lpstr>
      <vt:lpstr>语音识别</vt:lpstr>
      <vt:lpstr>Speech Recognition</vt:lpstr>
      <vt:lpstr>语音识别</vt:lpstr>
      <vt:lpstr>Signal Processing</vt:lpstr>
      <vt:lpstr>信号处理</vt:lpstr>
      <vt:lpstr>Speech Recognition Model</vt:lpstr>
      <vt:lpstr>语音识别模型</vt:lpstr>
      <vt:lpstr>Applying Language Model</vt:lpstr>
      <vt:lpstr>应用语言模型</vt:lpstr>
      <vt:lpstr>Baidu’s speech recognition using RNN</vt:lpstr>
      <vt:lpstr>百度基于RNN构建的语音识别系统</vt:lpstr>
      <vt:lpstr>Baidu’s speech recognition using RNN</vt:lpstr>
      <vt:lpstr>PowerPoint Presentation</vt:lpstr>
      <vt:lpstr>Machine Translation</vt:lpstr>
      <vt:lpstr>机器翻译</vt:lpstr>
      <vt:lpstr>机器翻译</vt:lpstr>
      <vt:lpstr>机器翻译</vt:lpstr>
      <vt:lpstr>Natural Language Generation</vt:lpstr>
      <vt:lpstr>自然语言生成(NLG)</vt:lpstr>
      <vt:lpstr>RNN/LSTM Generation</vt:lpstr>
      <vt:lpstr>RNN/LSTM 生成</vt:lpstr>
      <vt:lpstr>Question Answering</vt:lpstr>
      <vt:lpstr>问答系统</vt:lpstr>
      <vt:lpstr>Sequence to Sequence Model</vt:lpstr>
      <vt:lpstr>序列到序列模型</vt:lpstr>
      <vt:lpstr>序列到序列聊天模型</vt:lpstr>
      <vt:lpstr>问答系统</vt:lpstr>
      <vt:lpstr>图灵测试</vt:lpstr>
      <vt:lpstr>阅读理解</vt:lpstr>
      <vt:lpstr>阅读理解</vt:lpstr>
      <vt:lpstr>PowerPoint Presentation</vt:lpstr>
      <vt:lpstr>总结文章</vt:lpstr>
      <vt:lpstr>PowerPoint Presentation</vt:lpstr>
      <vt:lpstr>Coverage</vt:lpstr>
      <vt:lpstr>总结</vt:lpstr>
      <vt:lpstr>Further Reading</vt:lpstr>
      <vt:lpstr>Acknowledgments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Dong Xu</cp:lastModifiedBy>
  <cp:revision>107</cp:revision>
  <cp:lastPrinted>2019-11-22T00:49:42Z</cp:lastPrinted>
  <dcterms:created xsi:type="dcterms:W3CDTF">2006-08-16T00:00:00Z</dcterms:created>
  <dcterms:modified xsi:type="dcterms:W3CDTF">2019-11-25T00:48:35Z</dcterms:modified>
</cp:coreProperties>
</file>